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10" r:id="rId2"/>
    <p:sldId id="401" r:id="rId3"/>
    <p:sldId id="350" r:id="rId4"/>
    <p:sldId id="367" r:id="rId5"/>
    <p:sldId id="368" r:id="rId6"/>
    <p:sldId id="402" r:id="rId7"/>
    <p:sldId id="372" r:id="rId8"/>
    <p:sldId id="409" r:id="rId9"/>
    <p:sldId id="394" r:id="rId10"/>
    <p:sldId id="403" r:id="rId11"/>
    <p:sldId id="37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2F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88086" autoAdjust="0"/>
  </p:normalViewPr>
  <p:slideViewPr>
    <p:cSldViewPr snapToGrid="0" snapToObjects="1">
      <p:cViewPr varScale="1">
        <p:scale>
          <a:sx n="59" d="100"/>
          <a:sy n="59" d="100"/>
        </p:scale>
        <p:origin x="144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5" d="100"/>
          <a:sy n="45" d="100"/>
        </p:scale>
        <p:origin x="276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13B9E-1022-4FDF-B94F-6BEBD63AD7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3A76E-0F58-47E0-AEFD-D2D231C60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8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Illicit and prescription drug use has been on the rise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(UNODC, 2019)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0CC0-7B66-438D-9572-4A76220421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5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Synthetic narcotics followed by the prescription opioids and heroin dominants the overdose death (?) profile</a:t>
            </a:r>
          </a:p>
          <a:p>
            <a:r>
              <a:rPr lang="en-US" baseline="0" dirty="0"/>
              <a:t>In 2017 =&gt; 70,000 drug overdose deaths (CDC);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Opioids: 68% of all DOD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the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transshipment, finding smugglers, what being consumed or where? Its all being a global battle between “users” and “law enforcement/public health personnel”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3A76E-0F58-47E0-AEFD-D2D231C60B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3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30% of overdose deaths</a:t>
            </a:r>
            <a:r>
              <a:rPr lang="en-US" baseline="0" dirty="0"/>
              <a:t> in KY is due to heroin</a:t>
            </a:r>
          </a:p>
          <a:p>
            <a:r>
              <a:rPr lang="en-US" baseline="0" dirty="0"/>
              <a:t>Not-to-Forget:  these drug </a:t>
            </a:r>
            <a:r>
              <a:rPr lang="en-US" baseline="0" dirty="0" err="1"/>
              <a:t>pr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Methamphetamine usage in Kentucky</a:t>
            </a:r>
          </a:p>
          <a:p>
            <a:r>
              <a:rPr lang="en-US" baseline="0" dirty="0" err="1"/>
              <a:t>evention</a:t>
            </a:r>
            <a:r>
              <a:rPr lang="en-US" baseline="0" dirty="0"/>
              <a:t> program are restricted more to the urban communities whereas rural communities are left behind due to the budgetary limitations.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3A76E-0F58-47E0-AEFD-D2D231C60B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93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 attributed to population</a:t>
            </a:r>
          </a:p>
          <a:p>
            <a:r>
              <a:rPr lang="en-US" dirty="0"/>
              <a:t>Often unavailable or inaccurate</a:t>
            </a:r>
          </a:p>
          <a:p>
            <a:r>
              <a:rPr lang="en-US" dirty="0"/>
              <a:t>How this differs from WWTP</a:t>
            </a:r>
          </a:p>
          <a:p>
            <a:r>
              <a:rPr lang="en-US" dirty="0"/>
              <a:t>Samples collected at the stadium</a:t>
            </a:r>
          </a:p>
          <a:p>
            <a:r>
              <a:rPr lang="en-US" dirty="0"/>
              <a:t>Total attendance was recorded </a:t>
            </a:r>
          </a:p>
          <a:p>
            <a:r>
              <a:rPr lang="en-US" dirty="0"/>
              <a:t>Number of people using the restroom was counted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3A76E-0F58-47E0-AEFD-D2D231C60B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831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Extracted</a:t>
            </a:r>
            <a:r>
              <a:rPr lang="en-US" baseline="0" dirty="0"/>
              <a:t> w</a:t>
            </a:r>
            <a:r>
              <a:rPr lang="en-US" dirty="0"/>
              <a:t>ithin 12 hour of sample collection!</a:t>
            </a:r>
          </a:p>
          <a:p>
            <a:pPr defTabSz="939729">
              <a:defRPr/>
            </a:pPr>
            <a:endParaRPr lang="en-US" dirty="0"/>
          </a:p>
          <a:p>
            <a:pPr defTabSz="93972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0CC0-7B66-438D-9572-4A76220421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6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3A76E-0F58-47E0-AEFD-D2D231C60B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0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831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0CC0-7B66-438D-9572-4A76220421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7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6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4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1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1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1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2338-9411-0F48-8036-B885C2413CB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7D4D6-0F9F-3540-81D1-AEEC3CD4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4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0D51-C6E0-4312-921F-6BD33400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Basketball and drugs: Wastewater-based epidemiological estimation of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discharged drugs during basketball games in Kentucky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9A99A-6DD4-4EFB-991C-F24CBF372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25220"/>
            <a:ext cx="8229600" cy="16194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 Montgomery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Undergraduate Chemistry Student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Murray State University, Murray, KY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FAD9A5-19C8-46C3-8498-4159A7B6F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44"/>
    </mc:Choice>
    <mc:Fallback>
      <p:transition spd="slow" advTm="2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8DA15-72F1-4D07-B48B-4C5DC55A7FAD}"/>
              </a:ext>
            </a:extLst>
          </p:cNvPr>
          <p:cNvSpPr txBox="1"/>
          <p:nvPr/>
        </p:nvSpPr>
        <p:spPr>
          <a:xfrm>
            <a:off x="191740" y="2017179"/>
            <a:ext cx="2801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Drug Concentrations for College and High School Basketball Games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2A03E-53A8-4A44-B3D2-5826BC61A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571" y="189723"/>
            <a:ext cx="6150429" cy="5431971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43C8E7-D044-44AB-8D21-535E8846E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30"/>
    </mc:Choice>
    <mc:Fallback>
      <p:transition spd="slow" advTm="4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81000" y="533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en-US" altLang="en-US" sz="32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Image result for KBRI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12" y="1734514"/>
            <a:ext cx="3416588" cy="18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80013" y="404257"/>
            <a:ext cx="663714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340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690" y="1734514"/>
            <a:ext cx="43354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Bikram Subedi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Huichang Chae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Isaac Bowers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Katherine Veach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Cheyenne Siffel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Houston Hampton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274906" y="4167516"/>
            <a:ext cx="3783563" cy="92333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dirty="0">
                <a:latin typeface="AdvTT5235d5a9"/>
              </a:rPr>
              <a:t>Jones/Ross Research Center, Chemistry Department, Murray State University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74906" y="5335500"/>
            <a:ext cx="3783563" cy="36933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dirty="0">
                <a:latin typeface="AdvTT5235d5a9"/>
              </a:rPr>
              <a:t>City Officials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B7CE4D-7FA3-4C7C-9AB3-6F7AB15F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4"/>
    </mc:Choice>
    <mc:Fallback>
      <p:transition spd="slow" advTm="3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64884" y="316448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en-US" altLang="en-US" sz="32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0939" y="1491418"/>
            <a:ext cx="8280549" cy="330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7512" lvl="1" defTabSz="914340">
              <a:spcBef>
                <a:spcPts val="600"/>
              </a:spcBef>
              <a:defRPr/>
            </a:pPr>
            <a:r>
              <a:rPr lang="en-US" altLang="en-US" sz="2000" u="sng" dirty="0">
                <a:latin typeface="Times New Roman" pitchFamily="18" charset="0"/>
                <a:cs typeface="Times New Roman" pitchFamily="18" charset="0"/>
              </a:rPr>
              <a:t>In global scale</a:t>
            </a:r>
          </a:p>
          <a:p>
            <a:pPr marL="860412" lvl="1" indent="-342900" defTabSz="9143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Drug use leads to drug abuse</a:t>
            </a:r>
          </a:p>
          <a:p>
            <a:pPr marL="860412" lvl="1" indent="-342900" defTabSz="9143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35 M people suffer globally in 2019 </a:t>
            </a:r>
          </a:p>
          <a:p>
            <a:pPr marL="860412" lvl="1" indent="-342900" defTabSz="9143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Opioids: two-thirds of drug-related deaths in 2017 </a:t>
            </a:r>
          </a:p>
          <a:p>
            <a:pPr marL="860412" lvl="1" indent="-342900" defTabSz="9143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marL="517512" lvl="1" defTabSz="914340">
              <a:spcBef>
                <a:spcPts val="600"/>
              </a:spcBef>
              <a:defRPr/>
            </a:pPr>
            <a:r>
              <a:rPr lang="en-US" altLang="en-US" sz="2000" u="sng" dirty="0">
                <a:latin typeface="Times New Roman" pitchFamily="18" charset="0"/>
                <a:cs typeface="Times New Roman" pitchFamily="18" charset="0"/>
              </a:rPr>
              <a:t>In the U.S.</a:t>
            </a:r>
          </a:p>
          <a:p>
            <a:pPr marL="860412" lvl="1" indent="-342900" defTabSz="9143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Prescription Drug Abuse: 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deaths quadrupled from 1999 to 2018</a:t>
            </a:r>
          </a:p>
          <a:p>
            <a:pPr marL="860412" lvl="1" indent="-342900" defTabSz="91434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Illicit drugs: ~9.0 M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people abused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heroin, cocaine, and methamphetamine in 2017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659" y="545048"/>
            <a:ext cx="8610600" cy="609600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363" eaLnBrk="1" hangingPunct="1">
              <a:lnSpc>
                <a:spcPct val="90000"/>
              </a:lnSpc>
              <a:defRPr/>
            </a:pPr>
            <a:r>
              <a:rPr lang="en-US" sz="4000" spc="-15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Illicit and Prescribed Drugs Abuse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992" y="5126642"/>
            <a:ext cx="797126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12" lvl="1" defTabSz="914340">
              <a:defRPr/>
            </a:pPr>
            <a:r>
              <a:rPr lang="en-US" sz="1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Centers for Disease Control and Prevention. U.S. State Prescribing Rates, 2018.</a:t>
            </a:r>
          </a:p>
          <a:p>
            <a:pPr marL="517512" lvl="1" defTabSz="914340">
              <a:defRPr/>
            </a:pPr>
            <a:r>
              <a:rPr lang="en-US" sz="15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Drug Enforcement Agency. 2018 National Drug Threat Assessment, 2018.</a:t>
            </a:r>
          </a:p>
          <a:p>
            <a:pPr marL="517512" lvl="1" defTabSz="914340">
              <a:defRPr/>
            </a:pPr>
            <a:r>
              <a:rPr lang="en-US" altLang="en-US" sz="1500" i="1" dirty="0">
                <a:latin typeface="Times New Roman" pitchFamily="18" charset="0"/>
                <a:cs typeface="Times New Roman" pitchFamily="18" charset="0"/>
              </a:rPr>
              <a:t>United Nations Office on Drug and Crime. World Drug Report 2019, 2019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12F24C-0BE8-4644-A897-FEAF7ADDE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35"/>
    </mc:Choice>
    <mc:Fallback>
      <p:transition spd="slow" advTm="4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6999"/>
          <a:stretch/>
        </p:blipFill>
        <p:spPr>
          <a:xfrm>
            <a:off x="139419" y="1350938"/>
            <a:ext cx="8775982" cy="371567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9419" y="458054"/>
            <a:ext cx="8610600" cy="64375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363" eaLnBrk="1" hangingPunct="1">
              <a:lnSpc>
                <a:spcPct val="80000"/>
              </a:lnSpc>
              <a:defRPr/>
            </a:pPr>
            <a:r>
              <a:rPr lang="en-US" sz="4500" spc="-15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National Drug Overdose Issue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761611" y="4351071"/>
            <a:ext cx="0" cy="46640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E24972-06F9-418E-B89E-9F273E9C4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8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76"/>
    </mc:Choice>
    <mc:Fallback>
      <p:transition spd="slow" advTm="5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82204" y="2145303"/>
            <a:ext cx="8078608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340">
              <a:spcBef>
                <a:spcPts val="1800"/>
              </a:spcBef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traditionally through Survey and statistics</a:t>
            </a:r>
          </a:p>
          <a:p>
            <a:pPr marL="457200" indent="-457200" defTabSz="91434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Police department records</a:t>
            </a:r>
          </a:p>
          <a:p>
            <a:pPr marL="457200" indent="-457200" defTabSz="91434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Drug-related crime statistics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91434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questionnaires</a:t>
            </a:r>
          </a:p>
          <a:p>
            <a:pPr marL="457200" indent="-457200" defTabSz="91434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Self-reported information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6328" y="336004"/>
            <a:ext cx="8231343" cy="1266024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363" eaLnBrk="1" hangingPunct="1">
              <a:lnSpc>
                <a:spcPct val="80000"/>
              </a:lnSpc>
              <a:defRPr/>
            </a:pPr>
            <a:r>
              <a:rPr lang="en-US" sz="4500" spc="-15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Determination of Drug Prevalence</a:t>
            </a:r>
          </a:p>
          <a:p>
            <a:pPr algn="ctr" defTabSz="914363" eaLnBrk="1" hangingPunct="1">
              <a:lnSpc>
                <a:spcPct val="80000"/>
              </a:lnSpc>
              <a:defRPr/>
            </a:pPr>
            <a:r>
              <a:rPr lang="en-US" sz="4500" spc="-15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in a Community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2EB09F-C2B6-47EC-A07A-0105C94E1C74}"/>
              </a:ext>
            </a:extLst>
          </p:cNvPr>
          <p:cNvSpPr txBox="1"/>
          <p:nvPr/>
        </p:nvSpPr>
        <p:spPr>
          <a:xfrm>
            <a:off x="5365475" y="2952414"/>
            <a:ext cx="3704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“Drug Enforcement Administration agents seized more than 2,200 pounds of methamphetamine”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7FD4B-2A42-488A-9B63-216D0D01C6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520" y="3847971"/>
            <a:ext cx="5169408" cy="20899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61F7D6-FE60-4A56-98D5-075A68BB8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2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96"/>
    </mc:Choice>
    <mc:Fallback>
      <p:transition spd="slow" advTm="7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85D9A5-B1E4-4F1F-9045-CEB7FDC8D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8696"/>
          <a:stretch/>
        </p:blipFill>
        <p:spPr>
          <a:xfrm>
            <a:off x="1091970" y="919958"/>
            <a:ext cx="7307433" cy="4283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572EA-ACF4-4075-B9E6-F863FA09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9182"/>
            <a:ext cx="7886700" cy="1119117"/>
          </a:xfrm>
        </p:spPr>
        <p:txBody>
          <a:bodyPr>
            <a:normAutofit/>
          </a:bodyPr>
          <a:lstStyle/>
          <a:p>
            <a:pPr lvl="0" algn="ctr" defTabSz="914363">
              <a:lnSpc>
                <a:spcPct val="70000"/>
              </a:lnSpc>
              <a:spcBef>
                <a:spcPts val="0"/>
              </a:spcBef>
              <a:defRPr/>
            </a:pPr>
            <a:r>
              <a:rPr lang="en-US" sz="4000" spc="-150" dirty="0">
                <a:ln w="31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Wastewater-Based Epidemiology  </a:t>
            </a:r>
            <a:endParaRPr lang="en-US" dirty="0"/>
          </a:p>
        </p:txBody>
      </p:sp>
      <p:pic>
        <p:nvPicPr>
          <p:cNvPr id="1026" name="Picture 2" descr="Image result for cocaine molecule">
            <a:extLst>
              <a:ext uri="{FF2B5EF4-FFF2-40B4-BE49-F238E27FC236}">
                <a16:creationId xmlns:a16="http://schemas.microsoft.com/office/drawing/2014/main" id="{0AE77C95-70A8-4718-BC35-84B1C9AD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9" y="4274918"/>
            <a:ext cx="1826480" cy="11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enzoylecgonine molecule">
            <a:extLst>
              <a:ext uri="{FF2B5EF4-FFF2-40B4-BE49-F238E27FC236}">
                <a16:creationId xmlns:a16="http://schemas.microsoft.com/office/drawing/2014/main" id="{94D6209D-5108-4167-A356-D5009B44D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86" y="4894874"/>
            <a:ext cx="1395426" cy="9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caine drug bag">
            <a:extLst>
              <a:ext uri="{FF2B5EF4-FFF2-40B4-BE49-F238E27FC236}">
                <a16:creationId xmlns:a16="http://schemas.microsoft.com/office/drawing/2014/main" id="{E266F592-606B-48BA-96B2-E25B339D0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15991" r="22059" b="9312"/>
          <a:stretch/>
        </p:blipFill>
        <p:spPr bwMode="auto">
          <a:xfrm>
            <a:off x="4303680" y="4894874"/>
            <a:ext cx="650048" cy="9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286FFE-9185-4E4C-8974-3978E21D9605}"/>
              </a:ext>
            </a:extLst>
          </p:cNvPr>
          <p:cNvCxnSpPr>
            <a:cxnSpLocks/>
          </p:cNvCxnSpPr>
          <p:nvPr/>
        </p:nvCxnSpPr>
        <p:spPr>
          <a:xfrm flipV="1">
            <a:off x="1828800" y="4588800"/>
            <a:ext cx="669201" cy="282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286FFE-9185-4E4C-8974-3978E21D9605}"/>
              </a:ext>
            </a:extLst>
          </p:cNvPr>
          <p:cNvCxnSpPr>
            <a:cxnSpLocks/>
          </p:cNvCxnSpPr>
          <p:nvPr/>
        </p:nvCxnSpPr>
        <p:spPr>
          <a:xfrm flipV="1">
            <a:off x="3107240" y="4871569"/>
            <a:ext cx="0" cy="5114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286FFE-9185-4E4C-8974-3978E21D9605}"/>
              </a:ext>
            </a:extLst>
          </p:cNvPr>
          <p:cNvCxnSpPr>
            <a:cxnSpLocks/>
          </p:cNvCxnSpPr>
          <p:nvPr/>
        </p:nvCxnSpPr>
        <p:spPr>
          <a:xfrm flipH="1" flipV="1">
            <a:off x="3789326" y="4659523"/>
            <a:ext cx="482317" cy="3551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3C1FD10-74E2-4D95-8F0E-1B32C0A834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366" b="29965"/>
          <a:stretch/>
        </p:blipFill>
        <p:spPr>
          <a:xfrm>
            <a:off x="4009597" y="1480457"/>
            <a:ext cx="4389806" cy="64070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4A37C8-2DC7-4C0C-A946-693ABC767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43"/>
    </mc:Choice>
    <mc:Fallback>
      <p:transition spd="slow" advTm="3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89" y="121920"/>
            <a:ext cx="7902493" cy="57990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1C6787-91CE-4F72-B542-A8FFB7D27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9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2"/>
    </mc:Choice>
    <mc:Fallback>
      <p:transition spd="slow" advTm="1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62" r="28921" b="9445"/>
          <a:stretch/>
        </p:blipFill>
        <p:spPr>
          <a:xfrm>
            <a:off x="381000" y="916217"/>
            <a:ext cx="8409852" cy="4907756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93897" y="191474"/>
            <a:ext cx="8298180" cy="663427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363">
              <a:lnSpc>
                <a:spcPct val="90000"/>
              </a:lnSpc>
              <a:defRPr/>
            </a:pPr>
            <a:r>
              <a:rPr lang="en-US" sz="4500" spc="-15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Target Illicit and Prescribed Psychotics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3C61B4-903A-4382-AA30-9527048FB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4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2"/>
    </mc:Choice>
    <mc:Fallback>
      <p:transition spd="slow" advTm="2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6A02-568F-4E0D-9BA3-C8877D5E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Drug Consumption at Sporting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A9573-D4F5-4626-B34A-23C957A6A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102" y="1733914"/>
            <a:ext cx="4103914" cy="3241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Adolescents and adults in their twenties are among the highest risk for illicit drug use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Amphetamine and cocaine spiked at a Mississippi Football game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Cocaine spiked during the Super Bowl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E5004-27E4-4677-8D32-F2B92B4B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68" y="1703778"/>
            <a:ext cx="4312915" cy="3129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66E16-0EC4-467E-92B3-C84DA6E236B3}"/>
              </a:ext>
            </a:extLst>
          </p:cNvPr>
          <p:cNvSpPr txBox="1"/>
          <p:nvPr/>
        </p:nvSpPr>
        <p:spPr>
          <a:xfrm>
            <a:off x="506963" y="5261502"/>
            <a:ext cx="838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Miech et al., Monitoring the Future National Survey Results on Drug Use,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Gerrity et al., Temporal variability of pharmaceuticals and illicit drugs in wastewater and the effects of a major sporting event,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 et al, LC-MS-MS method for stimulants in wastewater during football games,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1F589A-01C7-42EA-8029-05E93E20A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3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04"/>
    </mc:Choice>
    <mc:Fallback>
      <p:transition spd="slow" advTm="5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81000" y="533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en-US" altLang="en-US" sz="32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1000" y="327172"/>
            <a:ext cx="8298180" cy="663427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363">
              <a:lnSpc>
                <a:spcPct val="90000"/>
              </a:lnSpc>
              <a:defRPr/>
            </a:pPr>
            <a:r>
              <a:rPr lang="en-US" sz="4500" spc="-15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Analytical Method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9281" y="1044829"/>
            <a:ext cx="9096088" cy="4924204"/>
            <a:chOff x="109281" y="1044829"/>
            <a:chExt cx="9096088" cy="4924204"/>
          </a:xfrm>
        </p:grpSpPr>
        <p:sp>
          <p:nvSpPr>
            <p:cNvPr id="26" name="Right Arrow 25"/>
            <p:cNvSpPr/>
            <p:nvPr/>
          </p:nvSpPr>
          <p:spPr>
            <a:xfrm>
              <a:off x="6379203" y="1655632"/>
              <a:ext cx="643024" cy="46250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9281" y="1176710"/>
              <a:ext cx="8958950" cy="4767827"/>
              <a:chOff x="169217" y="1158965"/>
              <a:chExt cx="8958950" cy="476782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285976" y="1158965"/>
                <a:ext cx="6842191" cy="4767827"/>
                <a:chOff x="2823754" y="715460"/>
                <a:chExt cx="8068880" cy="5701689"/>
              </a:xfrm>
            </p:grpSpPr>
            <p:pic>
              <p:nvPicPr>
                <p:cNvPr id="10" name="Picture 4" descr="Image result for vacuum filtration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3840" y="721548"/>
                  <a:ext cx="2398459" cy="1806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Image result for centrifugation thermo scientific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5955" y="715460"/>
                  <a:ext cx="2020169" cy="18057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78660" y="3793042"/>
                  <a:ext cx="3013974" cy="217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0" descr="https://assets.thermofisher.com/TFS-Assets/CMD/product-images/gc-ms-reacti-vap-3-evaporator-18826-2000x2000.jpg-650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34574" y="3696985"/>
                  <a:ext cx="2424356" cy="2319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3105546" y="2661832"/>
                  <a:ext cx="2436270" cy="7729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Polypropylene Sampling Bottle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538014" y="2516244"/>
                  <a:ext cx="2191422" cy="441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Vacuum Filtration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898506" y="2501685"/>
                  <a:ext cx="1382257" cy="441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Centrifuge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8138764" y="5972505"/>
                  <a:ext cx="2576986" cy="441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Solid Phase Extractor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786876" y="5975477"/>
                  <a:ext cx="2327453" cy="441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Solvent Evaporator</a:t>
                  </a:r>
                </a:p>
              </p:txBody>
            </p:sp>
            <p:sp>
              <p:nvSpPr>
                <p:cNvPr id="20" name="Right Arrow 19"/>
                <p:cNvSpPr/>
                <p:nvPr/>
              </p:nvSpPr>
              <p:spPr>
                <a:xfrm>
                  <a:off x="2823754" y="1328646"/>
                  <a:ext cx="758307" cy="553092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/>
                <p:cNvSpPr/>
                <p:nvPr/>
              </p:nvSpPr>
              <p:spPr>
                <a:xfrm>
                  <a:off x="4837647" y="1373693"/>
                  <a:ext cx="758307" cy="553092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/>
                <p:cNvSpPr/>
                <p:nvPr/>
              </p:nvSpPr>
              <p:spPr>
                <a:xfrm rot="5400000">
                  <a:off x="9238203" y="3024920"/>
                  <a:ext cx="791036" cy="553092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ight Arrow 22"/>
                <p:cNvSpPr/>
                <p:nvPr/>
              </p:nvSpPr>
              <p:spPr>
                <a:xfrm rot="10800000">
                  <a:off x="7093652" y="4362616"/>
                  <a:ext cx="758309" cy="55309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ight Arrow 23"/>
                <p:cNvSpPr/>
                <p:nvPr/>
              </p:nvSpPr>
              <p:spPr>
                <a:xfrm rot="10800000">
                  <a:off x="3935135" y="4545376"/>
                  <a:ext cx="658748" cy="55309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811"/>
              <a:stretch/>
            </p:blipFill>
            <p:spPr>
              <a:xfrm>
                <a:off x="169217" y="3724530"/>
                <a:ext cx="3016805" cy="1898741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882508" y="5599701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UPLC-MS/MS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6247" y="2674291"/>
              <a:ext cx="1910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Basketball Stadium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9654F7-D9DF-4699-972B-9B4509F2FFB8}"/>
                </a:ext>
              </a:extLst>
            </p:cNvPr>
            <p:cNvSpPr txBox="1"/>
            <p:nvPr/>
          </p:nvSpPr>
          <p:spPr>
            <a:xfrm>
              <a:off x="6991720" y="3053295"/>
              <a:ext cx="221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Internal       Standards</a:t>
              </a:r>
            </a:p>
          </p:txBody>
        </p:sp>
        <p:pic>
          <p:nvPicPr>
            <p:cNvPr id="1028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6" r="25395"/>
            <a:stretch/>
          </p:blipFill>
          <p:spPr bwMode="auto">
            <a:xfrm>
              <a:off x="2867651" y="1044829"/>
              <a:ext cx="1066115" cy="1840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C7640A-F611-44B3-84EC-02E4C17902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00" y="1195132"/>
            <a:ext cx="2077976" cy="147524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7BC254D-E773-40A6-9B48-07E260F23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9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43"/>
    </mc:Choice>
    <mc:Fallback>
      <p:transition spd="slow" advTm="7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SU logo ppt">
  <a:themeElements>
    <a:clrScheme name="Custom 1">
      <a:dk1>
        <a:srgbClr val="002100"/>
      </a:dk1>
      <a:lt1>
        <a:sysClr val="window" lastClr="FFFFFF"/>
      </a:lt1>
      <a:dk2>
        <a:srgbClr val="1F497D"/>
      </a:dk2>
      <a:lt2>
        <a:srgbClr val="EEECE1"/>
      </a:lt2>
      <a:accent1>
        <a:srgbClr val="005EBD"/>
      </a:accent1>
      <a:accent2>
        <a:srgbClr val="FF45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 logo ppt</Template>
  <TotalTime>24707</TotalTime>
  <Words>495</Words>
  <Application>Microsoft Office PowerPoint</Application>
  <PresentationFormat>On-screen Show (4:3)</PresentationFormat>
  <Paragraphs>76</Paragraphs>
  <Slides>11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AdvTT5235d5a9</vt:lpstr>
      <vt:lpstr>Arial</vt:lpstr>
      <vt:lpstr>Calibri</vt:lpstr>
      <vt:lpstr>Times New Roman</vt:lpstr>
      <vt:lpstr>MSU logo ppt</vt:lpstr>
      <vt:lpstr>Basketball and drugs: Wastewater-based epidemiological estimation of discharged drugs during basketball games in Kentucky </vt:lpstr>
      <vt:lpstr>PowerPoint Presentation</vt:lpstr>
      <vt:lpstr>PowerPoint Presentation</vt:lpstr>
      <vt:lpstr>PowerPoint Presentation</vt:lpstr>
      <vt:lpstr>Wastewater-Based Epidemiology  </vt:lpstr>
      <vt:lpstr>PowerPoint Presentation</vt:lpstr>
      <vt:lpstr>PowerPoint Presentation</vt:lpstr>
      <vt:lpstr>Drug Consumption at Sporting Events</vt:lpstr>
      <vt:lpstr>PowerPoint Presentation</vt:lpstr>
      <vt:lpstr>PowerPoint Presentation</vt:lpstr>
      <vt:lpstr>PowerPoint Presentation</vt:lpstr>
    </vt:vector>
  </TitlesOfParts>
  <Company>Murray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Bommanna Loganathan</dc:creator>
  <cp:lastModifiedBy>Alexander Montgomery</cp:lastModifiedBy>
  <cp:revision>522</cp:revision>
  <cp:lastPrinted>2020-09-08T02:12:02Z</cp:lastPrinted>
  <dcterms:created xsi:type="dcterms:W3CDTF">2016-10-11T20:39:11Z</dcterms:created>
  <dcterms:modified xsi:type="dcterms:W3CDTF">2020-11-01T23:32:58Z</dcterms:modified>
</cp:coreProperties>
</file>