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76" r:id="rId4"/>
    <p:sldId id="278" r:id="rId5"/>
    <p:sldId id="259" r:id="rId6"/>
    <p:sldId id="264" r:id="rId7"/>
    <p:sldId id="266" r:id="rId8"/>
    <p:sldId id="281" r:id="rId9"/>
    <p:sldId id="275" r:id="rId10"/>
    <p:sldId id="283" r:id="rId11"/>
    <p:sldId id="284" r:id="rId12"/>
    <p:sldId id="271" r:id="rId13"/>
    <p:sldId id="273" r:id="rId14"/>
    <p:sldId id="288" r:id="rId15"/>
    <p:sldId id="272" r:id="rId16"/>
    <p:sldId id="285" r:id="rId17"/>
    <p:sldId id="267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2154" autoAdjust="0"/>
  </p:normalViewPr>
  <p:slideViewPr>
    <p:cSldViewPr snapToGrid="0">
      <p:cViewPr>
        <p:scale>
          <a:sx n="75" d="100"/>
          <a:sy n="75" d="100"/>
        </p:scale>
        <p:origin x="1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E907-B6A1-40AE-BBF1-DE0BBA5EEE6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74260-DBB2-4D6C-AB41-A2CA0E03F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74260-DBB2-4D6C-AB41-A2CA0E03FB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DC59-9F42-4565-8F0E-9D742E668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998" y="2099733"/>
            <a:ext cx="10558021" cy="2677648"/>
          </a:xfrm>
        </p:spPr>
        <p:txBody>
          <a:bodyPr/>
          <a:lstStyle/>
          <a:p>
            <a:r>
              <a:rPr lang="en-US" sz="3300" dirty="0"/>
              <a:t>An In-Silico, Eden-Type Growth Model of Cell Competition in a Two-Dimensional Tumor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F453C-1FAE-4860-A25B-B39D2C3CC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998" y="4777380"/>
            <a:ext cx="10558021" cy="861420"/>
          </a:xfrm>
        </p:spPr>
        <p:txBody>
          <a:bodyPr/>
          <a:lstStyle/>
          <a:p>
            <a:r>
              <a:rPr lang="en-US" dirty="0"/>
              <a:t>Ashwin Menon</a:t>
            </a:r>
          </a:p>
          <a:p>
            <a:r>
              <a:rPr lang="en-US" dirty="0"/>
              <a:t>Wood Hudson Cancer Research Laboratory</a:t>
            </a:r>
          </a:p>
          <a:p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58E5E8D-113E-4C09-A051-3D0B271B5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1"/>
    </mc:Choice>
    <mc:Fallback>
      <p:transition spd="slow" advTm="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9D9D-DDDD-490C-BD31-93C7E407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32" y="1295400"/>
            <a:ext cx="3411020" cy="1600200"/>
          </a:xfrm>
        </p:spPr>
        <p:txBody>
          <a:bodyPr/>
          <a:lstStyle/>
          <a:p>
            <a:r>
              <a:rPr lang="en-US" dirty="0"/>
              <a:t>Eden Growth Model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3879D-A331-4037-AD7D-5DC6DBAAA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The program’s modeling of tumor growth is based off the stochastic growth model developed by Murray Eden</a:t>
            </a:r>
          </a:p>
          <a:p>
            <a:endParaRPr lang="en-US" sz="24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C48136-40EA-498E-96CB-29DB3962D3F8}"/>
              </a:ext>
            </a:extLst>
          </p:cNvPr>
          <p:cNvSpPr/>
          <p:nvPr/>
        </p:nvSpPr>
        <p:spPr>
          <a:xfrm>
            <a:off x="6202683" y="1897799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Random Cell Selected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4FBA77-063C-4237-9A81-92D90ECC8524}"/>
              </a:ext>
            </a:extLst>
          </p:cNvPr>
          <p:cNvSpPr/>
          <p:nvPr/>
        </p:nvSpPr>
        <p:spPr>
          <a:xfrm>
            <a:off x="6915520" y="2324498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28B38-E798-43F4-917C-EEE9A20AD3D5}"/>
              </a:ext>
            </a:extLst>
          </p:cNvPr>
          <p:cNvSpPr/>
          <p:nvPr/>
        </p:nvSpPr>
        <p:spPr>
          <a:xfrm>
            <a:off x="6235250" y="4290735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Adjacent Cell List Determined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E2C4903-CCDE-4D0D-ABFC-5BCA9DE3EB25}"/>
              </a:ext>
            </a:extLst>
          </p:cNvPr>
          <p:cNvSpPr/>
          <p:nvPr/>
        </p:nvSpPr>
        <p:spPr>
          <a:xfrm>
            <a:off x="6931801" y="4731406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0FDC1C-BBB7-46E7-93C7-9DDF4E540773}"/>
              </a:ext>
            </a:extLst>
          </p:cNvPr>
          <p:cNvSpPr/>
          <p:nvPr/>
        </p:nvSpPr>
        <p:spPr>
          <a:xfrm>
            <a:off x="6218965" y="4918233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dirty="0"/>
              <a:t>Cell Selected Randomly</a:t>
            </a:r>
            <a:endParaRPr lang="en-US" sz="13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B14F0D-2731-4F5B-9D3E-D86952AD598C}"/>
              </a:ext>
            </a:extLst>
          </p:cNvPr>
          <p:cNvSpPr/>
          <p:nvPr/>
        </p:nvSpPr>
        <p:spPr>
          <a:xfrm>
            <a:off x="6931802" y="5344932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FDC6DB-6FDB-4E5C-95FA-B0749F72777B}"/>
              </a:ext>
            </a:extLst>
          </p:cNvPr>
          <p:cNvSpPr/>
          <p:nvPr/>
        </p:nvSpPr>
        <p:spPr>
          <a:xfrm>
            <a:off x="6218965" y="5520631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/>
              <a:t>Selected Cell State: Living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84D62C-274B-4F22-9480-871447641DD7}"/>
              </a:ext>
            </a:extLst>
          </p:cNvPr>
          <p:cNvSpPr/>
          <p:nvPr/>
        </p:nvSpPr>
        <p:spPr>
          <a:xfrm rot="16200000">
            <a:off x="9059671" y="4712554"/>
            <a:ext cx="1369979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0D74A5-AAC1-4205-BE5D-C8FDAC88130C}"/>
              </a:ext>
            </a:extLst>
          </p:cNvPr>
          <p:cNvSpPr/>
          <p:nvPr/>
        </p:nvSpPr>
        <p:spPr>
          <a:xfrm>
            <a:off x="8957282" y="5495531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/>
              <a:t>Repeats For Each Cell in </a:t>
            </a:r>
            <a:r>
              <a:rPr lang="en-US" sz="1100" dirty="0"/>
              <a:t>Living Cell </a:t>
            </a:r>
            <a:r>
              <a:rPr lang="en-US" sz="1100" kern="1200" dirty="0"/>
              <a:t>List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60AA6DE-3D30-490B-A075-B137FFBEF1FA}"/>
              </a:ext>
            </a:extLst>
          </p:cNvPr>
          <p:cNvSpPr/>
          <p:nvPr/>
        </p:nvSpPr>
        <p:spPr>
          <a:xfrm rot="10800000">
            <a:off x="7861967" y="5561178"/>
            <a:ext cx="982491" cy="319304"/>
          </a:xfrm>
          <a:custGeom>
            <a:avLst/>
            <a:gdLst>
              <a:gd name="connsiteX0" fmla="*/ 0 w 982491"/>
              <a:gd name="connsiteY0" fmla="*/ 63861 h 319304"/>
              <a:gd name="connsiteX1" fmla="*/ 822839 w 982491"/>
              <a:gd name="connsiteY1" fmla="*/ 63861 h 319304"/>
              <a:gd name="connsiteX2" fmla="*/ 822839 w 982491"/>
              <a:gd name="connsiteY2" fmla="*/ 0 h 319304"/>
              <a:gd name="connsiteX3" fmla="*/ 982491 w 982491"/>
              <a:gd name="connsiteY3" fmla="*/ 159652 h 319304"/>
              <a:gd name="connsiteX4" fmla="*/ 822839 w 982491"/>
              <a:gd name="connsiteY4" fmla="*/ 319304 h 319304"/>
              <a:gd name="connsiteX5" fmla="*/ 822839 w 982491"/>
              <a:gd name="connsiteY5" fmla="*/ 255443 h 319304"/>
              <a:gd name="connsiteX6" fmla="*/ 0 w 982491"/>
              <a:gd name="connsiteY6" fmla="*/ 255443 h 319304"/>
              <a:gd name="connsiteX7" fmla="*/ 0 w 982491"/>
              <a:gd name="connsiteY7" fmla="*/ 63861 h 31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2491" h="319304">
                <a:moveTo>
                  <a:pt x="982491" y="255442"/>
                </a:moveTo>
                <a:lnTo>
                  <a:pt x="159652" y="255442"/>
                </a:lnTo>
                <a:lnTo>
                  <a:pt x="159652" y="319303"/>
                </a:lnTo>
                <a:lnTo>
                  <a:pt x="0" y="159652"/>
                </a:lnTo>
                <a:lnTo>
                  <a:pt x="159652" y="1"/>
                </a:lnTo>
                <a:lnTo>
                  <a:pt x="159652" y="63862"/>
                </a:lnTo>
                <a:lnTo>
                  <a:pt x="982491" y="63862"/>
                </a:lnTo>
                <a:lnTo>
                  <a:pt x="982491" y="25544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89" tIns="63861" rIns="1" bIns="63860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54F270-1E0E-481F-9F9A-F269AC251D26}"/>
              </a:ext>
            </a:extLst>
          </p:cNvPr>
          <p:cNvSpPr/>
          <p:nvPr/>
        </p:nvSpPr>
        <p:spPr>
          <a:xfrm>
            <a:off x="6202683" y="1295400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dirty="0"/>
              <a:t>Lattice Inputted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98D803-6B7C-4CE4-A8E2-288A883BCBCA}"/>
              </a:ext>
            </a:extLst>
          </p:cNvPr>
          <p:cNvSpPr/>
          <p:nvPr/>
        </p:nvSpPr>
        <p:spPr>
          <a:xfrm>
            <a:off x="6915520" y="1722099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62436-6BFC-4A72-92CD-D582F003A78C}"/>
              </a:ext>
            </a:extLst>
          </p:cNvPr>
          <p:cNvSpPr/>
          <p:nvPr/>
        </p:nvSpPr>
        <p:spPr>
          <a:xfrm>
            <a:off x="6202682" y="2475098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Selected Cell State: Living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3964-9790-4620-90F5-A44F65E9C1E6}"/>
              </a:ext>
            </a:extLst>
          </p:cNvPr>
          <p:cNvSpPr/>
          <p:nvPr/>
        </p:nvSpPr>
        <p:spPr>
          <a:xfrm>
            <a:off x="6915518" y="2898306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FD76CDE-5B99-4FAC-8254-2A37A58AC904}"/>
              </a:ext>
            </a:extLst>
          </p:cNvPr>
          <p:cNvSpPr/>
          <p:nvPr/>
        </p:nvSpPr>
        <p:spPr>
          <a:xfrm rot="10800000">
            <a:off x="7841644" y="3917126"/>
            <a:ext cx="1882696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26DE6-D9DC-4C47-8EB7-E1B84989431C}"/>
              </a:ext>
            </a:extLst>
          </p:cNvPr>
          <p:cNvSpPr/>
          <p:nvPr/>
        </p:nvSpPr>
        <p:spPr>
          <a:xfrm>
            <a:off x="8957282" y="3734171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dirty="0"/>
              <a:t>Old List Finished? </a:t>
            </a:r>
            <a:endParaRPr lang="en-US" sz="13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1E9F7C-3C9A-4B45-9FB3-2849E4CC8540}"/>
              </a:ext>
            </a:extLst>
          </p:cNvPr>
          <p:cNvSpPr/>
          <p:nvPr/>
        </p:nvSpPr>
        <p:spPr>
          <a:xfrm rot="10800000">
            <a:off x="7861965" y="3268046"/>
            <a:ext cx="1882694" cy="180720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A99D83-4696-4D30-89B3-FAE2BA9349F8}"/>
              </a:ext>
            </a:extLst>
          </p:cNvPr>
          <p:cNvSpPr/>
          <p:nvPr/>
        </p:nvSpPr>
        <p:spPr>
          <a:xfrm>
            <a:off x="6218965" y="3085937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dirty="0"/>
              <a:t>Living Cell List Determined</a:t>
            </a:r>
            <a:endParaRPr lang="en-US" sz="1300" kern="12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00C1624-BEC1-415D-8977-683E75243C23}"/>
              </a:ext>
            </a:extLst>
          </p:cNvPr>
          <p:cNvSpPr/>
          <p:nvPr/>
        </p:nvSpPr>
        <p:spPr>
          <a:xfrm>
            <a:off x="6931802" y="3512636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AB689C-1C44-428C-87CA-16D883E5CBF4}"/>
              </a:ext>
            </a:extLst>
          </p:cNvPr>
          <p:cNvSpPr/>
          <p:nvPr/>
        </p:nvSpPr>
        <p:spPr>
          <a:xfrm>
            <a:off x="6218965" y="3688336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Cell Selected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C43DFA5-8E03-42A6-BCC7-8FF6AADC09D1}"/>
              </a:ext>
            </a:extLst>
          </p:cNvPr>
          <p:cNvSpPr/>
          <p:nvPr/>
        </p:nvSpPr>
        <p:spPr>
          <a:xfrm>
            <a:off x="6931802" y="4095094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8D73FD-5041-4A17-B593-F48F98105EEC}"/>
              </a:ext>
            </a:extLst>
          </p:cNvPr>
          <p:cNvSpPr/>
          <p:nvPr/>
        </p:nvSpPr>
        <p:spPr>
          <a:xfrm rot="16200000">
            <a:off x="9553923" y="3450922"/>
            <a:ext cx="381475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D6369A6-5248-4EE0-BCD1-85F60C65DFEB}"/>
              </a:ext>
            </a:extLst>
          </p:cNvPr>
          <p:cNvSpPr/>
          <p:nvPr/>
        </p:nvSpPr>
        <p:spPr>
          <a:xfrm>
            <a:off x="8193661" y="3722854"/>
            <a:ext cx="650797" cy="522839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False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BC563EB-85B7-45CD-96AA-8929E6AEF8C7}"/>
              </a:ext>
            </a:extLst>
          </p:cNvPr>
          <p:cNvSpPr/>
          <p:nvPr/>
        </p:nvSpPr>
        <p:spPr>
          <a:xfrm>
            <a:off x="8159151" y="3034638"/>
            <a:ext cx="1396081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Old List Cleared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C7C3B8-8D5C-41F1-91DA-8AFECD1EA9C7}"/>
              </a:ext>
            </a:extLst>
          </p:cNvPr>
          <p:cNvSpPr/>
          <p:nvPr/>
        </p:nvSpPr>
        <p:spPr>
          <a:xfrm>
            <a:off x="9567625" y="3047524"/>
            <a:ext cx="642797" cy="381476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True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3009299E-2747-457F-86EC-9F45D136A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3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58"/>
    </mc:Choice>
    <mc:Fallback>
      <p:transition spd="slow" advTm="7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87CD-9853-4378-907A-D8B1A16E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Competition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3157-FFA8-4D02-9CC2-C2EDC6EB5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each time that all the pre-existing living cells have divided, cell 	competition occurs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program relies on the inputted data structure holding the fitness data for the cell types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Program randomly goes through each cell in the array and compares it to 	its neighbors to determine if it is a winner cell or a loser cell based on the 	surrounding cells’ fitness levels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35B910-75BB-42D1-8C58-36DE57BAD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2"/>
    </mc:Choice>
    <mc:Fallback>
      <p:transition spd="slow" advTm="3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04CA2-ED05-4FD4-874A-AA89502E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Pseudocode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62ADAA-C6DC-4B34-ADC7-0FC2659CCD0F}"/>
              </a:ext>
            </a:extLst>
          </p:cNvPr>
          <p:cNvSpPr/>
          <p:nvPr/>
        </p:nvSpPr>
        <p:spPr>
          <a:xfrm>
            <a:off x="2647163" y="3487283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047C0B3-512D-45D4-8AE9-3521ED95F37D}"/>
              </a:ext>
            </a:extLst>
          </p:cNvPr>
          <p:cNvSpPr/>
          <p:nvPr/>
        </p:nvSpPr>
        <p:spPr>
          <a:xfrm>
            <a:off x="1934325" y="4236791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Cell Division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91BF2B-6D39-4E99-9008-8AC5AD477FB5}"/>
              </a:ext>
            </a:extLst>
          </p:cNvPr>
          <p:cNvSpPr/>
          <p:nvPr/>
        </p:nvSpPr>
        <p:spPr>
          <a:xfrm>
            <a:off x="2647162" y="4663490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264177-C119-495C-B3D2-BDDEADDF70C4}"/>
              </a:ext>
            </a:extLst>
          </p:cNvPr>
          <p:cNvSpPr/>
          <p:nvPr/>
        </p:nvSpPr>
        <p:spPr>
          <a:xfrm>
            <a:off x="1934325" y="4839189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Cell Competition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D183FE8-CB3B-4688-A8FA-13BC729E652B}"/>
              </a:ext>
            </a:extLst>
          </p:cNvPr>
          <p:cNvSpPr/>
          <p:nvPr/>
        </p:nvSpPr>
        <p:spPr>
          <a:xfrm>
            <a:off x="2647162" y="5265888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5124C9-C4C5-46B5-927B-320036DB4444}"/>
              </a:ext>
            </a:extLst>
          </p:cNvPr>
          <p:cNvSpPr/>
          <p:nvPr/>
        </p:nvSpPr>
        <p:spPr>
          <a:xfrm>
            <a:off x="1934325" y="5441587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Remaining Cells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2CC767-E1AC-4E01-BABE-2E06AB1D961A}"/>
              </a:ext>
            </a:extLst>
          </p:cNvPr>
          <p:cNvSpPr/>
          <p:nvPr/>
        </p:nvSpPr>
        <p:spPr>
          <a:xfrm rot="16200000">
            <a:off x="4851246" y="4634110"/>
            <a:ext cx="1369979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805D320-476B-4CA5-9C16-0D4EE2180A12}"/>
              </a:ext>
            </a:extLst>
          </p:cNvPr>
          <p:cNvSpPr/>
          <p:nvPr/>
        </p:nvSpPr>
        <p:spPr>
          <a:xfrm>
            <a:off x="4748857" y="5417087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/>
              <a:t>Repeats For Specified Generations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BFA0617-11B8-4A3F-9DDB-5F0FD1BCC6EF}"/>
              </a:ext>
            </a:extLst>
          </p:cNvPr>
          <p:cNvSpPr/>
          <p:nvPr/>
        </p:nvSpPr>
        <p:spPr>
          <a:xfrm rot="10800000">
            <a:off x="3653542" y="5482734"/>
            <a:ext cx="982491" cy="319304"/>
          </a:xfrm>
          <a:custGeom>
            <a:avLst/>
            <a:gdLst>
              <a:gd name="connsiteX0" fmla="*/ 0 w 982491"/>
              <a:gd name="connsiteY0" fmla="*/ 63861 h 319304"/>
              <a:gd name="connsiteX1" fmla="*/ 822839 w 982491"/>
              <a:gd name="connsiteY1" fmla="*/ 63861 h 319304"/>
              <a:gd name="connsiteX2" fmla="*/ 822839 w 982491"/>
              <a:gd name="connsiteY2" fmla="*/ 0 h 319304"/>
              <a:gd name="connsiteX3" fmla="*/ 982491 w 982491"/>
              <a:gd name="connsiteY3" fmla="*/ 159652 h 319304"/>
              <a:gd name="connsiteX4" fmla="*/ 822839 w 982491"/>
              <a:gd name="connsiteY4" fmla="*/ 319304 h 319304"/>
              <a:gd name="connsiteX5" fmla="*/ 822839 w 982491"/>
              <a:gd name="connsiteY5" fmla="*/ 255443 h 319304"/>
              <a:gd name="connsiteX6" fmla="*/ 0 w 982491"/>
              <a:gd name="connsiteY6" fmla="*/ 255443 h 319304"/>
              <a:gd name="connsiteX7" fmla="*/ 0 w 982491"/>
              <a:gd name="connsiteY7" fmla="*/ 63861 h 31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2491" h="319304">
                <a:moveTo>
                  <a:pt x="982491" y="255442"/>
                </a:moveTo>
                <a:lnTo>
                  <a:pt x="159652" y="255442"/>
                </a:lnTo>
                <a:lnTo>
                  <a:pt x="159652" y="319303"/>
                </a:lnTo>
                <a:lnTo>
                  <a:pt x="0" y="159652"/>
                </a:lnTo>
                <a:lnTo>
                  <a:pt x="159652" y="1"/>
                </a:lnTo>
                <a:lnTo>
                  <a:pt x="159652" y="63862"/>
                </a:lnTo>
                <a:lnTo>
                  <a:pt x="982491" y="63862"/>
                </a:lnTo>
                <a:lnTo>
                  <a:pt x="982491" y="25544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89" tIns="63861" rIns="1" bIns="63860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6EBFA85-4F25-43D8-A779-6CE60C2C6801}"/>
              </a:ext>
            </a:extLst>
          </p:cNvPr>
          <p:cNvSpPr/>
          <p:nvPr/>
        </p:nvSpPr>
        <p:spPr>
          <a:xfrm>
            <a:off x="1237307" y="3063245"/>
            <a:ext cx="3511550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dirty="0"/>
              <a:t>Input Parameters: </a:t>
            </a:r>
            <a:r>
              <a:rPr lang="en-US" sz="1300" i="1" dirty="0"/>
              <a:t>Array, Generations, Fitness Data, Mutation Rate</a:t>
            </a:r>
            <a:endParaRPr lang="en-US" sz="13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7C925A-C380-4A71-A9B8-6DAB5A4CC84A}"/>
              </a:ext>
            </a:extLst>
          </p:cNvPr>
          <p:cNvSpPr/>
          <p:nvPr/>
        </p:nvSpPr>
        <p:spPr>
          <a:xfrm>
            <a:off x="1934325" y="3637883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Living Cell Array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364E339-C65D-431F-B3DC-472B2190669D}"/>
              </a:ext>
            </a:extLst>
          </p:cNvPr>
          <p:cNvSpPr/>
          <p:nvPr/>
        </p:nvSpPr>
        <p:spPr>
          <a:xfrm>
            <a:off x="2647161" y="4061091"/>
            <a:ext cx="180719" cy="150599"/>
          </a:xfrm>
          <a:custGeom>
            <a:avLst/>
            <a:gdLst>
              <a:gd name="connsiteX0" fmla="*/ 0 w 150599"/>
              <a:gd name="connsiteY0" fmla="*/ 36144 h 180719"/>
              <a:gd name="connsiteX1" fmla="*/ 75300 w 150599"/>
              <a:gd name="connsiteY1" fmla="*/ 36144 h 180719"/>
              <a:gd name="connsiteX2" fmla="*/ 75300 w 150599"/>
              <a:gd name="connsiteY2" fmla="*/ 0 h 180719"/>
              <a:gd name="connsiteX3" fmla="*/ 150599 w 150599"/>
              <a:gd name="connsiteY3" fmla="*/ 90360 h 180719"/>
              <a:gd name="connsiteX4" fmla="*/ 75300 w 150599"/>
              <a:gd name="connsiteY4" fmla="*/ 180719 h 180719"/>
              <a:gd name="connsiteX5" fmla="*/ 75300 w 150599"/>
              <a:gd name="connsiteY5" fmla="*/ 144575 h 180719"/>
              <a:gd name="connsiteX6" fmla="*/ 0 w 150599"/>
              <a:gd name="connsiteY6" fmla="*/ 144575 h 180719"/>
              <a:gd name="connsiteX7" fmla="*/ 0 w 150599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599" h="180719">
                <a:moveTo>
                  <a:pt x="120479" y="0"/>
                </a:moveTo>
                <a:lnTo>
                  <a:pt x="120479" y="90360"/>
                </a:lnTo>
                <a:lnTo>
                  <a:pt x="150599" y="90360"/>
                </a:lnTo>
                <a:lnTo>
                  <a:pt x="75299" y="180719"/>
                </a:lnTo>
                <a:lnTo>
                  <a:pt x="0" y="90360"/>
                </a:lnTo>
                <a:lnTo>
                  <a:pt x="30120" y="90360"/>
                </a:lnTo>
                <a:lnTo>
                  <a:pt x="30120" y="0"/>
                </a:lnTo>
                <a:lnTo>
                  <a:pt x="120479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4" tIns="0" rIns="36144" bIns="45180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689204-46CC-47D3-AF56-F06ADB8269A7}"/>
              </a:ext>
            </a:extLst>
          </p:cNvPr>
          <p:cNvSpPr/>
          <p:nvPr/>
        </p:nvSpPr>
        <p:spPr>
          <a:xfrm rot="10800000">
            <a:off x="3633219" y="3838682"/>
            <a:ext cx="1882696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10DD872-C1D3-4E41-87ED-7F3D32BCDA03}"/>
              </a:ext>
            </a:extLst>
          </p:cNvPr>
          <p:cNvSpPr/>
          <p:nvPr/>
        </p:nvSpPr>
        <p:spPr>
          <a:xfrm>
            <a:off x="6419207" y="5527526"/>
            <a:ext cx="906137" cy="180719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E28129-83CD-4E18-ADE5-BD3793BBD92D}"/>
              </a:ext>
            </a:extLst>
          </p:cNvPr>
          <p:cNvSpPr/>
          <p:nvPr/>
        </p:nvSpPr>
        <p:spPr>
          <a:xfrm>
            <a:off x="7341217" y="5482734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5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Output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7D4F7D-0DC7-4021-ACAB-CA6BCBB0058D}"/>
              </a:ext>
            </a:extLst>
          </p:cNvPr>
          <p:cNvSpPr/>
          <p:nvPr/>
        </p:nvSpPr>
        <p:spPr>
          <a:xfrm>
            <a:off x="8963484" y="5580903"/>
            <a:ext cx="389068" cy="221136"/>
          </a:xfrm>
          <a:custGeom>
            <a:avLst/>
            <a:gdLst>
              <a:gd name="connsiteX0" fmla="*/ 0 w 906137"/>
              <a:gd name="connsiteY0" fmla="*/ 36144 h 180719"/>
              <a:gd name="connsiteX1" fmla="*/ 815778 w 906137"/>
              <a:gd name="connsiteY1" fmla="*/ 36144 h 180719"/>
              <a:gd name="connsiteX2" fmla="*/ 815778 w 906137"/>
              <a:gd name="connsiteY2" fmla="*/ 0 h 180719"/>
              <a:gd name="connsiteX3" fmla="*/ 906137 w 906137"/>
              <a:gd name="connsiteY3" fmla="*/ 90360 h 180719"/>
              <a:gd name="connsiteX4" fmla="*/ 815778 w 906137"/>
              <a:gd name="connsiteY4" fmla="*/ 180719 h 180719"/>
              <a:gd name="connsiteX5" fmla="*/ 815778 w 906137"/>
              <a:gd name="connsiteY5" fmla="*/ 144575 h 180719"/>
              <a:gd name="connsiteX6" fmla="*/ 0 w 906137"/>
              <a:gd name="connsiteY6" fmla="*/ 144575 h 180719"/>
              <a:gd name="connsiteX7" fmla="*/ 0 w 906137"/>
              <a:gd name="connsiteY7" fmla="*/ 36144 h 18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137" h="180719">
                <a:moveTo>
                  <a:pt x="0" y="36144"/>
                </a:moveTo>
                <a:lnTo>
                  <a:pt x="815778" y="36144"/>
                </a:lnTo>
                <a:lnTo>
                  <a:pt x="815778" y="0"/>
                </a:lnTo>
                <a:lnTo>
                  <a:pt x="906137" y="90360"/>
                </a:lnTo>
                <a:lnTo>
                  <a:pt x="815778" y="180719"/>
                </a:lnTo>
                <a:lnTo>
                  <a:pt x="815778" y="144575"/>
                </a:lnTo>
                <a:lnTo>
                  <a:pt x="0" y="144575"/>
                </a:lnTo>
                <a:lnTo>
                  <a:pt x="0" y="3614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36144" rIns="54217" bIns="36143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C3ABD7F-5DB2-4583-96B2-20015283B79A}"/>
              </a:ext>
            </a:extLst>
          </p:cNvPr>
          <p:cNvSpPr/>
          <p:nvPr/>
        </p:nvSpPr>
        <p:spPr>
          <a:xfrm>
            <a:off x="9352552" y="5482734"/>
            <a:ext cx="1606394" cy="401598"/>
          </a:xfrm>
          <a:custGeom>
            <a:avLst/>
            <a:gdLst>
              <a:gd name="connsiteX0" fmla="*/ 0 w 1606394"/>
              <a:gd name="connsiteY0" fmla="*/ 40160 h 401598"/>
              <a:gd name="connsiteX1" fmla="*/ 40160 w 1606394"/>
              <a:gd name="connsiteY1" fmla="*/ 0 h 401598"/>
              <a:gd name="connsiteX2" fmla="*/ 1566234 w 1606394"/>
              <a:gd name="connsiteY2" fmla="*/ 0 h 401598"/>
              <a:gd name="connsiteX3" fmla="*/ 1606394 w 1606394"/>
              <a:gd name="connsiteY3" fmla="*/ 40160 h 401598"/>
              <a:gd name="connsiteX4" fmla="*/ 1606394 w 1606394"/>
              <a:gd name="connsiteY4" fmla="*/ 361438 h 401598"/>
              <a:gd name="connsiteX5" fmla="*/ 1566234 w 1606394"/>
              <a:gd name="connsiteY5" fmla="*/ 401598 h 401598"/>
              <a:gd name="connsiteX6" fmla="*/ 40160 w 1606394"/>
              <a:gd name="connsiteY6" fmla="*/ 401598 h 401598"/>
              <a:gd name="connsiteX7" fmla="*/ 0 w 1606394"/>
              <a:gd name="connsiteY7" fmla="*/ 361438 h 401598"/>
              <a:gd name="connsiteX8" fmla="*/ 0 w 1606394"/>
              <a:gd name="connsiteY8" fmla="*/ 40160 h 4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394" h="401598">
                <a:moveTo>
                  <a:pt x="0" y="40160"/>
                </a:moveTo>
                <a:cubicBezTo>
                  <a:pt x="0" y="17980"/>
                  <a:pt x="17980" y="0"/>
                  <a:pt x="40160" y="0"/>
                </a:cubicBezTo>
                <a:lnTo>
                  <a:pt x="1566234" y="0"/>
                </a:lnTo>
                <a:cubicBezTo>
                  <a:pt x="1588414" y="0"/>
                  <a:pt x="1606394" y="17980"/>
                  <a:pt x="1606394" y="40160"/>
                </a:cubicBezTo>
                <a:lnTo>
                  <a:pt x="1606394" y="361438"/>
                </a:lnTo>
                <a:cubicBezTo>
                  <a:pt x="1606394" y="383618"/>
                  <a:pt x="1588414" y="401598"/>
                  <a:pt x="1566234" y="401598"/>
                </a:cubicBezTo>
                <a:lnTo>
                  <a:pt x="40160" y="401598"/>
                </a:lnTo>
                <a:cubicBezTo>
                  <a:pt x="17980" y="401598"/>
                  <a:pt x="0" y="383618"/>
                  <a:pt x="0" y="361438"/>
                </a:cubicBezTo>
                <a:lnTo>
                  <a:pt x="0" y="40160"/>
                </a:lnTo>
                <a:close/>
              </a:path>
            </a:pathLst>
          </a:custGeom>
          <a:solidFill>
            <a:schemeClr val="accent1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92" tIns="61292" rIns="61292" bIns="6129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/>
              <a:t>Count of Living Cells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96EE09-00A5-4AD0-B4CA-EFD246F3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96"/>
    </mc:Choice>
    <mc:Fallback>
      <p:transition spd="slow" advTm="4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5718-F81F-4ED7-9B94-C06B73DE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Produced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03FACF-C8CD-4002-9114-1CB01DE18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88104" y="105792"/>
            <a:ext cx="4653227" cy="26362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B11AE-B9DA-40CF-87E1-0767909E4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Run 10 times for each number of subtypes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Run for 100 Generations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Array Size of 100 by 100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Mutation Rate of 1/20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Pearson’s Correlation Run on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67407E-32CA-49F0-B442-2DAFA5678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427158"/>
              </p:ext>
            </p:extLst>
          </p:nvPr>
        </p:nvGraphicFramePr>
        <p:xfrm>
          <a:off x="5774262" y="2955221"/>
          <a:ext cx="4614545" cy="2321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625">
                  <a:extLst>
                    <a:ext uri="{9D8B030D-6E8A-4147-A177-3AD203B41FA5}">
                      <a16:colId xmlns:a16="http://schemas.microsoft.com/office/drawing/2014/main" val="2375026569"/>
                    </a:ext>
                  </a:extLst>
                </a:gridCol>
                <a:gridCol w="2661920">
                  <a:extLst>
                    <a:ext uri="{9D8B030D-6E8A-4147-A177-3AD203B41FA5}">
                      <a16:colId xmlns:a16="http://schemas.microsoft.com/office/drawing/2014/main" val="676432025"/>
                    </a:ext>
                  </a:extLst>
                </a:gridCol>
              </a:tblGrid>
              <a:tr h="4660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Number of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</a:rPr>
                        <a:t>Average Tumor Size at 100 generations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45919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1 Subtype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9995.0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87409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2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9996.3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646461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3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8542.4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094069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4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8289.6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990953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5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8223.7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52776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6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8001.0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5184696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7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8064.1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0889939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</a:rPr>
                        <a:t>8 Subtypes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7883.2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631583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7D58BF-B965-4022-8431-EF7851DF7881}"/>
                  </a:ext>
                </a:extLst>
              </p:cNvPr>
              <p:cNvSpPr/>
              <p:nvPr/>
            </p:nvSpPr>
            <p:spPr>
              <a:xfrm>
                <a:off x="5588100" y="5580543"/>
                <a:ext cx="4986867" cy="559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Statistic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‐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Value</m:t>
                            </m:r>
                          </m:e>
                        </m:mr>
                        <m:m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"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Pearson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Correlation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"</m:t>
                            </m:r>
                          </m:e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−0.8764709</m:t>
                            </m:r>
                          </m:e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0.0042866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7D58BF-B965-4022-8431-EF7851DF7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100" y="5580543"/>
                <a:ext cx="4986867" cy="5598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38A805-E8A4-41D9-A19F-4AD9014E1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5"/>
    </mc:Choice>
    <mc:Fallback>
      <p:transition spd="slow" advTm="4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4EFB-EA37-4528-9C1A-134585B8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9690E-3981-4F58-B139-3ECE1AAF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Analysis of the data produced by the in-silico model, supports the 		hypothesis that an increase in rates of cell competition due to increased 	selective pressures will lead to a slower tumor growth rate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research improves our current understanding of the role of cell 	competition in cancer and how cell competition may be tumor 	suppressive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Drugs that increase selective pressures within a tumor and increase 	intratumoral heterogeneity may be effective in reducing the size and 	growth rate of tumors, especially inoperable ones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5FBFE4-BC8C-466C-9EEC-BB0C48CC5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9"/>
    </mc:Choice>
    <mc:Fallback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A74F-8A81-42CA-A5E7-AF1B1B73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7C2EC-2CC2-4087-996B-2A4BE1AF2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only simulates the dynamics of cell competition in two-dimensions 	while tumors are three-dimensional entities. </a:t>
            </a:r>
          </a:p>
          <a:p>
            <a:endParaRPr lang="en-US" dirty="0"/>
          </a:p>
          <a:p>
            <a:r>
              <a:rPr lang="en-US" dirty="0"/>
              <a:t>The model is anisotropic due to the lattice it operates 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619475-D124-4963-8CF0-D258F904B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7"/>
    </mc:Choice>
    <mc:Fallback>
      <p:transition spd="slow" advTm="1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AA7F-BC42-42C5-A0B0-BAF0DCCA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24B7-7F91-40E4-AC5E-912C94DB9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/>
              <a:t>The computational model could be further improved to more closely simulate tumor growth by using a new lattice-independent biological growth models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Expanding the model to 3-Dimensions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FC4D1B-5122-46A8-8EDB-9CF2A4FFA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3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9"/>
    </mc:Choice>
    <mc:Fallback>
      <p:transition spd="slow" advTm="1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6E48-8FAC-482C-B312-AA9448AD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81C9F-F563-49F0-98A8-B549B2EF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2262434"/>
            <a:ext cx="11679809" cy="4374037"/>
          </a:xfrm>
        </p:spPr>
        <p:txBody>
          <a:bodyPr numCol="3">
            <a:noAutofit/>
          </a:bodyPr>
          <a:lstStyle/>
          <a:p>
            <a:pPr lvl="0"/>
            <a:r>
              <a:rPr lang="en-US" sz="800" dirty="0"/>
              <a:t>Bowling S, Lawlor K, Rodríguez, TA. Cell competition: the winners and losers of fitness selection. </a:t>
            </a:r>
            <a:r>
              <a:rPr lang="en-US" sz="800" i="1" dirty="0"/>
              <a:t>Development </a:t>
            </a:r>
            <a:r>
              <a:rPr lang="en-US" sz="800" dirty="0"/>
              <a:t>[Internet] </a:t>
            </a:r>
            <a:r>
              <a:rPr lang="en-US" sz="800" b="1" dirty="0"/>
              <a:t>2019</a:t>
            </a:r>
            <a:r>
              <a:rPr lang="en-US" sz="800" dirty="0"/>
              <a:t>;146(13). Available from: https://doi.org/10.1242/dev.167486</a:t>
            </a:r>
          </a:p>
          <a:p>
            <a:pPr marL="0" indent="0">
              <a:buNone/>
            </a:pPr>
            <a:r>
              <a:rPr lang="en-US" sz="800" dirty="0"/>
              <a:t> </a:t>
            </a:r>
          </a:p>
          <a:p>
            <a:pPr lvl="0"/>
            <a:r>
              <a:rPr lang="en-US" sz="800" dirty="0" err="1"/>
              <a:t>Amoyel</a:t>
            </a:r>
            <a:r>
              <a:rPr lang="en-US" sz="800" dirty="0"/>
              <a:t> M, Bach EA. Cell competition: how to eliminate your </a:t>
            </a:r>
            <a:r>
              <a:rPr lang="en-US" sz="800" dirty="0" err="1"/>
              <a:t>neighbours</a:t>
            </a:r>
            <a:r>
              <a:rPr lang="en-US" sz="800" dirty="0"/>
              <a:t>. </a:t>
            </a:r>
            <a:r>
              <a:rPr lang="en-US" sz="800" i="1" dirty="0"/>
              <a:t>Development </a:t>
            </a:r>
            <a:r>
              <a:rPr lang="en-US" sz="800" dirty="0"/>
              <a:t>[Internet] </a:t>
            </a:r>
            <a:r>
              <a:rPr lang="en-US" sz="800" b="1" dirty="0"/>
              <a:t>2014</a:t>
            </a:r>
            <a:r>
              <a:rPr lang="en-US" sz="800" dirty="0"/>
              <a:t>;141(5):988-1000. Available from: https://www.ncbi.nlm.nih.gov/pmc/articles/PMC3929405/</a:t>
            </a:r>
          </a:p>
          <a:p>
            <a:pPr marL="0" indent="0">
              <a:buNone/>
            </a:pPr>
            <a:endParaRPr lang="en-US" sz="800" dirty="0"/>
          </a:p>
          <a:p>
            <a:pPr lvl="0"/>
            <a:r>
              <a:rPr lang="en-US" sz="800" dirty="0"/>
              <a:t>Wagstaff L, </a:t>
            </a:r>
            <a:r>
              <a:rPr lang="en-US" sz="800" dirty="0" err="1"/>
              <a:t>Kolahgar</a:t>
            </a:r>
            <a:r>
              <a:rPr lang="en-US" sz="800" dirty="0"/>
              <a:t> G, </a:t>
            </a:r>
            <a:r>
              <a:rPr lang="en-US" sz="800" dirty="0" err="1"/>
              <a:t>Piddini</a:t>
            </a:r>
            <a:r>
              <a:rPr lang="en-US" sz="800" dirty="0"/>
              <a:t> E. Competitive cell interactions in cancer: a cellular tug of war. </a:t>
            </a:r>
            <a:r>
              <a:rPr lang="en-US" sz="800" i="1" dirty="0"/>
              <a:t>Trends Cell Biol</a:t>
            </a:r>
            <a:r>
              <a:rPr lang="en-US" sz="800" dirty="0"/>
              <a:t> [Internet] </a:t>
            </a:r>
            <a:r>
              <a:rPr lang="en-US" sz="800" b="1" dirty="0"/>
              <a:t>2013</a:t>
            </a:r>
            <a:r>
              <a:rPr lang="en-US" sz="800" dirty="0"/>
              <a:t>; 23(4):160-167. Available from: https://doi.org/10.1016/j.tcb.2012.11.002</a:t>
            </a:r>
          </a:p>
          <a:p>
            <a:endParaRPr lang="en-US" sz="800" dirty="0"/>
          </a:p>
          <a:p>
            <a:pPr lvl="0"/>
            <a:r>
              <a:rPr lang="en-US" sz="800" dirty="0"/>
              <a:t>Fisher R, </a:t>
            </a:r>
            <a:r>
              <a:rPr lang="en-US" sz="800" dirty="0" err="1"/>
              <a:t>Pusztai</a:t>
            </a:r>
            <a:r>
              <a:rPr lang="en-US" sz="800" dirty="0"/>
              <a:t> L, Swanton C. Cancer heterogeneity: implications for targeted therapeutics. </a:t>
            </a:r>
            <a:r>
              <a:rPr lang="en-US" sz="800" i="1" dirty="0"/>
              <a:t>Br J Cancer</a:t>
            </a:r>
            <a:r>
              <a:rPr lang="en-US" sz="800" dirty="0"/>
              <a:t> [Internet] </a:t>
            </a:r>
            <a:r>
              <a:rPr lang="en-US" sz="800" b="1" dirty="0"/>
              <a:t>2013</a:t>
            </a:r>
            <a:r>
              <a:rPr lang="en-US" sz="800" dirty="0"/>
              <a:t>;108(3):479-85. Available from: https://www.ncbi.nlm.nih.gov/pmc/articles/PMC3593543/</a:t>
            </a:r>
          </a:p>
          <a:p>
            <a:endParaRPr lang="en-US" sz="800" dirty="0"/>
          </a:p>
          <a:p>
            <a:pPr lvl="0"/>
            <a:r>
              <a:rPr lang="en-US" sz="800" dirty="0"/>
              <a:t>Greaves M, </a:t>
            </a:r>
            <a:r>
              <a:rPr lang="en-US" sz="800" dirty="0" err="1"/>
              <a:t>Maley</a:t>
            </a:r>
            <a:r>
              <a:rPr lang="en-US" sz="800" dirty="0"/>
              <a:t> CC. Clonal evolution in cancer. </a:t>
            </a:r>
            <a:r>
              <a:rPr lang="en-US" sz="800" i="1" dirty="0"/>
              <a:t>Nature </a:t>
            </a:r>
            <a:r>
              <a:rPr lang="en-US" sz="800" dirty="0"/>
              <a:t>[Internet] </a:t>
            </a:r>
            <a:r>
              <a:rPr lang="en-US" sz="800" b="1" dirty="0"/>
              <a:t>2012</a:t>
            </a:r>
            <a:r>
              <a:rPr lang="en-US" sz="800" dirty="0"/>
              <a:t>; 481(7381): 306-313. Available from: https://www.ncbi.nlm.nih.gov/pmc/articles/PMC3367003/</a:t>
            </a:r>
          </a:p>
          <a:p>
            <a:endParaRPr lang="en-US" sz="800" dirty="0"/>
          </a:p>
          <a:p>
            <a:pPr lvl="0"/>
            <a:r>
              <a:rPr lang="en-US" sz="800" dirty="0" err="1"/>
              <a:t>Makohon</a:t>
            </a:r>
            <a:r>
              <a:rPr lang="en-US" sz="800" dirty="0"/>
              <a:t>-Moore A, </a:t>
            </a:r>
            <a:r>
              <a:rPr lang="en-US" sz="800" dirty="0" err="1"/>
              <a:t>Iacobuzio</a:t>
            </a:r>
            <a:r>
              <a:rPr lang="en-US" sz="800" dirty="0"/>
              <a:t>-Donahue CA. Pancreatic cancer biology and genetics from an evolutionary perspective. </a:t>
            </a:r>
            <a:r>
              <a:rPr lang="en-US" sz="800" i="1" dirty="0"/>
              <a:t>Nat Rev Cancer</a:t>
            </a:r>
            <a:r>
              <a:rPr lang="en-US" sz="800" dirty="0"/>
              <a:t> [Internet] </a:t>
            </a:r>
            <a:r>
              <a:rPr lang="en-US" sz="800" b="1" dirty="0"/>
              <a:t>2016</a:t>
            </a:r>
            <a:r>
              <a:rPr lang="en-US" sz="800" dirty="0"/>
              <a:t>; 16(9):553-65. Available from: https://www.ncbi.nlm.nih.gov/pmc/articles/PMC5739515/</a:t>
            </a:r>
          </a:p>
          <a:p>
            <a:endParaRPr lang="en-US" sz="800" dirty="0"/>
          </a:p>
          <a:p>
            <a:pPr lvl="0"/>
            <a:r>
              <a:rPr lang="en-US" sz="800" dirty="0"/>
              <a:t>Nagy JD, Victor EM, Cropper JH. Why don't all whales have cancer? A novel hypothesis resolving </a:t>
            </a:r>
            <a:r>
              <a:rPr lang="en-US" sz="800" dirty="0" err="1"/>
              <a:t>Peto's</a:t>
            </a:r>
            <a:r>
              <a:rPr lang="en-US" sz="800" dirty="0"/>
              <a:t> paradox. </a:t>
            </a:r>
            <a:r>
              <a:rPr lang="en-US" sz="800" i="1" dirty="0" err="1"/>
              <a:t>Integr</a:t>
            </a:r>
            <a:r>
              <a:rPr lang="en-US" sz="800" i="1" dirty="0"/>
              <a:t> Comp Biol </a:t>
            </a:r>
            <a:r>
              <a:rPr lang="en-US" sz="800" dirty="0"/>
              <a:t>[Internet] </a:t>
            </a:r>
            <a:r>
              <a:rPr lang="en-US" sz="800" b="1" dirty="0"/>
              <a:t>2007</a:t>
            </a:r>
            <a:r>
              <a:rPr lang="en-US" sz="800" dirty="0"/>
              <a:t>; 47(2):317-328. Available from:  https://doi.org/10.1093/icb/icm062</a:t>
            </a:r>
          </a:p>
          <a:p>
            <a:endParaRPr lang="en-US" sz="800" dirty="0"/>
          </a:p>
          <a:p>
            <a:pPr lvl="0"/>
            <a:r>
              <a:rPr lang="en-US" sz="800" dirty="0"/>
              <a:t>Eden, M. A Two-dimensional Growth Process</a:t>
            </a:r>
            <a:r>
              <a:rPr lang="en-US" sz="800" i="1" dirty="0"/>
              <a:t>. Proc. Fourth Berkeley </a:t>
            </a:r>
            <a:r>
              <a:rPr lang="en-US" sz="800" i="1" dirty="0" err="1"/>
              <a:t>Symp</a:t>
            </a:r>
            <a:r>
              <a:rPr lang="en-US" sz="800" i="1" dirty="0"/>
              <a:t>. on Math. Statist. and Prob </a:t>
            </a:r>
            <a:r>
              <a:rPr lang="en-US" sz="800" dirty="0"/>
              <a:t>[Internet] </a:t>
            </a:r>
            <a:r>
              <a:rPr lang="en-US" sz="800" b="1" dirty="0"/>
              <a:t>1961</a:t>
            </a:r>
            <a:r>
              <a:rPr lang="en-US" sz="800" dirty="0"/>
              <a:t>; 4:223-239. Available from: https://projecteuclid.org/ </a:t>
            </a:r>
            <a:r>
              <a:rPr lang="en-US" sz="800" dirty="0" err="1"/>
              <a:t>euclid.bsmsp</a:t>
            </a:r>
            <a:r>
              <a:rPr lang="en-US" sz="800" dirty="0"/>
              <a:t>/1200512888 </a:t>
            </a:r>
          </a:p>
          <a:p>
            <a:endParaRPr lang="en-US" sz="800" dirty="0"/>
          </a:p>
          <a:p>
            <a:pPr lvl="0"/>
            <a:r>
              <a:rPr lang="en-US" sz="800" dirty="0"/>
              <a:t>Wang CY, Liu PL, </a:t>
            </a:r>
            <a:r>
              <a:rPr lang="en-US" sz="800" dirty="0" err="1"/>
              <a:t>Bassingthwaighte</a:t>
            </a:r>
            <a:r>
              <a:rPr lang="en-US" sz="800" dirty="0"/>
              <a:t> JB. Off-lattice Eden-C cluster growth model. </a:t>
            </a:r>
            <a:r>
              <a:rPr lang="en-US" sz="800" i="1" dirty="0"/>
              <a:t>J Phys A Math Gen </a:t>
            </a:r>
            <a:r>
              <a:rPr lang="en-US" sz="800" dirty="0"/>
              <a:t>[Internet] </a:t>
            </a:r>
            <a:r>
              <a:rPr lang="en-US" sz="800" b="1" dirty="0"/>
              <a:t>1995</a:t>
            </a:r>
            <a:r>
              <a:rPr lang="en-US" sz="800" dirty="0"/>
              <a:t>; 28(8):2141-2148. Available from: https://www.ncbi.nlm.nih.gov/pmc/articles/PMC3148104/</a:t>
            </a:r>
          </a:p>
          <a:p>
            <a:endParaRPr lang="en-US" sz="800" dirty="0"/>
          </a:p>
          <a:p>
            <a:pPr lvl="0"/>
            <a:r>
              <a:rPr lang="en-US" sz="800" dirty="0"/>
              <a:t>Holliday DL, Speirs V. Choosing the right cell line for breast cancer research</a:t>
            </a:r>
            <a:r>
              <a:rPr lang="en-US" sz="800" i="1" dirty="0"/>
              <a:t>. Breast Cancer Res </a:t>
            </a:r>
            <a:r>
              <a:rPr lang="en-US" sz="800" dirty="0"/>
              <a:t>[Internet] </a:t>
            </a:r>
            <a:r>
              <a:rPr lang="en-US" sz="800" b="1" dirty="0"/>
              <a:t>2011</a:t>
            </a:r>
            <a:r>
              <a:rPr lang="en-US" sz="800" dirty="0"/>
              <a:t>; 13(215).  Available from:  https://doi.org/10.1186/bcr2889</a:t>
            </a:r>
          </a:p>
          <a:p>
            <a:endParaRPr lang="en-US" sz="800" dirty="0"/>
          </a:p>
          <a:p>
            <a:pPr lvl="0"/>
            <a:r>
              <a:rPr lang="en-US" sz="800" dirty="0"/>
              <a:t>Athar M, </a:t>
            </a:r>
            <a:r>
              <a:rPr lang="en-US" sz="800" dirty="0" err="1"/>
              <a:t>Elmets</a:t>
            </a:r>
            <a:r>
              <a:rPr lang="en-US" sz="800" dirty="0"/>
              <a:t> CA, </a:t>
            </a:r>
            <a:r>
              <a:rPr lang="en-US" sz="800" dirty="0" err="1"/>
              <a:t>Kopelovich</a:t>
            </a:r>
            <a:r>
              <a:rPr lang="en-US" sz="800" dirty="0"/>
              <a:t> L. Pharmacological activation of p53 in cancer cells. </a:t>
            </a:r>
            <a:r>
              <a:rPr lang="en-US" sz="800" i="1" dirty="0" err="1"/>
              <a:t>Curr</a:t>
            </a:r>
            <a:r>
              <a:rPr lang="en-US" sz="800" i="1" dirty="0"/>
              <a:t> Pharm Des</a:t>
            </a:r>
            <a:r>
              <a:rPr lang="en-US" sz="800" dirty="0"/>
              <a:t> [Internet]. </a:t>
            </a:r>
            <a:r>
              <a:rPr lang="en-US" sz="800" b="1" dirty="0"/>
              <a:t>2011</a:t>
            </a:r>
            <a:r>
              <a:rPr lang="en-US" sz="800" dirty="0"/>
              <a:t>;17(6):631-9. Available from: https://doi.org/10.2174/138161211795222595</a:t>
            </a:r>
          </a:p>
          <a:p>
            <a:endParaRPr lang="en-US" sz="800" dirty="0"/>
          </a:p>
          <a:p>
            <a:pPr lvl="0"/>
            <a:r>
              <a:rPr lang="en-US" sz="800" dirty="0" err="1"/>
              <a:t>Chollat-Namy</a:t>
            </a:r>
            <a:r>
              <a:rPr lang="en-US" sz="800" dirty="0"/>
              <a:t> M, Ben </a:t>
            </a:r>
            <a:r>
              <a:rPr lang="en-US" sz="800" dirty="0" err="1"/>
              <a:t>Safta-Saadoun</a:t>
            </a:r>
            <a:r>
              <a:rPr lang="en-US" sz="800" dirty="0"/>
              <a:t> T, </a:t>
            </a:r>
            <a:r>
              <a:rPr lang="en-US" sz="800" dirty="0" err="1"/>
              <a:t>Haferssas</a:t>
            </a:r>
            <a:r>
              <a:rPr lang="en-US" sz="800" dirty="0"/>
              <a:t> D, et al. The </a:t>
            </a:r>
            <a:r>
              <a:rPr lang="en-US" sz="800" dirty="0" err="1"/>
              <a:t>pharmalogical</a:t>
            </a:r>
            <a:r>
              <a:rPr lang="en-US" sz="800" dirty="0"/>
              <a:t> reactivation of p53 function improves breast tumor cell lysis by granzyme B and NK cells through induction of autophagy. </a:t>
            </a:r>
            <a:r>
              <a:rPr lang="en-US" sz="800" i="1" dirty="0"/>
              <a:t>Cell Death Dis</a:t>
            </a:r>
            <a:r>
              <a:rPr lang="en-US" sz="800" dirty="0"/>
              <a:t> [Internet] </a:t>
            </a:r>
            <a:r>
              <a:rPr lang="en-US" sz="800" b="1" dirty="0"/>
              <a:t>2019</a:t>
            </a:r>
            <a:r>
              <a:rPr lang="en-US" sz="800" dirty="0"/>
              <a:t>; 10(695).  Available from: https://doi.org/10.1038/s41419-019-1950-1</a:t>
            </a:r>
          </a:p>
          <a:p>
            <a:endParaRPr lang="en-US" sz="800" dirty="0"/>
          </a:p>
          <a:p>
            <a:pPr lvl="0"/>
            <a:r>
              <a:rPr lang="en-US" sz="800" dirty="0"/>
              <a:t>Geraghty RJ, Capes-Davis A, Davis JM, Downward J, </a:t>
            </a:r>
            <a:r>
              <a:rPr lang="en-US" sz="800" dirty="0" err="1"/>
              <a:t>Freshney</a:t>
            </a:r>
            <a:r>
              <a:rPr lang="en-US" sz="800" dirty="0"/>
              <a:t> RI, </a:t>
            </a:r>
            <a:r>
              <a:rPr lang="en-US" sz="800" dirty="0" err="1"/>
              <a:t>Knezevic</a:t>
            </a:r>
            <a:r>
              <a:rPr lang="en-US" sz="800" dirty="0"/>
              <a:t> I, et al. Guidelines for the use of cell lines in biomedical research. </a:t>
            </a:r>
            <a:r>
              <a:rPr lang="en-US" sz="800" i="1" dirty="0"/>
              <a:t>British journal of cancer</a:t>
            </a:r>
            <a:r>
              <a:rPr lang="en-US" sz="800" dirty="0"/>
              <a:t> [Internet] </a:t>
            </a:r>
            <a:r>
              <a:rPr lang="en-US" sz="800" b="1" dirty="0"/>
              <a:t>2014;</a:t>
            </a:r>
            <a:r>
              <a:rPr lang="en-US" sz="800" dirty="0"/>
              <a:t>111(6):1021–1046. Available from: https://doi.org/10.1038/bjc.2014.166</a:t>
            </a:r>
          </a:p>
          <a:p>
            <a:endParaRPr lang="en-US" sz="800" dirty="0"/>
          </a:p>
          <a:p>
            <a:pPr lvl="0"/>
            <a:r>
              <a:rPr lang="en-US" sz="800" dirty="0"/>
              <a:t>Hoffmann C, Mao X, Brown-Clay J, Moreau F, Al </a:t>
            </a:r>
            <a:r>
              <a:rPr lang="en-US" sz="800" dirty="0" err="1"/>
              <a:t>Absi</a:t>
            </a:r>
            <a:r>
              <a:rPr lang="en-US" sz="800" dirty="0"/>
              <a:t> A, </a:t>
            </a:r>
            <a:r>
              <a:rPr lang="en-US" sz="800" dirty="0" err="1"/>
              <a:t>Wurzer</a:t>
            </a:r>
            <a:r>
              <a:rPr lang="en-US" sz="800" dirty="0"/>
              <a:t> H et al. Hypoxia promotes breast cancer cell invasion through HIF-1α-mediated up-regulation of the </a:t>
            </a:r>
            <a:r>
              <a:rPr lang="en-US" sz="800" dirty="0" err="1"/>
              <a:t>invadopodial</a:t>
            </a:r>
            <a:r>
              <a:rPr lang="en-US" sz="800" dirty="0"/>
              <a:t> actin bundling protein CSRP2. </a:t>
            </a:r>
            <a:r>
              <a:rPr lang="en-US" sz="800" i="1" dirty="0"/>
              <a:t>Sci Rep </a:t>
            </a:r>
            <a:r>
              <a:rPr lang="en-US" sz="800" dirty="0"/>
              <a:t>[Internet] </a:t>
            </a:r>
            <a:r>
              <a:rPr lang="en-US" sz="800" b="1" dirty="0"/>
              <a:t>2018</a:t>
            </a:r>
            <a:r>
              <a:rPr lang="en-US" sz="800" dirty="0"/>
              <a:t>; 8(1):10191. Accessible from: doi:10.1038/s41598-018-28637-x</a:t>
            </a:r>
          </a:p>
          <a:p>
            <a:endParaRPr lang="en-US" sz="800" dirty="0"/>
          </a:p>
          <a:p>
            <a:pPr lvl="0"/>
            <a:r>
              <a:rPr lang="en-US" sz="800" dirty="0"/>
              <a:t>Li C, Jung S, Lee S, </a:t>
            </a:r>
            <a:r>
              <a:rPr lang="en-US" sz="800" dirty="0" err="1"/>
              <a:t>Jeong</a:t>
            </a:r>
            <a:r>
              <a:rPr lang="en-US" sz="800" dirty="0"/>
              <a:t> D, Yang Y, Kim KI, et al. Nutrient/serum starvation derived TRIP-Br3 down-regulation accelerates apoptosis by destabilizing XIAP. </a:t>
            </a:r>
            <a:r>
              <a:rPr lang="en-US" sz="800" i="1" dirty="0" err="1"/>
              <a:t>Oncotarget</a:t>
            </a:r>
            <a:r>
              <a:rPr lang="en-US" sz="800" dirty="0"/>
              <a:t>. [Internet] </a:t>
            </a:r>
            <a:r>
              <a:rPr lang="en-US" sz="800" b="1" dirty="0"/>
              <a:t>2015</a:t>
            </a:r>
            <a:r>
              <a:rPr lang="en-US" sz="800" dirty="0"/>
              <a:t>; 6(10):7522-7535. Available from:  doi:10.18632/oncotarget.3112</a:t>
            </a:r>
          </a:p>
          <a:p>
            <a:endParaRPr lang="en-US" sz="800" dirty="0"/>
          </a:p>
          <a:p>
            <a:pPr lvl="0"/>
            <a:r>
              <a:rPr lang="en-US" sz="800" dirty="0"/>
              <a:t>American Type Culture Collection. (2012, February, 27). Thawing, Propagating, and Cryopreserving Protocol NCI-PBCF-HTB133 (T-47D) Breast Carcinoma ATCC HTB-133. Physical Sciences in Oncology. https://physics.cancer.gov/docs/bioresource/breast/NCI-PBCF-HTB133_T-47D_SOP-508.pdf</a:t>
            </a:r>
          </a:p>
          <a:p>
            <a:endParaRPr lang="en-US" sz="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3EA108-4E75-4EE5-BECF-716BF70E4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"/>
    </mc:Choice>
    <mc:Fallback>
      <p:transition spd="slow" advTm="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C9C7-57ED-4AE6-B44A-2731C2A5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073" y="941890"/>
            <a:ext cx="8825658" cy="1091863"/>
          </a:xfrm>
        </p:spPr>
        <p:txBody>
          <a:bodyPr/>
          <a:lstStyle/>
          <a:p>
            <a:r>
              <a:rPr lang="en-US" sz="2800" dirty="0"/>
              <a:t>Research Conducted at Wood Hudson Cancer Research Laboratory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2E363CA-0156-4013-9FD2-6413351EE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945" y="4635062"/>
            <a:ext cx="3600251" cy="16064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A97E66-1309-4A47-9BBE-1040FF96E992}"/>
              </a:ext>
            </a:extLst>
          </p:cNvPr>
          <p:cNvSpPr txBox="1">
            <a:spLocks/>
          </p:cNvSpPr>
          <p:nvPr/>
        </p:nvSpPr>
        <p:spPr bwMode="gray">
          <a:xfrm>
            <a:off x="940412" y="2548760"/>
            <a:ext cx="8825658" cy="3228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Dr. Julia Carter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Dr. Larry Douglass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Dr. Ronald Snyder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Diane Fritz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33AC42-2E7C-4862-8F0C-B5CEA8D3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2"/>
    </mc:Choice>
    <mc:Fallback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F18E-F73E-4583-8DF7-74727824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05868-FE63-4E19-B123-A59F6BDE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13057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Cell Competition</a:t>
            </a:r>
            <a:r>
              <a:rPr lang="en-US" dirty="0"/>
              <a:t>: a biological process by which cells in a tissue compare levels of fitness, leading to the removal of less fit cells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Cell Fitness</a:t>
            </a:r>
            <a:r>
              <a:rPr lang="en-US" dirty="0"/>
              <a:t>: the viability of cell in relation to its neighbors, </a:t>
            </a:r>
          </a:p>
          <a:p>
            <a:pPr lvl="1"/>
            <a:r>
              <a:rPr lang="en-US" dirty="0"/>
              <a:t> Less fit cells lose to more fit cells</a:t>
            </a:r>
          </a:p>
          <a:p>
            <a:pPr lvl="1"/>
            <a:r>
              <a:rPr lang="en-US" dirty="0"/>
              <a:t>Context-dependent</a:t>
            </a:r>
          </a:p>
          <a:p>
            <a:pPr lvl="1"/>
            <a:r>
              <a:rPr lang="en-US" dirty="0"/>
              <a:t>No consensus on what determines the overall fitness of a cell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Super-Fit Cell</a:t>
            </a:r>
            <a:r>
              <a:rPr lang="en-US" dirty="0"/>
              <a:t>: cells that can outcompete wild type cells, due to their  superior fitness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Selective Pressure</a:t>
            </a:r>
            <a:r>
              <a:rPr lang="en-US" dirty="0"/>
              <a:t>: Intrinsic or Extrinsic factors that drive cell competition;</a:t>
            </a:r>
          </a:p>
          <a:p>
            <a:pPr lvl="1"/>
            <a:r>
              <a:rPr lang="en-US" dirty="0"/>
              <a:t>Intrinsic Pressures: genetically variant cells in the population that may be fitter than the wild-type cell</a:t>
            </a:r>
          </a:p>
          <a:p>
            <a:pPr lvl="1"/>
            <a:r>
              <a:rPr lang="en-US" dirty="0"/>
              <a:t>Extrinsic Pressures: therapeutic treatments and environmental changes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FB77DD4-6F49-41AD-8F09-238D75E66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1"/>
    </mc:Choice>
    <mc:Fallback>
      <p:transition spd="slow" advTm="6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1C30-972F-4ABF-9410-5DF63E2B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Competition in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F5D07-1891-4AEB-B128-F16B31078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Tumors have a highly heterogenous nature with multiple genetically 			different cells vying for dominance </a:t>
            </a:r>
          </a:p>
          <a:p>
            <a:endParaRPr lang="en-US" dirty="0"/>
          </a:p>
          <a:p>
            <a:r>
              <a:rPr lang="en-US" dirty="0"/>
              <a:t>As the tumor grows, cells acquire mutations </a:t>
            </a:r>
          </a:p>
          <a:p>
            <a:pPr lvl="1"/>
            <a:r>
              <a:rPr lang="en-US" dirty="0"/>
              <a:t>Driver Mutations: Advantageous</a:t>
            </a:r>
          </a:p>
          <a:p>
            <a:pPr lvl="1"/>
            <a:r>
              <a:rPr lang="en-US" dirty="0"/>
              <a:t>Deleterious Mutations: Detrimental</a:t>
            </a:r>
          </a:p>
          <a:p>
            <a:pPr lvl="1"/>
            <a:r>
              <a:rPr lang="en-US" dirty="0"/>
              <a:t>Passenger Mutations: Neutral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Due to heterogeneity, cell competition occurs when selective 				pressures arise, due to therapeutics, space, resources, etc.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BB3C3B-848C-4E1A-A313-7B85A8417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2"/>
    </mc:Choice>
    <mc:Fallback>
      <p:transition spd="slow" advTm="3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ACE2-7B95-49A8-A38A-C7A0782D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Clonal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EF491-CCFE-41B2-BBB2-A5EE678F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tumors, through cell competition and selective pressures, selective 			sweeps occur 	</a:t>
            </a:r>
          </a:p>
          <a:p>
            <a:pPr lvl="1"/>
            <a:r>
              <a:rPr lang="en-US" dirty="0"/>
              <a:t>Cells with the same driver mutation dominate the tumor</a:t>
            </a:r>
          </a:p>
          <a:p>
            <a:endParaRPr lang="en-US" dirty="0"/>
          </a:p>
          <a:p>
            <a:r>
              <a:rPr lang="en-US" dirty="0"/>
              <a:t>The expansion of two different cell types may be restrained in a process 		called clonal interference</a:t>
            </a:r>
          </a:p>
          <a:p>
            <a:endParaRPr lang="en-US" dirty="0"/>
          </a:p>
          <a:p>
            <a:r>
              <a:rPr lang="en-US" dirty="0"/>
              <a:t>Two cancer subclones can exist in a fluctuating state within a tumor, 			competing for dominance, without either subclone being fully 			eliminated from the tumor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83E8F7-8433-4582-AA39-141C5A99B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9"/>
    </mc:Choice>
    <mc:Fallback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03F8AD-05DA-496E-8E68-CB3141AC1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514" y="4858585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Where my Hypothesis Came from</a:t>
            </a:r>
          </a:p>
        </p:txBody>
      </p:sp>
      <p:sp>
        <p:nvSpPr>
          <p:cNvPr id="4" name="AutoShape 2" descr="Kentucky State Flag">
            <a:extLst>
              <a:ext uri="{FF2B5EF4-FFF2-40B4-BE49-F238E27FC236}">
                <a16:creationId xmlns:a16="http://schemas.microsoft.com/office/drawing/2014/main" id="{20F7A2EB-06B6-4154-BBE3-1129A887E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9A510-772F-4FAB-9864-608812E39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43" y="666802"/>
            <a:ext cx="4010974" cy="4053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41740-C5B7-44DB-BDCC-6D5A19A71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683" y="907935"/>
            <a:ext cx="3046069" cy="35709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1A41B66-94BC-4A01-9102-31EE1254A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8750" y="2095452"/>
            <a:ext cx="6719299" cy="1485948"/>
          </a:xfrm>
        </p:spPr>
        <p:txBody>
          <a:bodyPr anchor="ctr"/>
          <a:lstStyle/>
          <a:p>
            <a:pPr algn="ctr"/>
            <a:r>
              <a:rPr lang="en-US" sz="3200" dirty="0"/>
              <a:t>Kentucky’s State Motto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B82058D-3DD7-43AA-B0D0-64B5AB1FE0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54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8"/>
    </mc:Choice>
    <mc:Fallback>
      <p:transition spd="slow" advTm="5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5478-66F8-445F-A9F3-5B00B934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1D117-6AB3-4DCE-89C3-9FC53DEA7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Does the increase of selective pressures in a tumor lead to an increase in the levels of cell competition and does this increased competition create an increase or a decrease in tumor growth rates, either promoting or inhibiting the tumor?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E1E1AA-71B0-4D66-8A91-B3F8A2D64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7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8"/>
    </mc:Choice>
    <mc:Fallback>
      <p:transition spd="slow" advTm="1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5478-66F8-445F-A9F3-5B00B934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1D117-6AB3-4DCE-89C3-9FC53DEA7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170" y="3637893"/>
            <a:ext cx="8825659" cy="24765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If, in a stochastic, two-dimensional, mathematical model of a tumor,  cell autonomous selective pressures are increased, then the tumor will exhibit increased rates of cell competition. This increase in rates of cell competition will lead to a slower tumor growth rate.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ED972B-C21D-43B2-B3BE-C55643721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6"/>
    </mc:Choice>
    <mc:Fallback>
      <p:transition spd="slow" advTm="1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311A-3FA9-4EC8-80CB-4E409D6F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91051-C133-47E1-B528-55AEEBC88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Cell competition have been previously studied, both mathematically and computationally in multiple studies </a:t>
            </a:r>
          </a:p>
          <a:p>
            <a:endParaRPr lang="en-US" dirty="0"/>
          </a:p>
          <a:p>
            <a:r>
              <a:rPr lang="en-US" dirty="0"/>
              <a:t>Modeling cell competition has been impeded by the lack of methods to track the fitness levels of all cell types</a:t>
            </a:r>
          </a:p>
          <a:p>
            <a:endParaRPr lang="en-US" dirty="0"/>
          </a:p>
          <a:p>
            <a:r>
              <a:rPr lang="en-US" dirty="0"/>
              <a:t>Arbitrarily chosen cell fitness levels avoids this issue in the model</a:t>
            </a:r>
          </a:p>
          <a:p>
            <a:endParaRPr lang="en-US" dirty="0"/>
          </a:p>
          <a:p>
            <a:r>
              <a:rPr lang="en-US" dirty="0"/>
              <a:t>This proposed research will focus primarily on the effects and outcomes of 	increasing cell competition in the tumor, rather than the processes by 	which they occur.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650F9B-F20B-48DA-8721-8A2C527D0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9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2"/>
    </mc:Choice>
    <mc:Fallback>
      <p:transition spd="slow" advTm="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FE3C-E5C5-44DA-9D15-A9BE9DBD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Silico Model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D75A-5639-4266-96FC-B312C7C53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52782"/>
            <a:ext cx="10732246" cy="47055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Model follows the major rules of cell competition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Written in Mathematica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Simulates a two-dimensional tumor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Cells in the tumor will be given arbitrary levels of fitness, creating selective pressures and stimulating cell competition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Levels of selective pressure in the tumor can be modified by changing the mutation rate and number of distinct cell subtypes in the tumor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By monitoring the growth rate of the tumor at different levels of selective pressure, the model intends to provide data proving that increased levels of cell competition may be tumor suppressive.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2C95EF-56E8-403F-BFF6-527070261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2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4617</TotalTime>
  <Words>1730</Words>
  <Application>Microsoft Office PowerPoint</Application>
  <PresentationFormat>Widescreen</PresentationFormat>
  <Paragraphs>159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Wingdings</vt:lpstr>
      <vt:lpstr>Wingdings 3</vt:lpstr>
      <vt:lpstr>Ion Boardroom</vt:lpstr>
      <vt:lpstr>An In-Silico, Eden-Type Growth Model of Cell Competition in a Two-Dimensional Tumor</vt:lpstr>
      <vt:lpstr>Key Terms </vt:lpstr>
      <vt:lpstr>Cell Competition in Cancer</vt:lpstr>
      <vt:lpstr>Clonal Interference</vt:lpstr>
      <vt:lpstr>Kentucky’s State Motto</vt:lpstr>
      <vt:lpstr>Research Question</vt:lpstr>
      <vt:lpstr>Hypothesis</vt:lpstr>
      <vt:lpstr>Prior Research</vt:lpstr>
      <vt:lpstr>In Silico Model Overview</vt:lpstr>
      <vt:lpstr>Eden Growth Model </vt:lpstr>
      <vt:lpstr>Cell Competition Simulation</vt:lpstr>
      <vt:lpstr>Program Pseudocode</vt:lpstr>
      <vt:lpstr>Data Produced</vt:lpstr>
      <vt:lpstr>Discussion</vt:lpstr>
      <vt:lpstr>Program Limitations</vt:lpstr>
      <vt:lpstr>Future Research</vt:lpstr>
      <vt:lpstr>References</vt:lpstr>
      <vt:lpstr>Research Conducted at Wood Hudson Cancer Research Laboratory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Menon, Ashwin</dc:creator>
  <cp:lastModifiedBy>Menon, Ashwin</cp:lastModifiedBy>
  <cp:revision>163</cp:revision>
  <dcterms:created xsi:type="dcterms:W3CDTF">2020-08-02T03:39:25Z</dcterms:created>
  <dcterms:modified xsi:type="dcterms:W3CDTF">2020-10-26T02:38:16Z</dcterms:modified>
</cp:coreProperties>
</file>