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Raleway" panose="020B0604020202020204" charset="0"/>
      <p:regular r:id="rId19"/>
      <p:bold r:id="rId20"/>
      <p:italic r:id="rId21"/>
      <p:boldItalic r:id="rId22"/>
    </p:embeddedFont>
    <p:embeddedFont>
      <p:font typeface="Source Sans Pro" panose="020B050303040302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D08B45-B009-40B8-9642-0F9FDCAC0492}">
  <a:tblStyle styleId="{F5D08B45-B009-40B8-9642-0F9FDCAC04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4660"/>
  </p:normalViewPr>
  <p:slideViewPr>
    <p:cSldViewPr snapToGrid="0">
      <p:cViewPr varScale="1">
        <p:scale>
          <a:sx n="90" d="100"/>
          <a:sy n="90" d="100"/>
        </p:scale>
        <p:origin x="87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aa84bc895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aa84bc895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Correlation analyses were performed to first examine the relationship between advancing age and cognitive functions. </a:t>
            </a:r>
            <a:endParaRPr/>
          </a:p>
          <a:p>
            <a:pPr marL="0" lvl="0" indent="0" algn="l" rtl="0">
              <a:spcBef>
                <a:spcPts val="0"/>
              </a:spcBef>
              <a:spcAft>
                <a:spcPts val="0"/>
              </a:spcAft>
              <a:buNone/>
            </a:pPr>
            <a:endParaRPr/>
          </a:p>
          <a:p>
            <a:pPr marL="0" lvl="0" indent="0" algn="l" rtl="0">
              <a:spcBef>
                <a:spcPts val="0"/>
              </a:spcBef>
              <a:spcAft>
                <a:spcPts val="0"/>
              </a:spcAft>
              <a:buNone/>
            </a:pPr>
            <a:r>
              <a:rPr lang="en"/>
              <a:t>Advancing age was associated with declining performance on the Corsi memory test of working memory. It was also associated with poorer processing speed, specifically fewer items correct and longer response times on the number comparison test.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For the vocabulary test, advancing age was associated with a greater performance in verbal ability, with older adults showing a greater number of correct items and fewer incorrect items.</a:t>
            </a:r>
            <a:endParaRPr/>
          </a:p>
          <a:p>
            <a:pPr marL="0" lvl="0" indent="0" algn="l" rtl="0">
              <a:spcBef>
                <a:spcPts val="0"/>
              </a:spcBef>
              <a:spcAft>
                <a:spcPts val="0"/>
              </a:spcAft>
              <a:buNone/>
            </a:pPr>
            <a:endParaRPr/>
          </a:p>
          <a:p>
            <a:pPr marL="0" lvl="0" indent="0" algn="l" rtl="0">
              <a:spcBef>
                <a:spcPts val="0"/>
              </a:spcBef>
              <a:spcAft>
                <a:spcPts val="0"/>
              </a:spcAft>
              <a:buNone/>
            </a:pPr>
            <a:r>
              <a:rPr lang="en"/>
              <a:t>Generally, advancing age, although associated with longer response times, was also associated with fewer incorrect responses on the vocabulary and number comparison test. This suggests that aging supports a tendency to be more cautious when responding.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9acb8d15d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9acb8d15d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examining the relationship between chronological age and cognitive performance, we next moved on to examining the relationships between chronological age and performance in our emotion perception tasks.</a:t>
            </a:r>
            <a:endParaRPr/>
          </a:p>
          <a:p>
            <a:pPr marL="0" lvl="0" indent="0" algn="l" rtl="0">
              <a:spcBef>
                <a:spcPts val="0"/>
              </a:spcBef>
              <a:spcAft>
                <a:spcPts val="0"/>
              </a:spcAft>
              <a:buNone/>
            </a:pPr>
            <a:endParaRPr/>
          </a:p>
          <a:p>
            <a:pPr marL="0" lvl="0" indent="0" algn="l" rtl="0">
              <a:spcBef>
                <a:spcPts val="0"/>
              </a:spcBef>
              <a:spcAft>
                <a:spcPts val="0"/>
              </a:spcAft>
              <a:buNone/>
            </a:pPr>
            <a:r>
              <a:rPr lang="en"/>
              <a:t>Age was not related to many aspects of emotion perception. Contrary to prior studies of emotion perception using static images, when participants were restricted to categorizing stimuli using the Ekman labels, no age differences emerged. Also during the free labeling task, aging did not impact the frequency of use of the Ekman labels or the number of different Ekman labels offered by participants.</a:t>
            </a:r>
            <a:endParaRPr/>
          </a:p>
          <a:p>
            <a:pPr marL="0" lvl="0" indent="0" algn="l" rtl="0">
              <a:spcBef>
                <a:spcPts val="0"/>
              </a:spcBef>
              <a:spcAft>
                <a:spcPts val="0"/>
              </a:spcAft>
              <a:buNone/>
            </a:pPr>
            <a:endParaRPr/>
          </a:p>
          <a:p>
            <a:pPr marL="0" lvl="0" indent="0" algn="l" rtl="0">
              <a:spcBef>
                <a:spcPts val="0"/>
              </a:spcBef>
              <a:spcAft>
                <a:spcPts val="0"/>
              </a:spcAft>
              <a:buNone/>
            </a:pPr>
            <a:r>
              <a:rPr lang="en"/>
              <a:t>We did however, observe a positive relationship between advancing age and the number of different labels used to describe an image. In other words, as people get older, there is a greater tendency to offer different label words. This is perhaps a reflection of the perception of more nuance in how emotion is expressed as people age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9aa84bc895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9aa84bc895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further explore a possible explanation for the relationship between chronological age and the number of different word labels offered by participants, we examined the mediation ability of our cognitive measures. </a:t>
            </a:r>
            <a:endParaRPr/>
          </a:p>
          <a:p>
            <a:pPr marL="0" lvl="0" indent="0" algn="l" rtl="0">
              <a:spcBef>
                <a:spcPts val="0"/>
              </a:spcBef>
              <a:spcAft>
                <a:spcPts val="0"/>
              </a:spcAft>
              <a:buNone/>
            </a:pPr>
            <a:endParaRPr/>
          </a:p>
          <a:p>
            <a:pPr marL="0" lvl="0" indent="0" algn="l" rtl="0">
              <a:spcBef>
                <a:spcPts val="0"/>
              </a:spcBef>
              <a:spcAft>
                <a:spcPts val="0"/>
              </a:spcAft>
              <a:buNone/>
            </a:pPr>
            <a:r>
              <a:rPr lang="en"/>
              <a:t>Verbal ability completely mediated the relationship between age and number of labels provided. This indicates that older participants with greater vocabulary scores provided a significantly greater number of labels. This supports the idea that, as we age, emotion perception may evolve to include more nuanced descriptors for the collection of emotion cues that we evaluate.</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acb8d15d7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acb8d15d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Another of our goals was to better understand how emotion perception may be dependent upon the way that people are asked to describe or categorize stimuli.</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When comparing the results for free-labeling and forced-choice, we observed that consistency in label choice was greater when participants were limited in their response choices. In other words, forced choice tasks reinforce the universality of emotion perception. Clearly, though free-labeling demonstrates that there is much variability in what emotion is perceived.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the sad walnut, the category word “sad” was selected far more often by participants than it was spontaneously offered during free labeling.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9acb8d15d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9acb8d15d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These are additional examples of how participants’ label choices varied based on whether they were asked to select a label or spontaneously generate one.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mop stimulus was originally coded as “anger” in a pilot study. Here participants did spontaneously offer the angry label more often than any other label. However, in the forced-choice judgment task, the anger label jumped from being in play 50% of the time to being selected over 80% of the time.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second image was originally coded as “disgust” in a pilot study. In the forced choice task, disgust was selected more frequently than other possible labels. But when participants were not constrained and freely offered their own label, the word disgust or a label clearly reflecting disgust was far less common.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aa84bc895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9aa84bc895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Overall, age was not associated with an emotion perception deficit in this study. </a:t>
            </a:r>
            <a:endParaRPr dirty="0"/>
          </a:p>
          <a:p>
            <a:pPr marL="457200" lvl="0" indent="-298450" algn="l" rtl="0">
              <a:spcBef>
                <a:spcPts val="0"/>
              </a:spcBef>
              <a:spcAft>
                <a:spcPts val="0"/>
              </a:spcAft>
              <a:buSzPts val="1100"/>
              <a:buChar char="-"/>
            </a:pPr>
            <a:r>
              <a:rPr lang="en" dirty="0"/>
              <a:t>In fact, with vocabulary mediating the relationship between age and number of labels, it may be that advanced age is associated with the perception of a greater number of distinct categories.</a:t>
            </a:r>
            <a:endParaRPr dirty="0"/>
          </a:p>
          <a:p>
            <a:pPr marL="457200" lvl="0" indent="-298450" algn="l" rtl="0">
              <a:spcBef>
                <a:spcPts val="0"/>
              </a:spcBef>
              <a:spcAft>
                <a:spcPts val="0"/>
              </a:spcAft>
              <a:buSzPts val="1100"/>
              <a:buChar char="-"/>
            </a:pPr>
            <a:r>
              <a:rPr lang="en" dirty="0"/>
              <a:t>As we grow older in adulthood, our language for characterizing the emotional states of others becomes more nuanced, perhaps to account for a wider range of observed emotional states in our social partners. </a:t>
            </a:r>
            <a:endParaRPr dirty="0"/>
          </a:p>
          <a:p>
            <a:pPr marL="914400" lvl="1" indent="-298450" algn="l" rtl="0">
              <a:spcBef>
                <a:spcPts val="0"/>
              </a:spcBef>
              <a:spcAft>
                <a:spcPts val="0"/>
              </a:spcAft>
              <a:buSzPts val="1100"/>
              <a:buChar char="-"/>
            </a:pPr>
            <a:r>
              <a:rPr lang="en" dirty="0"/>
              <a:t>The findings from this study suggest that past methods of examining emotion perception run the risk of underestimating older adults’ abilities. </a:t>
            </a:r>
            <a:endParaRPr dirty="0"/>
          </a:p>
          <a:p>
            <a:pPr marL="914400" lvl="1" indent="-298450" algn="l" rtl="0">
              <a:spcBef>
                <a:spcPts val="0"/>
              </a:spcBef>
              <a:spcAft>
                <a:spcPts val="0"/>
              </a:spcAft>
              <a:buSzPts val="1100"/>
              <a:buChar char="-"/>
            </a:pPr>
            <a:r>
              <a:rPr lang="en" dirty="0"/>
              <a:t>Providing different labels for the same emotion may suggest more complex emotion perception abilities that are not uncovered using forced-choice tasks.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does appear that providing participants’ with emotion categories constrains emotion perception. </a:t>
            </a:r>
            <a:endParaRPr dirty="0"/>
          </a:p>
          <a:p>
            <a:pPr marL="457200" lvl="0" indent="-298450" algn="l" rtl="0">
              <a:spcBef>
                <a:spcPts val="0"/>
              </a:spcBef>
              <a:spcAft>
                <a:spcPts val="0"/>
              </a:spcAft>
              <a:buSzPts val="1100"/>
              <a:buChar char="-"/>
            </a:pPr>
            <a:r>
              <a:rPr lang="en" dirty="0"/>
              <a:t>During free labeling, participants provided a wider range of labels and these were often outside of the “universal” categories.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acb8d15d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acb8d15d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aa84bc895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aa84bc895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Past research in emotion recognition has found that older adults have deficits in perceiving emotions, especially anger, fear, and sadness. These experiments used a forced-choice task, where participants are given a list of emotion categories and must select one label to represent their perception of the stimulus. Each stimulus has an objectively correct answer and participants are given a score that represents their individual “accuracy,” or emotion perception ability. </a:t>
            </a:r>
            <a:endParaRPr/>
          </a:p>
          <a:p>
            <a:pPr marL="0" lvl="0" indent="0" algn="l" rtl="0">
              <a:spcBef>
                <a:spcPts val="0"/>
              </a:spcBef>
              <a:spcAft>
                <a:spcPts val="0"/>
              </a:spcAft>
              <a:buNone/>
            </a:pPr>
            <a:endParaRPr/>
          </a:p>
          <a:p>
            <a:pPr marL="0" lvl="0" indent="0" algn="l" rtl="0">
              <a:spcBef>
                <a:spcPts val="0"/>
              </a:spcBef>
              <a:spcAft>
                <a:spcPts val="0"/>
              </a:spcAft>
              <a:buNone/>
            </a:pPr>
            <a:r>
              <a:rPr lang="en"/>
              <a:t>However, the presence of age-related deficits is heavily dependent on the number of labels people are asked to apply. This suggests that the deficits that older adults often show in emotion judgment tasks may not be due to their perceptual abilities but instead due to the increased cognitive demand of weighing multiple possible responses for each stimulus. </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aa84bc895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9aa84bc895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Facial cues are only one source of emotional information. Recent research has shown that emotion perception is also dependent on other cues, including body posture and vocal cues, and that perception of emotion is influenced by sociocultural norms. Sociocultural cues such as gender or race have the ability to bias an individual’s perception of emotion in facial stimuli. </a:t>
            </a:r>
            <a:endParaRPr/>
          </a:p>
          <a:p>
            <a:pPr marL="0" lvl="0" indent="0" algn="l" rtl="0">
              <a:spcBef>
                <a:spcPts val="0"/>
              </a:spcBef>
              <a:spcAft>
                <a:spcPts val="0"/>
              </a:spcAft>
              <a:buNone/>
            </a:pPr>
            <a:endParaRPr/>
          </a:p>
          <a:p>
            <a:pPr marL="0" lvl="0" indent="0" algn="l" rtl="0">
              <a:spcBef>
                <a:spcPts val="0"/>
              </a:spcBef>
              <a:spcAft>
                <a:spcPts val="0"/>
              </a:spcAft>
              <a:buNone/>
            </a:pPr>
            <a:r>
              <a:rPr lang="en"/>
              <a:t>Research examining the impact of the aging process on emotion perception often simply present individual static faces. As a result, the participants’ responses are not always supported by other ecologically valid cues and also may be impaired by sociocultural bias.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aa84bc895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9aa84bc895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study uses pareidolia images as stimuli. Pareidolia is the phenomenon of perceiving face-like features in everyday inanimate objects. By using these non-human images as stimuli, the influence of sociocultural factors on participants’ emotion perception can be greatly reduced or removed from consideration. </a:t>
            </a:r>
            <a:endParaRPr/>
          </a:p>
          <a:p>
            <a:pPr marL="0" lvl="0" indent="0" algn="l" rtl="0">
              <a:spcBef>
                <a:spcPts val="0"/>
              </a:spcBef>
              <a:spcAft>
                <a:spcPts val="0"/>
              </a:spcAft>
              <a:buNone/>
            </a:pPr>
            <a:endParaRPr/>
          </a:p>
          <a:p>
            <a:pPr marL="0" lvl="0" indent="0" algn="l" rtl="0">
              <a:spcBef>
                <a:spcPts val="0"/>
              </a:spcBef>
              <a:spcAft>
                <a:spcPts val="0"/>
              </a:spcAft>
              <a:buNone/>
            </a:pPr>
            <a:r>
              <a:rPr lang="en"/>
              <a:t>Pareidolia images also have no objectively correct response. Whereas static facial images often include overly-expressive features of posed actors, perception of emotion in pareidolia images is not guaranteed and instead is dependent upon the cluster of facial features perceived as possibly communicating emotion. The utility of these images lies in how they allow scientists to understand how people construct emotion from visual cues where clearly emotion cannot actually exist.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9aa84bc895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9aa84bc895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our study, we had two main goals. </a:t>
            </a:r>
            <a:endParaRPr/>
          </a:p>
          <a:p>
            <a:pPr marL="0" lvl="0" indent="0" algn="l" rtl="0">
              <a:spcBef>
                <a:spcPts val="0"/>
              </a:spcBef>
              <a:spcAft>
                <a:spcPts val="0"/>
              </a:spcAft>
              <a:buNone/>
            </a:pPr>
            <a:r>
              <a:rPr lang="en"/>
              <a:t>First, we wanted to explore whether there were age differences in basic emotion perception. Specifically, across adulthood, do people use the basic, universal categories proposed by other scientists when labeling emotion in the images? Also, how well do the labels freely offered by participants match those selected later on in the study when given the same images to consider in a forced-choice task? So does limiting the labels available to the participant alter how the stimuli are perceived.</a:t>
            </a:r>
            <a:endParaRPr/>
          </a:p>
          <a:p>
            <a:pPr marL="0" lvl="0" indent="0" algn="l" rtl="0">
              <a:spcBef>
                <a:spcPts val="0"/>
              </a:spcBef>
              <a:spcAft>
                <a:spcPts val="0"/>
              </a:spcAft>
              <a:buNone/>
            </a:pPr>
            <a:r>
              <a:rPr lang="en"/>
              <a:t>Second, we wanted to explore how cognitive functioning influences emotion perception. Participant cognitive ability was assessed across three different measures, two which show age-related deficits and one which shows age-related growth. If aging is linked to cognitive deficits, do these age-related cognitive deficits predict the labeling process in emotion perception? On the other hand, perhaps maturation in some abilities in adulthood, like verbal ability, predicts emotion perception ability. Work in this area tends to be deficit focused, so this possible link between maturation and emotion perception has not been examined before.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aa84bc895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aa84bc895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Participants in this study were aged 20-77 and were recruited from Amazon Mechanical Turk. When recruiting participants, filters available on MTurk were used to create sessions specific for different age brackets and for men and women. These restrictions help reduce the prevalence of bots and participants who misrepresent their demographic characteristics simply to collect money for participating.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Within each decade of adulthood, the average age was near to the middle of the decade. Participants provided informed consent on the Psytoolkit platform before completing the study. The data include only participants who consented to participate, completed the study, and were compensated for their time.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aa84bc895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aa84bc895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Participants who consented to participating in the study first filled out a brief demographics survey. They then began the pareidolia task, where they first provided their own labels for each stimulus, then they rated stimulus characteristics like the intensity of expression and the contribution of the eye-region and mouth-region of each stimulus to their perception of emotion. </a:t>
            </a:r>
            <a:endParaRPr/>
          </a:p>
          <a:p>
            <a:pPr marL="0" lvl="0" indent="0" algn="l" rtl="0">
              <a:spcBef>
                <a:spcPts val="0"/>
              </a:spcBef>
              <a:spcAft>
                <a:spcPts val="0"/>
              </a:spcAft>
              <a:buNone/>
            </a:pPr>
            <a:r>
              <a:rPr lang="en"/>
              <a:t>Then participants observed the same stimuli a third time and completed a forced-choice task in which they selected a label from universal categories for each of the 15 stimuli. The label options for each stimulus were selected based on a confusion chart common in emotion research. The options included the category most commonly offered in a pilot study, neutral, two confusable categories, and one clearly incorrect category of an opposing valence. </a:t>
            </a:r>
            <a:endParaRPr/>
          </a:p>
          <a:p>
            <a:pPr marL="0" lvl="0" indent="0" algn="l" rtl="0">
              <a:spcBef>
                <a:spcPts val="0"/>
              </a:spcBef>
              <a:spcAft>
                <a:spcPts val="0"/>
              </a:spcAft>
              <a:buNone/>
            </a:pPr>
            <a:r>
              <a:rPr lang="en"/>
              <a:t>Finally, participants completed a depression inventory and three brief cognitive tasks, which included the Advanced Vocabulary Test - a test of verbal ability, the Number Comparison Test - a test of processing speed, and Corsi Blocks - a visuospatial working memory task.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9aa84bc895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9aa84bc895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images are the 15 pareidolia stimuli participants were asked to label while completing the study. These images were obtained online through different public image sources, including Google Images and Flickr.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9c0f6d36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9c0f6d36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the free labeling task, participants were shown the stimuli and asked to provide an emotional label. The responses were then coded into one of the seven Ekman labels: disgust, fear, happy, sad, surprise, and neutral. </a:t>
            </a:r>
            <a:endParaRPr/>
          </a:p>
          <a:p>
            <a:pPr marL="0" lvl="0" indent="0" algn="l" rtl="0">
              <a:spcBef>
                <a:spcPts val="0"/>
              </a:spcBef>
              <a:spcAft>
                <a:spcPts val="0"/>
              </a:spcAft>
              <a:buNone/>
            </a:pPr>
            <a:r>
              <a:rPr lang="en"/>
              <a:t>These results represent the percentage of participants whose responses aligned with the listed universal Ekman label. </a:t>
            </a:r>
            <a:endParaRPr/>
          </a:p>
          <a:p>
            <a:pPr marL="0" lvl="0" indent="0" algn="l" rtl="0">
              <a:spcBef>
                <a:spcPts val="0"/>
              </a:spcBef>
              <a:spcAft>
                <a:spcPts val="0"/>
              </a:spcAft>
              <a:buNone/>
            </a:pPr>
            <a:r>
              <a:rPr lang="en"/>
              <a:t>If a participant’s free-label response did not fall into any of the Ekman categories, then it was coded as “other”. More than 50% of participant responses were coded as “other” in this task. For 8 of the 15 stimuli, a label other than one that is considered basic or universal was more common than any one universal label.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4332625"/>
            <a:ext cx="8982600" cy="730200"/>
          </a:xfrm>
          <a:prstGeom prst="rect">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1" name="Google Shape;51;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52" name="Google Shape;52;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1600"/>
              </a:spcBef>
              <a:spcAft>
                <a:spcPts val="0"/>
              </a:spcAft>
              <a:buClr>
                <a:srgbClr val="000000"/>
              </a:buClr>
              <a:buSzPts val="1400"/>
              <a:buChar char="○"/>
              <a:defRPr>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21" name="Google Shape;21;p4"/>
          <p:cNvSpPr/>
          <p:nvPr/>
        </p:nvSpPr>
        <p:spPr>
          <a:xfrm>
            <a:off x="80700" y="4669225"/>
            <a:ext cx="8983500" cy="393600"/>
          </a:xfrm>
          <a:prstGeom prst="rect">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b="1">
                <a:solidFill>
                  <a:srgbClr val="FFFFFF"/>
                </a:solidFill>
                <a:latin typeface="Arial"/>
                <a:ea typeface="Arial"/>
                <a:cs typeface="Arial"/>
                <a:sym typeface="Arial"/>
              </a:defRPr>
            </a:lvl1pPr>
            <a:lvl2pPr lvl="1" rtl="0">
              <a:buNone/>
              <a:defRPr b="1">
                <a:solidFill>
                  <a:srgbClr val="FFFFFF"/>
                </a:solidFill>
                <a:latin typeface="Arial"/>
                <a:ea typeface="Arial"/>
                <a:cs typeface="Arial"/>
                <a:sym typeface="Arial"/>
              </a:defRPr>
            </a:lvl2pPr>
            <a:lvl3pPr lvl="2" rtl="0">
              <a:buNone/>
              <a:defRPr b="1">
                <a:solidFill>
                  <a:srgbClr val="FFFFFF"/>
                </a:solidFill>
                <a:latin typeface="Arial"/>
                <a:ea typeface="Arial"/>
                <a:cs typeface="Arial"/>
                <a:sym typeface="Arial"/>
              </a:defRPr>
            </a:lvl3pPr>
            <a:lvl4pPr lvl="3" rtl="0">
              <a:buNone/>
              <a:defRPr b="1">
                <a:solidFill>
                  <a:srgbClr val="FFFFFF"/>
                </a:solidFill>
                <a:latin typeface="Arial"/>
                <a:ea typeface="Arial"/>
                <a:cs typeface="Arial"/>
                <a:sym typeface="Arial"/>
              </a:defRPr>
            </a:lvl4pPr>
            <a:lvl5pPr lvl="4" rtl="0">
              <a:buNone/>
              <a:defRPr b="1">
                <a:solidFill>
                  <a:srgbClr val="FFFFFF"/>
                </a:solidFill>
                <a:latin typeface="Arial"/>
                <a:ea typeface="Arial"/>
                <a:cs typeface="Arial"/>
                <a:sym typeface="Arial"/>
              </a:defRPr>
            </a:lvl5pPr>
            <a:lvl6pPr lvl="5" rtl="0">
              <a:buNone/>
              <a:defRPr b="1">
                <a:solidFill>
                  <a:srgbClr val="FFFFFF"/>
                </a:solidFill>
                <a:latin typeface="Arial"/>
                <a:ea typeface="Arial"/>
                <a:cs typeface="Arial"/>
                <a:sym typeface="Arial"/>
              </a:defRPr>
            </a:lvl6pPr>
            <a:lvl7pPr lvl="6" rtl="0">
              <a:buNone/>
              <a:defRPr b="1">
                <a:solidFill>
                  <a:srgbClr val="FFFFFF"/>
                </a:solidFill>
                <a:latin typeface="Arial"/>
                <a:ea typeface="Arial"/>
                <a:cs typeface="Arial"/>
                <a:sym typeface="Arial"/>
              </a:defRPr>
            </a:lvl7pPr>
            <a:lvl8pPr lvl="7" rtl="0">
              <a:buNone/>
              <a:defRPr b="1">
                <a:solidFill>
                  <a:srgbClr val="FFFFFF"/>
                </a:solidFill>
                <a:latin typeface="Arial"/>
                <a:ea typeface="Arial"/>
                <a:cs typeface="Arial"/>
                <a:sym typeface="Arial"/>
              </a:defRPr>
            </a:lvl8pPr>
            <a:lvl9pPr lvl="8" rtl="0">
              <a:buNone/>
              <a:defRPr b="1">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9.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15.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png"/><Relationship Id="rId11" Type="http://schemas.openxmlformats.org/officeDocument/2006/relationships/image" Target="../media/image3.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notesSlide" Target="../notesSlides/notesSlide14.xml"/><Relationship Id="rId9"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s://doi.org/10.1093/geronb/gbq007" TargetMode="External"/><Relationship Id="rId3" Type="http://schemas.openxmlformats.org/officeDocument/2006/relationships/hyperlink" Target="https://doi.org/10.1177%2F1529100619832930" TargetMode="External"/><Relationship Id="rId7" Type="http://schemas.openxmlformats.org/officeDocument/2006/relationships/hyperlink" Target="https://doi.org/10.1177%2F0301006619838734"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doi.org/10.1207/s15324826an0704_8" TargetMode="External"/><Relationship Id="rId5" Type="http://schemas.openxmlformats.org/officeDocument/2006/relationships/hyperlink" Target="https://psycnet.apa.org/doi/10.1037/pag0000441" TargetMode="External"/><Relationship Id="rId4" Type="http://schemas.openxmlformats.org/officeDocument/2006/relationships/hyperlink" Target="https://doi.org/10.1177%2F1754073911410740" TargetMode="External"/><Relationship Id="rId9" Type="http://schemas.openxmlformats.org/officeDocument/2006/relationships/hyperlink" Target="https://doi.org/10.1177/2F014662167700100306"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3.xml"/><Relationship Id="rId7" Type="http://schemas.openxmlformats.org/officeDocument/2006/relationships/image" Target="../media/image6.jp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18" Type="http://schemas.openxmlformats.org/officeDocument/2006/relationships/image" Target="../media/image22.jpg"/><Relationship Id="rId3" Type="http://schemas.openxmlformats.org/officeDocument/2006/relationships/slideLayout" Target="../slideLayouts/slideLayout3.xml"/><Relationship Id="rId7" Type="http://schemas.openxmlformats.org/officeDocument/2006/relationships/image" Target="../media/image11.jp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audio" Target="../media/media8.m4a"/><Relationship Id="rId16" Type="http://schemas.openxmlformats.org/officeDocument/2006/relationships/image" Target="../media/image20.jpg"/><Relationship Id="rId20" Type="http://schemas.openxmlformats.org/officeDocument/2006/relationships/image" Target="../media/image3.png"/><Relationship Id="rId1" Type="http://schemas.microsoft.com/office/2007/relationships/media" Target="../media/media8.m4a"/><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jpg"/><Relationship Id="rId10" Type="http://schemas.openxmlformats.org/officeDocument/2006/relationships/image" Target="../media/image14.jpg"/><Relationship Id="rId19" Type="http://schemas.openxmlformats.org/officeDocument/2006/relationships/image" Target="../media/image23.jpg"/><Relationship Id="rId4" Type="http://schemas.openxmlformats.org/officeDocument/2006/relationships/notesSlide" Target="../notesSlides/notesSlide8.xml"/><Relationship Id="rId9" Type="http://schemas.openxmlformats.org/officeDocument/2006/relationships/image" Target="../media/image13.jpg"/><Relationship Id="rId1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18" Type="http://schemas.openxmlformats.org/officeDocument/2006/relationships/image" Target="../media/image22.jpg"/><Relationship Id="rId3" Type="http://schemas.openxmlformats.org/officeDocument/2006/relationships/slideLayout" Target="../slideLayouts/slideLayout3.xml"/><Relationship Id="rId7" Type="http://schemas.openxmlformats.org/officeDocument/2006/relationships/image" Target="../media/image11.jp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audio" Target="../media/media9.m4a"/><Relationship Id="rId16" Type="http://schemas.openxmlformats.org/officeDocument/2006/relationships/image" Target="../media/image20.jpg"/><Relationship Id="rId20" Type="http://schemas.openxmlformats.org/officeDocument/2006/relationships/image" Target="../media/image3.png"/><Relationship Id="rId1" Type="http://schemas.microsoft.com/office/2007/relationships/media" Target="../media/media9.m4a"/><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jpg"/><Relationship Id="rId10" Type="http://schemas.openxmlformats.org/officeDocument/2006/relationships/image" Target="../media/image14.jpg"/><Relationship Id="rId19" Type="http://schemas.openxmlformats.org/officeDocument/2006/relationships/image" Target="../media/image23.jpg"/><Relationship Id="rId4" Type="http://schemas.openxmlformats.org/officeDocument/2006/relationships/notesSlide" Target="../notesSlides/notesSlide9.xml"/><Relationship Id="rId9" Type="http://schemas.openxmlformats.org/officeDocument/2006/relationships/image" Target="../media/image13.jpg"/><Relationship Id="rId1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a:t>Aging and pareidolia: </a:t>
            </a:r>
            <a:endParaRPr sz="3200"/>
          </a:p>
          <a:p>
            <a:pPr marL="0" lvl="0" indent="0" algn="l" rtl="0">
              <a:spcBef>
                <a:spcPts val="0"/>
              </a:spcBef>
              <a:spcAft>
                <a:spcPts val="0"/>
              </a:spcAft>
              <a:buNone/>
            </a:pPr>
            <a:r>
              <a:rPr lang="en" sz="3200"/>
              <a:t>Perceiving emotion in inanimate objects</a:t>
            </a:r>
            <a:endParaRPr sz="3200"/>
          </a:p>
        </p:txBody>
      </p:sp>
      <p:sp>
        <p:nvSpPr>
          <p:cNvPr id="60" name="Google Shape;60;p13"/>
          <p:cNvSpPr txBox="1">
            <a:spLocks noGrp="1"/>
          </p:cNvSpPr>
          <p:nvPr>
            <p:ph type="subTitle" idx="1"/>
          </p:nvPr>
        </p:nvSpPr>
        <p:spPr>
          <a:xfrm>
            <a:off x="485875" y="2494050"/>
            <a:ext cx="81837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latin typeface="Arial"/>
                <a:ea typeface="Arial"/>
                <a:cs typeface="Arial"/>
                <a:sym typeface="Arial"/>
              </a:rPr>
              <a:t>Emily E. Knapp, BriAnna M. Lowe, and Andrew Mienaltowski</a:t>
            </a:r>
            <a:endParaRPr sz="2000">
              <a:solidFill>
                <a:srgbClr val="000000"/>
              </a:solidFill>
              <a:latin typeface="Arial"/>
              <a:ea typeface="Arial"/>
              <a:cs typeface="Arial"/>
              <a:sym typeface="Arial"/>
            </a:endParaRPr>
          </a:p>
          <a:p>
            <a:pPr marL="0" lvl="0" indent="0" algn="r" rtl="0">
              <a:spcBef>
                <a:spcPts val="0"/>
              </a:spcBef>
              <a:spcAft>
                <a:spcPts val="0"/>
              </a:spcAft>
              <a:buNone/>
            </a:pPr>
            <a:endParaRPr sz="1700">
              <a:solidFill>
                <a:srgbClr val="000000"/>
              </a:solidFill>
              <a:latin typeface="Arial"/>
              <a:ea typeface="Arial"/>
              <a:cs typeface="Arial"/>
              <a:sym typeface="Arial"/>
            </a:endParaRPr>
          </a:p>
          <a:p>
            <a:pPr marL="0" lvl="0" indent="0" algn="r" rtl="0">
              <a:spcBef>
                <a:spcPts val="0"/>
              </a:spcBef>
              <a:spcAft>
                <a:spcPts val="0"/>
              </a:spcAft>
              <a:buNone/>
            </a:pPr>
            <a:r>
              <a:rPr lang="en" sz="1700">
                <a:solidFill>
                  <a:srgbClr val="000000"/>
                </a:solidFill>
                <a:latin typeface="Arial"/>
                <a:ea typeface="Arial"/>
                <a:cs typeface="Arial"/>
                <a:sym typeface="Arial"/>
              </a:rPr>
              <a:t>Department of Psychological Sciences</a:t>
            </a:r>
            <a:endParaRPr sz="1700">
              <a:solidFill>
                <a:srgbClr val="000000"/>
              </a:solidFill>
              <a:latin typeface="Arial"/>
              <a:ea typeface="Arial"/>
              <a:cs typeface="Arial"/>
              <a:sym typeface="Arial"/>
            </a:endParaRPr>
          </a:p>
          <a:p>
            <a:pPr marL="0" lvl="0" indent="0" algn="r" rtl="0">
              <a:spcBef>
                <a:spcPts val="0"/>
              </a:spcBef>
              <a:spcAft>
                <a:spcPts val="0"/>
              </a:spcAft>
              <a:buNone/>
            </a:pPr>
            <a:r>
              <a:rPr lang="en" sz="1700">
                <a:solidFill>
                  <a:srgbClr val="000000"/>
                </a:solidFill>
                <a:latin typeface="Arial"/>
                <a:ea typeface="Arial"/>
                <a:cs typeface="Arial"/>
                <a:sym typeface="Arial"/>
              </a:rPr>
              <a:t>Western Kentucky University</a:t>
            </a:r>
            <a:endParaRPr sz="1700">
              <a:solidFill>
                <a:srgbClr val="000000"/>
              </a:solidFill>
              <a:latin typeface="Arial"/>
              <a:ea typeface="Arial"/>
              <a:cs typeface="Arial"/>
              <a:sym typeface="Arial"/>
            </a:endParaRPr>
          </a:p>
          <a:p>
            <a:pPr marL="0" lvl="0" indent="0" algn="r" rtl="0">
              <a:spcBef>
                <a:spcPts val="0"/>
              </a:spcBef>
              <a:spcAft>
                <a:spcPts val="0"/>
              </a:spcAft>
              <a:buNone/>
            </a:pPr>
            <a:r>
              <a:rPr lang="en" sz="1700">
                <a:solidFill>
                  <a:srgbClr val="000000"/>
                </a:solidFill>
                <a:latin typeface="Arial"/>
                <a:ea typeface="Arial"/>
                <a:cs typeface="Arial"/>
                <a:sym typeface="Arial"/>
              </a:rPr>
              <a:t>Bowling Green, KY 42101</a:t>
            </a:r>
            <a:endParaRPr sz="1700">
              <a:solidFill>
                <a:srgbClr val="000000"/>
              </a:solidFill>
              <a:latin typeface="Arial"/>
              <a:ea typeface="Arial"/>
              <a:cs typeface="Arial"/>
              <a:sym typeface="Arial"/>
            </a:endParaRPr>
          </a:p>
        </p:txBody>
      </p:sp>
      <p:sp>
        <p:nvSpPr>
          <p:cNvPr id="61" name="Google Shape;61;p13"/>
          <p:cNvSpPr txBox="1"/>
          <p:nvPr/>
        </p:nvSpPr>
        <p:spPr>
          <a:xfrm>
            <a:off x="485875" y="3553575"/>
            <a:ext cx="30597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Project completed with funding support from the </a:t>
            </a:r>
            <a:r>
              <a:rPr lang="en" sz="1200" i="1"/>
              <a:t>Kentucky Academy of Science</a:t>
            </a:r>
            <a:r>
              <a:rPr lang="en" sz="1200"/>
              <a:t> (</a:t>
            </a:r>
            <a:r>
              <a:rPr lang="en" sz="1200">
                <a:solidFill>
                  <a:schemeClr val="dk2"/>
                </a:solidFill>
              </a:rPr>
              <a:t>23204237; Special Research Grant</a:t>
            </a:r>
            <a:r>
              <a:rPr lang="en" sz="1200"/>
              <a:t>) </a:t>
            </a:r>
            <a:endParaRPr sz="1200"/>
          </a:p>
        </p:txBody>
      </p:sp>
      <p:pic>
        <p:nvPicPr>
          <p:cNvPr id="62" name="Google Shape;62;p13"/>
          <p:cNvPicPr preferRelativeResize="0"/>
          <p:nvPr/>
        </p:nvPicPr>
        <p:blipFill>
          <a:blip r:embed="rId5">
            <a:alphaModFix/>
          </a:blip>
          <a:stretch>
            <a:fillRect/>
          </a:stretch>
        </p:blipFill>
        <p:spPr>
          <a:xfrm>
            <a:off x="3336850" y="3592900"/>
            <a:ext cx="866751" cy="677375"/>
          </a:xfrm>
          <a:prstGeom prst="rect">
            <a:avLst/>
          </a:prstGeom>
          <a:noFill/>
          <a:ln>
            <a:noFill/>
          </a:ln>
        </p:spPr>
      </p:pic>
      <p:pic>
        <p:nvPicPr>
          <p:cNvPr id="63" name="Google Shape;63;p13"/>
          <p:cNvPicPr preferRelativeResize="0"/>
          <p:nvPr/>
        </p:nvPicPr>
        <p:blipFill>
          <a:blip r:embed="rId6">
            <a:alphaModFix/>
          </a:blip>
          <a:stretch>
            <a:fillRect/>
          </a:stretch>
        </p:blipFill>
        <p:spPr>
          <a:xfrm>
            <a:off x="7578700" y="188925"/>
            <a:ext cx="1257776" cy="566000"/>
          </a:xfrm>
          <a:prstGeom prst="rect">
            <a:avLst/>
          </a:prstGeom>
          <a:noFill/>
          <a:ln>
            <a:noFill/>
          </a:ln>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406"/>
                </p14:media>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27"/>
    </mc:Choice>
    <mc:Fallback xmlns="">
      <p:transition spd="slow" advTm="11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424"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Results - Cognitive functions</a:t>
            </a:r>
            <a:endParaRPr sz="2400"/>
          </a:p>
        </p:txBody>
      </p:sp>
      <p:sp>
        <p:nvSpPr>
          <p:cNvPr id="169" name="Google Shape;169;p22"/>
          <p:cNvSpPr txBox="1">
            <a:spLocks noGrp="1"/>
          </p:cNvSpPr>
          <p:nvPr>
            <p:ph type="body" idx="1"/>
          </p:nvPr>
        </p:nvSpPr>
        <p:spPr>
          <a:xfrm>
            <a:off x="311700" y="1152475"/>
            <a:ext cx="8520600" cy="2962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rial"/>
              <a:buChar char="●"/>
            </a:pPr>
            <a:r>
              <a:rPr lang="en" sz="1600">
                <a:latin typeface="Arial"/>
                <a:ea typeface="Arial"/>
                <a:cs typeface="Arial"/>
                <a:sym typeface="Arial"/>
              </a:rPr>
              <a:t>Chronological age was associated with cognitive functions</a:t>
            </a:r>
            <a:endParaRPr sz="1600">
              <a:latin typeface="Arial"/>
              <a:ea typeface="Arial"/>
              <a:cs typeface="Arial"/>
              <a:sym typeface="Arial"/>
            </a:endParaRPr>
          </a:p>
          <a:p>
            <a:pPr marL="914400" lvl="1" indent="-330200" algn="l" rtl="0">
              <a:spcBef>
                <a:spcPts val="600"/>
              </a:spcBef>
              <a:spcAft>
                <a:spcPts val="0"/>
              </a:spcAft>
              <a:buSzPts val="1600"/>
              <a:buFont typeface="Arial"/>
              <a:buChar char="○"/>
            </a:pPr>
            <a:r>
              <a:rPr lang="en" sz="1600">
                <a:latin typeface="Arial"/>
                <a:ea typeface="Arial"/>
                <a:cs typeface="Arial"/>
                <a:sym typeface="Arial"/>
              </a:rPr>
              <a:t>Corsi Memory, r = -.326***</a:t>
            </a:r>
            <a:endParaRPr sz="1600">
              <a:latin typeface="Arial"/>
              <a:ea typeface="Arial"/>
              <a:cs typeface="Arial"/>
              <a:sym typeface="Arial"/>
            </a:endParaRPr>
          </a:p>
          <a:p>
            <a:pPr marL="914400" lvl="1" indent="-330200" algn="l" rtl="0">
              <a:spcBef>
                <a:spcPts val="600"/>
              </a:spcBef>
              <a:spcAft>
                <a:spcPts val="0"/>
              </a:spcAft>
              <a:buSzPts val="1600"/>
              <a:buFont typeface="Arial"/>
              <a:buChar char="○"/>
            </a:pPr>
            <a:r>
              <a:rPr lang="en" sz="1600">
                <a:latin typeface="Arial"/>
                <a:ea typeface="Arial"/>
                <a:cs typeface="Arial"/>
                <a:sym typeface="Arial"/>
              </a:rPr>
              <a:t>Vocabulary: Correct items, r = .367***   | Incorrect items, r = -.221***</a:t>
            </a:r>
            <a:endParaRPr sz="1600">
              <a:latin typeface="Arial"/>
              <a:ea typeface="Arial"/>
              <a:cs typeface="Arial"/>
              <a:sym typeface="Arial"/>
            </a:endParaRPr>
          </a:p>
          <a:p>
            <a:pPr marL="914400" lvl="1" indent="-330200" algn="l" rtl="0">
              <a:spcBef>
                <a:spcPts val="600"/>
              </a:spcBef>
              <a:spcAft>
                <a:spcPts val="0"/>
              </a:spcAft>
              <a:buSzPts val="1600"/>
              <a:buFont typeface="Arial"/>
              <a:buChar char="○"/>
            </a:pPr>
            <a:r>
              <a:rPr lang="en" sz="1600">
                <a:latin typeface="Arial"/>
                <a:ea typeface="Arial"/>
                <a:cs typeface="Arial"/>
                <a:sym typeface="Arial"/>
              </a:rPr>
              <a:t>Number Comparison: </a:t>
            </a:r>
            <a:r>
              <a:rPr lang="en" sz="1600">
                <a:solidFill>
                  <a:schemeClr val="dk2"/>
                </a:solidFill>
                <a:latin typeface="Arial"/>
                <a:ea typeface="Arial"/>
                <a:cs typeface="Arial"/>
                <a:sym typeface="Arial"/>
              </a:rPr>
              <a:t>Correct items, r = -.310***   | Incorrect items, r = -.233***</a:t>
            </a:r>
            <a:endParaRPr sz="1600">
              <a:solidFill>
                <a:schemeClr val="dk2"/>
              </a:solidFill>
              <a:latin typeface="Arial"/>
              <a:ea typeface="Arial"/>
              <a:cs typeface="Arial"/>
              <a:sym typeface="Arial"/>
            </a:endParaRPr>
          </a:p>
          <a:p>
            <a:pPr marL="914400" lvl="1" indent="-330200" algn="l" rtl="0">
              <a:spcBef>
                <a:spcPts val="600"/>
              </a:spcBef>
              <a:spcAft>
                <a:spcPts val="0"/>
              </a:spcAft>
              <a:buClr>
                <a:schemeClr val="dk2"/>
              </a:buClr>
              <a:buSzPts val="1600"/>
              <a:buFont typeface="Arial"/>
              <a:buChar char="○"/>
            </a:pPr>
            <a:r>
              <a:rPr lang="en" sz="1600">
                <a:solidFill>
                  <a:schemeClr val="dk2"/>
                </a:solidFill>
                <a:latin typeface="Arial"/>
                <a:ea typeface="Arial"/>
                <a:cs typeface="Arial"/>
                <a:sym typeface="Arial"/>
              </a:rPr>
              <a:t>Number Comparison: Median RT, r = .377***</a:t>
            </a:r>
            <a:endParaRPr sz="1600">
              <a:solidFill>
                <a:schemeClr val="dk2"/>
              </a:solidFill>
              <a:latin typeface="Arial"/>
              <a:ea typeface="Arial"/>
              <a:cs typeface="Arial"/>
              <a:sym typeface="Arial"/>
            </a:endParaRPr>
          </a:p>
          <a:p>
            <a:pPr marL="457200" lvl="0" indent="-330200" algn="l" rtl="0">
              <a:spcBef>
                <a:spcPts val="600"/>
              </a:spcBef>
              <a:spcAft>
                <a:spcPts val="0"/>
              </a:spcAft>
              <a:buClr>
                <a:schemeClr val="dk2"/>
              </a:buClr>
              <a:buSzPts val="1600"/>
              <a:buFont typeface="Arial"/>
              <a:buChar char="●"/>
            </a:pPr>
            <a:r>
              <a:rPr lang="en" sz="1600">
                <a:solidFill>
                  <a:schemeClr val="dk2"/>
                </a:solidFill>
                <a:latin typeface="Arial"/>
                <a:ea typeface="Arial"/>
                <a:cs typeface="Arial"/>
                <a:sym typeface="Arial"/>
              </a:rPr>
              <a:t>With age, verbal ability improves, but working memory and processing speed decline</a:t>
            </a:r>
            <a:endParaRPr sz="1600">
              <a:solidFill>
                <a:schemeClr val="dk2"/>
              </a:solidFill>
              <a:latin typeface="Arial"/>
              <a:ea typeface="Arial"/>
              <a:cs typeface="Arial"/>
              <a:sym typeface="Arial"/>
            </a:endParaRPr>
          </a:p>
          <a:p>
            <a:pPr marL="457200" lvl="0" indent="-330200" algn="l" rtl="0">
              <a:spcBef>
                <a:spcPts val="600"/>
              </a:spcBef>
              <a:spcAft>
                <a:spcPts val="600"/>
              </a:spcAft>
              <a:buClr>
                <a:schemeClr val="dk2"/>
              </a:buClr>
              <a:buSzPts val="1600"/>
              <a:buFont typeface="Arial"/>
              <a:buChar char="●"/>
            </a:pPr>
            <a:r>
              <a:rPr lang="en" sz="1600">
                <a:solidFill>
                  <a:schemeClr val="dk2"/>
                </a:solidFill>
                <a:latin typeface="Arial"/>
                <a:ea typeface="Arial"/>
                <a:cs typeface="Arial"/>
                <a:sym typeface="Arial"/>
              </a:rPr>
              <a:t>Also with age, people grow more cautious in responding, answering incorrectly less and taking more time to respond</a:t>
            </a:r>
            <a:endParaRPr sz="1600">
              <a:solidFill>
                <a:schemeClr val="dk2"/>
              </a:solidFill>
              <a:latin typeface="Arial"/>
              <a:ea typeface="Arial"/>
              <a:cs typeface="Arial"/>
              <a:sym typeface="Arial"/>
            </a:endParaRPr>
          </a:p>
        </p:txBody>
      </p:sp>
      <p:sp>
        <p:nvSpPr>
          <p:cNvPr id="170" name="Google Shape;170;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71" name="Google Shape;171;p22"/>
          <p:cNvSpPr txBox="1"/>
          <p:nvPr/>
        </p:nvSpPr>
        <p:spPr>
          <a:xfrm>
            <a:off x="5824375" y="4292425"/>
            <a:ext cx="3100800" cy="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p &lt; .05, ** p &lt; .01, *** p &lt; .001</a:t>
            </a: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928"/>
    </mc:Choice>
    <mc:Fallback xmlns="">
      <p:transition spd="slow" advTm="3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424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Results - Pareidolia Task</a:t>
            </a:r>
            <a:endParaRPr sz="2400"/>
          </a:p>
        </p:txBody>
      </p:sp>
      <p:sp>
        <p:nvSpPr>
          <p:cNvPr id="177" name="Google Shape;177;p23"/>
          <p:cNvSpPr txBox="1">
            <a:spLocks noGrp="1"/>
          </p:cNvSpPr>
          <p:nvPr>
            <p:ph type="body" idx="1"/>
          </p:nvPr>
        </p:nvSpPr>
        <p:spPr>
          <a:xfrm>
            <a:off x="311700" y="1152475"/>
            <a:ext cx="8520600" cy="2962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rial"/>
              <a:buChar char="●"/>
            </a:pPr>
            <a:r>
              <a:rPr lang="en" sz="1600">
                <a:latin typeface="Arial"/>
                <a:ea typeface="Arial"/>
                <a:cs typeface="Arial"/>
                <a:sym typeface="Arial"/>
              </a:rPr>
              <a:t>Chronological age was </a:t>
            </a:r>
            <a:r>
              <a:rPr lang="en" sz="1600" b="1" u="sng">
                <a:latin typeface="Arial"/>
                <a:ea typeface="Arial"/>
                <a:cs typeface="Arial"/>
                <a:sym typeface="Arial"/>
              </a:rPr>
              <a:t>not</a:t>
            </a:r>
            <a:r>
              <a:rPr lang="en" sz="1600">
                <a:latin typeface="Arial"/>
                <a:ea typeface="Arial"/>
                <a:cs typeface="Arial"/>
                <a:sym typeface="Arial"/>
              </a:rPr>
              <a:t> associated with many aspects of emotion perception</a:t>
            </a:r>
            <a:endParaRPr sz="1600">
              <a:latin typeface="Arial"/>
              <a:ea typeface="Arial"/>
              <a:cs typeface="Arial"/>
              <a:sym typeface="Arial"/>
            </a:endParaRPr>
          </a:p>
          <a:p>
            <a:pPr marL="914400" lvl="1" indent="-330200" algn="l" rtl="0">
              <a:spcBef>
                <a:spcPts val="600"/>
              </a:spcBef>
              <a:spcAft>
                <a:spcPts val="0"/>
              </a:spcAft>
              <a:buSzPts val="1600"/>
              <a:buFont typeface="Arial"/>
              <a:buChar char="○"/>
            </a:pPr>
            <a:r>
              <a:rPr lang="en" sz="1600">
                <a:latin typeface="Arial"/>
                <a:ea typeface="Arial"/>
                <a:cs typeface="Arial"/>
                <a:sym typeface="Arial"/>
              </a:rPr>
              <a:t>Forced-label selection accuracy, r = -.010</a:t>
            </a:r>
            <a:endParaRPr sz="1600">
              <a:latin typeface="Arial"/>
              <a:ea typeface="Arial"/>
              <a:cs typeface="Arial"/>
              <a:sym typeface="Arial"/>
            </a:endParaRPr>
          </a:p>
          <a:p>
            <a:pPr marL="914400" lvl="1" indent="-330200" algn="l" rtl="0">
              <a:spcBef>
                <a:spcPts val="600"/>
              </a:spcBef>
              <a:spcAft>
                <a:spcPts val="0"/>
              </a:spcAft>
              <a:buSzPts val="1600"/>
              <a:buFont typeface="Arial"/>
              <a:buChar char="○"/>
            </a:pPr>
            <a:r>
              <a:rPr lang="en" sz="1600">
                <a:latin typeface="Arial"/>
                <a:ea typeface="Arial"/>
                <a:cs typeface="Arial"/>
                <a:sym typeface="Arial"/>
              </a:rPr>
              <a:t>Number of universal categories offered for 15 stimuli, r = -.054</a:t>
            </a:r>
            <a:endParaRPr sz="1600">
              <a:latin typeface="Arial"/>
              <a:ea typeface="Arial"/>
              <a:cs typeface="Arial"/>
              <a:sym typeface="Arial"/>
            </a:endParaRPr>
          </a:p>
          <a:p>
            <a:pPr marL="914400" lvl="1" indent="-330200" algn="l" rtl="0">
              <a:spcBef>
                <a:spcPts val="600"/>
              </a:spcBef>
              <a:spcAft>
                <a:spcPts val="0"/>
              </a:spcAft>
              <a:buSzPts val="1600"/>
              <a:buFont typeface="Arial"/>
              <a:buChar char="○"/>
            </a:pPr>
            <a:r>
              <a:rPr lang="en" sz="1600">
                <a:latin typeface="Arial"/>
                <a:ea typeface="Arial"/>
                <a:cs typeface="Arial"/>
                <a:sym typeface="Arial"/>
              </a:rPr>
              <a:t>Range of universal categories,</a:t>
            </a:r>
            <a:r>
              <a:rPr lang="en" sz="1600">
                <a:solidFill>
                  <a:schemeClr val="dk2"/>
                </a:solidFill>
                <a:latin typeface="Arial"/>
                <a:ea typeface="Arial"/>
                <a:cs typeface="Arial"/>
                <a:sym typeface="Arial"/>
              </a:rPr>
              <a:t> r = .091</a:t>
            </a:r>
            <a:endParaRPr sz="1600">
              <a:solidFill>
                <a:schemeClr val="dk2"/>
              </a:solidFill>
              <a:latin typeface="Arial"/>
              <a:ea typeface="Arial"/>
              <a:cs typeface="Arial"/>
              <a:sym typeface="Arial"/>
            </a:endParaRPr>
          </a:p>
          <a:p>
            <a:pPr marL="457200" lvl="0" indent="-330200" algn="l" rtl="0">
              <a:spcBef>
                <a:spcPts val="600"/>
              </a:spcBef>
              <a:spcAft>
                <a:spcPts val="600"/>
              </a:spcAft>
              <a:buClr>
                <a:schemeClr val="dk2"/>
              </a:buClr>
              <a:buSzPts val="1600"/>
              <a:buFont typeface="Arial"/>
              <a:buChar char="●"/>
            </a:pPr>
            <a:r>
              <a:rPr lang="en" sz="1600">
                <a:solidFill>
                  <a:schemeClr val="dk2"/>
                </a:solidFill>
                <a:latin typeface="Arial"/>
                <a:ea typeface="Arial"/>
                <a:cs typeface="Arial"/>
                <a:sym typeface="Arial"/>
              </a:rPr>
              <a:t>Chronological age was associated with the number of different labels used to describe the emotion in the images, r = .175**</a:t>
            </a:r>
            <a:endParaRPr sz="1600">
              <a:solidFill>
                <a:schemeClr val="dk2"/>
              </a:solidFill>
              <a:latin typeface="Arial"/>
              <a:ea typeface="Arial"/>
              <a:cs typeface="Arial"/>
              <a:sym typeface="Arial"/>
            </a:endParaRPr>
          </a:p>
        </p:txBody>
      </p:sp>
      <p:sp>
        <p:nvSpPr>
          <p:cNvPr id="178" name="Google Shape;178;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79" name="Google Shape;179;p23"/>
          <p:cNvSpPr txBox="1"/>
          <p:nvPr/>
        </p:nvSpPr>
        <p:spPr>
          <a:xfrm>
            <a:off x="5824375" y="4292425"/>
            <a:ext cx="3100800" cy="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p &lt; .05, ** p &lt; .01, *** p &lt; .001</a:t>
            </a: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231"/>
    </mc:Choice>
    <mc:Fallback xmlns="">
      <p:transition spd="slow" advTm="49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Results - Mediation</a:t>
            </a:r>
            <a:endParaRPr sz="2400"/>
          </a:p>
        </p:txBody>
      </p:sp>
      <p:sp>
        <p:nvSpPr>
          <p:cNvPr id="185" name="Google Shape;185;p24"/>
          <p:cNvSpPr txBox="1">
            <a:spLocks noGrp="1"/>
          </p:cNvSpPr>
          <p:nvPr>
            <p:ph type="body" idx="1"/>
          </p:nvPr>
        </p:nvSpPr>
        <p:spPr>
          <a:xfrm>
            <a:off x="311700" y="1152475"/>
            <a:ext cx="8520600" cy="357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rial"/>
              <a:buChar char="●"/>
            </a:pPr>
            <a:r>
              <a:rPr lang="en" sz="1600">
                <a:latin typeface="Arial"/>
                <a:ea typeface="Arial"/>
                <a:cs typeface="Arial"/>
                <a:sym typeface="Arial"/>
              </a:rPr>
              <a:t>Verbal ability mediates the relationship between age and number of labels</a:t>
            </a:r>
            <a:endParaRPr sz="1600">
              <a:latin typeface="Arial"/>
              <a:ea typeface="Arial"/>
              <a:cs typeface="Arial"/>
              <a:sym typeface="Arial"/>
            </a:endParaRPr>
          </a:p>
        </p:txBody>
      </p:sp>
      <p:sp>
        <p:nvSpPr>
          <p:cNvPr id="186" name="Google Shape;186;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187" name="Google Shape;187;p24"/>
          <p:cNvSpPr/>
          <p:nvPr/>
        </p:nvSpPr>
        <p:spPr>
          <a:xfrm>
            <a:off x="288350" y="3560250"/>
            <a:ext cx="1383900" cy="9102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Age (in years)</a:t>
            </a:r>
            <a:endParaRPr/>
          </a:p>
        </p:txBody>
      </p:sp>
      <p:sp>
        <p:nvSpPr>
          <p:cNvPr id="188" name="Google Shape;188;p24"/>
          <p:cNvSpPr/>
          <p:nvPr/>
        </p:nvSpPr>
        <p:spPr>
          <a:xfrm>
            <a:off x="2216925" y="2116650"/>
            <a:ext cx="1383900" cy="9102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Correct Vocabulary</a:t>
            </a:r>
            <a:endParaRPr/>
          </a:p>
        </p:txBody>
      </p:sp>
      <p:sp>
        <p:nvSpPr>
          <p:cNvPr id="189" name="Google Shape;189;p24"/>
          <p:cNvSpPr/>
          <p:nvPr/>
        </p:nvSpPr>
        <p:spPr>
          <a:xfrm>
            <a:off x="4145500" y="3560250"/>
            <a:ext cx="1383900" cy="9102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Number of labels</a:t>
            </a:r>
            <a:endParaRPr/>
          </a:p>
        </p:txBody>
      </p:sp>
      <p:cxnSp>
        <p:nvCxnSpPr>
          <p:cNvPr id="190" name="Google Shape;190;p24"/>
          <p:cNvCxnSpPr>
            <a:stCxn id="187" idx="3"/>
            <a:endCxn id="189" idx="1"/>
          </p:cNvCxnSpPr>
          <p:nvPr/>
        </p:nvCxnSpPr>
        <p:spPr>
          <a:xfrm>
            <a:off x="1672250" y="4015350"/>
            <a:ext cx="2473200" cy="0"/>
          </a:xfrm>
          <a:prstGeom prst="straightConnector1">
            <a:avLst/>
          </a:prstGeom>
          <a:noFill/>
          <a:ln w="28575" cap="flat" cmpd="sng">
            <a:solidFill>
              <a:srgbClr val="FF0000"/>
            </a:solidFill>
            <a:prstDash val="solid"/>
            <a:round/>
            <a:headEnd type="none" w="med" len="med"/>
            <a:tailEnd type="triangle" w="med" len="med"/>
          </a:ln>
        </p:spPr>
      </p:cxnSp>
      <p:cxnSp>
        <p:nvCxnSpPr>
          <p:cNvPr id="191" name="Google Shape;191;p24"/>
          <p:cNvCxnSpPr>
            <a:endCxn id="188" idx="1"/>
          </p:cNvCxnSpPr>
          <p:nvPr/>
        </p:nvCxnSpPr>
        <p:spPr>
          <a:xfrm rot="10800000" flipH="1">
            <a:off x="951225" y="2571750"/>
            <a:ext cx="1265700" cy="988500"/>
          </a:xfrm>
          <a:prstGeom prst="straightConnector1">
            <a:avLst/>
          </a:prstGeom>
          <a:noFill/>
          <a:ln w="28575" cap="flat" cmpd="sng">
            <a:solidFill>
              <a:srgbClr val="FF0000"/>
            </a:solidFill>
            <a:prstDash val="solid"/>
            <a:round/>
            <a:headEnd type="none" w="med" len="med"/>
            <a:tailEnd type="triangle" w="med" len="med"/>
          </a:ln>
        </p:spPr>
      </p:cxnSp>
      <p:cxnSp>
        <p:nvCxnSpPr>
          <p:cNvPr id="192" name="Google Shape;192;p24"/>
          <p:cNvCxnSpPr>
            <a:endCxn id="189" idx="0"/>
          </p:cNvCxnSpPr>
          <p:nvPr/>
        </p:nvCxnSpPr>
        <p:spPr>
          <a:xfrm>
            <a:off x="3600850" y="2536050"/>
            <a:ext cx="1236600" cy="1024200"/>
          </a:xfrm>
          <a:prstGeom prst="straightConnector1">
            <a:avLst/>
          </a:prstGeom>
          <a:noFill/>
          <a:ln w="28575" cap="flat" cmpd="sng">
            <a:solidFill>
              <a:srgbClr val="FF0000"/>
            </a:solidFill>
            <a:prstDash val="solid"/>
            <a:round/>
            <a:headEnd type="none" w="med" len="med"/>
            <a:tailEnd type="triangle" w="med" len="med"/>
          </a:ln>
        </p:spPr>
      </p:cxnSp>
      <p:sp>
        <p:nvSpPr>
          <p:cNvPr id="193" name="Google Shape;193;p24"/>
          <p:cNvSpPr txBox="1"/>
          <p:nvPr/>
        </p:nvSpPr>
        <p:spPr>
          <a:xfrm>
            <a:off x="2403375" y="3633725"/>
            <a:ext cx="1011000" cy="4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 = .0197</a:t>
            </a:r>
            <a:endParaRPr/>
          </a:p>
        </p:txBody>
      </p:sp>
      <p:sp>
        <p:nvSpPr>
          <p:cNvPr id="194" name="Google Shape;194;p24"/>
          <p:cNvSpPr txBox="1"/>
          <p:nvPr/>
        </p:nvSpPr>
        <p:spPr>
          <a:xfrm>
            <a:off x="1392375" y="3026850"/>
            <a:ext cx="1011000" cy="4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 = .0772</a:t>
            </a:r>
            <a:endParaRPr/>
          </a:p>
        </p:txBody>
      </p:sp>
      <p:sp>
        <p:nvSpPr>
          <p:cNvPr id="195" name="Google Shape;195;p24"/>
          <p:cNvSpPr txBox="1"/>
          <p:nvPr/>
        </p:nvSpPr>
        <p:spPr>
          <a:xfrm>
            <a:off x="3452250" y="3026838"/>
            <a:ext cx="1011000" cy="4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 = .1303</a:t>
            </a:r>
            <a:endParaRPr/>
          </a:p>
        </p:txBody>
      </p:sp>
      <p:pic>
        <p:nvPicPr>
          <p:cNvPr id="196" name="Google Shape;196;p24"/>
          <p:cNvPicPr preferRelativeResize="0"/>
          <p:nvPr/>
        </p:nvPicPr>
        <p:blipFill>
          <a:blip r:embed="rId5">
            <a:alphaModFix/>
          </a:blip>
          <a:stretch>
            <a:fillRect/>
          </a:stretch>
        </p:blipFill>
        <p:spPr>
          <a:xfrm>
            <a:off x="4532400" y="1734950"/>
            <a:ext cx="4019550" cy="1371600"/>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99"/>
    </mc:Choice>
    <mc:Fallback xmlns="">
      <p:transition spd="slow" advTm="27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818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Results - Free Label versus Forced-Choice</a:t>
            </a:r>
            <a:endParaRPr sz="2400"/>
          </a:p>
        </p:txBody>
      </p:sp>
      <p:sp>
        <p:nvSpPr>
          <p:cNvPr id="202" name="Google Shape;202;p25"/>
          <p:cNvSpPr txBox="1">
            <a:spLocks noGrp="1"/>
          </p:cNvSpPr>
          <p:nvPr>
            <p:ph type="body" idx="1"/>
          </p:nvPr>
        </p:nvSpPr>
        <p:spPr>
          <a:xfrm>
            <a:off x="311700" y="1068425"/>
            <a:ext cx="8520600" cy="357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rial"/>
              <a:buChar char="●"/>
            </a:pPr>
            <a:r>
              <a:rPr lang="en" sz="1600">
                <a:latin typeface="Arial"/>
                <a:ea typeface="Arial"/>
                <a:cs typeface="Arial"/>
                <a:sym typeface="Arial"/>
              </a:rPr>
              <a:t>Label consistency greater when choice restricted than when free labeling</a:t>
            </a:r>
            <a:endParaRPr sz="1600">
              <a:latin typeface="Arial"/>
              <a:ea typeface="Arial"/>
              <a:cs typeface="Arial"/>
              <a:sym typeface="Arial"/>
            </a:endParaRPr>
          </a:p>
          <a:p>
            <a:pPr marL="914400" lvl="1" indent="-330200" algn="l" rtl="0">
              <a:spcBef>
                <a:spcPts val="0"/>
              </a:spcBef>
              <a:spcAft>
                <a:spcPts val="0"/>
              </a:spcAft>
              <a:buSzPts val="1600"/>
              <a:buFont typeface="Arial"/>
              <a:buChar char="○"/>
            </a:pPr>
            <a:r>
              <a:rPr lang="en" sz="1600">
                <a:latin typeface="Arial"/>
                <a:ea typeface="Arial"/>
                <a:cs typeface="Arial"/>
                <a:sym typeface="Arial"/>
              </a:rPr>
              <a:t>Free-labeling: universal label stated by ≥ 50% of people for 6/15 of stimuli</a:t>
            </a:r>
            <a:endParaRPr sz="1600">
              <a:latin typeface="Arial"/>
              <a:ea typeface="Arial"/>
              <a:cs typeface="Arial"/>
              <a:sym typeface="Arial"/>
            </a:endParaRPr>
          </a:p>
          <a:p>
            <a:pPr marL="914400" lvl="1" indent="-330200" algn="l" rtl="0">
              <a:spcBef>
                <a:spcPts val="0"/>
              </a:spcBef>
              <a:spcAft>
                <a:spcPts val="0"/>
              </a:spcAft>
              <a:buSzPts val="1600"/>
              <a:buFont typeface="Arial"/>
              <a:buChar char="○"/>
            </a:pPr>
            <a:r>
              <a:rPr lang="en" sz="1600">
                <a:latin typeface="Arial"/>
                <a:ea typeface="Arial"/>
                <a:cs typeface="Arial"/>
                <a:sym typeface="Arial"/>
              </a:rPr>
              <a:t>Forced-choice: </a:t>
            </a:r>
            <a:r>
              <a:rPr lang="en" sz="1600">
                <a:solidFill>
                  <a:schemeClr val="dk2"/>
                </a:solidFill>
                <a:latin typeface="Arial"/>
                <a:ea typeface="Arial"/>
                <a:cs typeface="Arial"/>
                <a:sym typeface="Arial"/>
              </a:rPr>
              <a:t>universal label selected by ≥ 50% of people for 14/15 of stimuli</a:t>
            </a:r>
            <a:endParaRPr sz="1600">
              <a:latin typeface="Arial"/>
              <a:ea typeface="Arial"/>
              <a:cs typeface="Arial"/>
              <a:sym typeface="Arial"/>
            </a:endParaRPr>
          </a:p>
        </p:txBody>
      </p:sp>
      <p:sp>
        <p:nvSpPr>
          <p:cNvPr id="203" name="Google Shape;203;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04" name="Google Shape;204;p25" title="Chart"/>
          <p:cNvPicPr preferRelativeResize="0"/>
          <p:nvPr/>
        </p:nvPicPr>
        <p:blipFill>
          <a:blip r:embed="rId5">
            <a:alphaModFix/>
          </a:blip>
          <a:stretch>
            <a:fillRect/>
          </a:stretch>
        </p:blipFill>
        <p:spPr>
          <a:xfrm>
            <a:off x="655675" y="2147725"/>
            <a:ext cx="3236549" cy="2489650"/>
          </a:xfrm>
          <a:prstGeom prst="rect">
            <a:avLst/>
          </a:prstGeom>
          <a:noFill/>
          <a:ln>
            <a:noFill/>
          </a:ln>
        </p:spPr>
      </p:pic>
      <p:pic>
        <p:nvPicPr>
          <p:cNvPr id="205" name="Google Shape;205;p25" title="Chart"/>
          <p:cNvPicPr preferRelativeResize="0"/>
          <p:nvPr/>
        </p:nvPicPr>
        <p:blipFill>
          <a:blip r:embed="rId6">
            <a:alphaModFix/>
          </a:blip>
          <a:stretch>
            <a:fillRect/>
          </a:stretch>
        </p:blipFill>
        <p:spPr>
          <a:xfrm>
            <a:off x="4636750" y="2147725"/>
            <a:ext cx="3236549" cy="2489650"/>
          </a:xfrm>
          <a:prstGeom prst="rect">
            <a:avLst/>
          </a:prstGeom>
          <a:noFill/>
          <a:ln>
            <a:noFill/>
          </a:ln>
        </p:spPr>
      </p:pic>
      <p:pic>
        <p:nvPicPr>
          <p:cNvPr id="206" name="Google Shape;206;p25"/>
          <p:cNvPicPr preferRelativeResize="0"/>
          <p:nvPr/>
        </p:nvPicPr>
        <p:blipFill>
          <a:blip r:embed="rId7">
            <a:alphaModFix/>
          </a:blip>
          <a:stretch>
            <a:fillRect/>
          </a:stretch>
        </p:blipFill>
        <p:spPr>
          <a:xfrm>
            <a:off x="3449600" y="2669625"/>
            <a:ext cx="1561597" cy="1039687"/>
          </a:xfrm>
          <a:prstGeom prst="rect">
            <a:avLst/>
          </a:prstGeom>
          <a:noFill/>
          <a:ln>
            <a:noFill/>
          </a:ln>
        </p:spPr>
      </p:pic>
      <p:sp>
        <p:nvSpPr>
          <p:cNvPr id="207" name="Google Shape;207;p25"/>
          <p:cNvSpPr txBox="1"/>
          <p:nvPr/>
        </p:nvSpPr>
        <p:spPr>
          <a:xfrm>
            <a:off x="1517150" y="2064800"/>
            <a:ext cx="1561500" cy="31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Free label</a:t>
            </a:r>
            <a:endParaRPr b="1"/>
          </a:p>
        </p:txBody>
      </p:sp>
      <p:sp>
        <p:nvSpPr>
          <p:cNvPr id="208" name="Google Shape;208;p25"/>
          <p:cNvSpPr txBox="1"/>
          <p:nvPr/>
        </p:nvSpPr>
        <p:spPr>
          <a:xfrm>
            <a:off x="5474275" y="2098775"/>
            <a:ext cx="1561500" cy="31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Forced choice</a:t>
            </a:r>
            <a:endParaRPr b="1"/>
          </a:p>
        </p:txBody>
      </p:sp>
      <p:cxnSp>
        <p:nvCxnSpPr>
          <p:cNvPr id="209" name="Google Shape;209;p25"/>
          <p:cNvCxnSpPr/>
          <p:nvPr/>
        </p:nvCxnSpPr>
        <p:spPr>
          <a:xfrm rot="10800000" flipH="1">
            <a:off x="1065700" y="3604275"/>
            <a:ext cx="643800" cy="369900"/>
          </a:xfrm>
          <a:prstGeom prst="straightConnector1">
            <a:avLst/>
          </a:prstGeom>
          <a:noFill/>
          <a:ln w="28575" cap="flat" cmpd="sng">
            <a:solidFill>
              <a:schemeClr val="dk2"/>
            </a:solidFill>
            <a:prstDash val="solid"/>
            <a:round/>
            <a:headEnd type="none" w="med" len="med"/>
            <a:tailEnd type="triangle" w="med" len="med"/>
          </a:ln>
        </p:spPr>
      </p:cxnSp>
      <p:cxnSp>
        <p:nvCxnSpPr>
          <p:cNvPr id="210" name="Google Shape;210;p25"/>
          <p:cNvCxnSpPr/>
          <p:nvPr/>
        </p:nvCxnSpPr>
        <p:spPr>
          <a:xfrm rot="10800000" flipH="1">
            <a:off x="5184875" y="3830675"/>
            <a:ext cx="643800" cy="369900"/>
          </a:xfrm>
          <a:prstGeom prst="straightConnector1">
            <a:avLst/>
          </a:prstGeom>
          <a:noFill/>
          <a:ln w="28575" cap="flat" cmpd="sng">
            <a:solidFill>
              <a:schemeClr val="dk2"/>
            </a:solidFill>
            <a:prstDash val="solid"/>
            <a:round/>
            <a:headEnd type="none" w="med" len="med"/>
            <a:tailEnd type="triangle" w="med" len="med"/>
          </a:ln>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639"/>
    </mc:Choice>
    <mc:Fallback xmlns="">
      <p:transition spd="slow" advTm="34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6" title="Chart"/>
          <p:cNvPicPr preferRelativeResize="0"/>
          <p:nvPr/>
        </p:nvPicPr>
        <p:blipFill>
          <a:blip r:embed="rId5">
            <a:alphaModFix/>
          </a:blip>
          <a:stretch>
            <a:fillRect/>
          </a:stretch>
        </p:blipFill>
        <p:spPr>
          <a:xfrm>
            <a:off x="1008638" y="2908001"/>
            <a:ext cx="2245430" cy="1726875"/>
          </a:xfrm>
          <a:prstGeom prst="rect">
            <a:avLst/>
          </a:prstGeom>
          <a:noFill/>
          <a:ln>
            <a:noFill/>
          </a:ln>
        </p:spPr>
      </p:pic>
      <p:pic>
        <p:nvPicPr>
          <p:cNvPr id="216" name="Google Shape;216;p26" title="Chart"/>
          <p:cNvPicPr preferRelativeResize="0"/>
          <p:nvPr/>
        </p:nvPicPr>
        <p:blipFill>
          <a:blip r:embed="rId6">
            <a:alphaModFix/>
          </a:blip>
          <a:stretch>
            <a:fillRect/>
          </a:stretch>
        </p:blipFill>
        <p:spPr>
          <a:xfrm>
            <a:off x="5480050" y="1297025"/>
            <a:ext cx="2175652" cy="1673175"/>
          </a:xfrm>
          <a:prstGeom prst="rect">
            <a:avLst/>
          </a:prstGeom>
          <a:noFill/>
          <a:ln>
            <a:noFill/>
          </a:ln>
        </p:spPr>
      </p:pic>
      <p:sp>
        <p:nvSpPr>
          <p:cNvPr id="217" name="Google Shape;217;p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Results - Free Label versus Forced-Choice</a:t>
            </a:r>
            <a:endParaRPr sz="2400"/>
          </a:p>
        </p:txBody>
      </p:sp>
      <p:sp>
        <p:nvSpPr>
          <p:cNvPr id="218" name="Google Shape;218;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219" name="Google Shape;219;p26"/>
          <p:cNvPicPr preferRelativeResize="0"/>
          <p:nvPr/>
        </p:nvPicPr>
        <p:blipFill>
          <a:blip r:embed="rId7">
            <a:alphaModFix/>
          </a:blip>
          <a:stretch>
            <a:fillRect/>
          </a:stretch>
        </p:blipFill>
        <p:spPr>
          <a:xfrm>
            <a:off x="3938525" y="1366950"/>
            <a:ext cx="903600" cy="1204808"/>
          </a:xfrm>
          <a:prstGeom prst="rect">
            <a:avLst/>
          </a:prstGeom>
          <a:noFill/>
          <a:ln>
            <a:noFill/>
          </a:ln>
        </p:spPr>
      </p:pic>
      <p:pic>
        <p:nvPicPr>
          <p:cNvPr id="220" name="Google Shape;220;p26" title="Chart"/>
          <p:cNvPicPr preferRelativeResize="0"/>
          <p:nvPr/>
        </p:nvPicPr>
        <p:blipFill>
          <a:blip r:embed="rId8">
            <a:alphaModFix/>
          </a:blip>
          <a:stretch>
            <a:fillRect/>
          </a:stretch>
        </p:blipFill>
        <p:spPr>
          <a:xfrm>
            <a:off x="962101" y="1178622"/>
            <a:ext cx="2338499" cy="1798450"/>
          </a:xfrm>
          <a:prstGeom prst="rect">
            <a:avLst/>
          </a:prstGeom>
          <a:noFill/>
          <a:ln>
            <a:noFill/>
          </a:ln>
        </p:spPr>
      </p:pic>
      <p:sp>
        <p:nvSpPr>
          <p:cNvPr id="221" name="Google Shape;221;p26"/>
          <p:cNvSpPr txBox="1"/>
          <p:nvPr/>
        </p:nvSpPr>
        <p:spPr>
          <a:xfrm>
            <a:off x="1350600" y="867825"/>
            <a:ext cx="1561500" cy="31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Free label</a:t>
            </a:r>
            <a:endParaRPr b="1"/>
          </a:p>
        </p:txBody>
      </p:sp>
      <p:sp>
        <p:nvSpPr>
          <p:cNvPr id="222" name="Google Shape;222;p26"/>
          <p:cNvSpPr txBox="1"/>
          <p:nvPr/>
        </p:nvSpPr>
        <p:spPr>
          <a:xfrm>
            <a:off x="5787125" y="867825"/>
            <a:ext cx="1561500" cy="31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Forced choice</a:t>
            </a:r>
            <a:endParaRPr b="1"/>
          </a:p>
        </p:txBody>
      </p:sp>
      <p:cxnSp>
        <p:nvCxnSpPr>
          <p:cNvPr id="223" name="Google Shape;223;p26"/>
          <p:cNvCxnSpPr/>
          <p:nvPr/>
        </p:nvCxnSpPr>
        <p:spPr>
          <a:xfrm rot="10800000">
            <a:off x="2479175" y="2383275"/>
            <a:ext cx="473700" cy="362400"/>
          </a:xfrm>
          <a:prstGeom prst="straightConnector1">
            <a:avLst/>
          </a:prstGeom>
          <a:noFill/>
          <a:ln w="28575" cap="flat" cmpd="sng">
            <a:solidFill>
              <a:schemeClr val="dk2"/>
            </a:solidFill>
            <a:prstDash val="solid"/>
            <a:round/>
            <a:headEnd type="none" w="med" len="med"/>
            <a:tailEnd type="triangle" w="med" len="med"/>
          </a:ln>
        </p:spPr>
      </p:cxnSp>
      <p:cxnSp>
        <p:nvCxnSpPr>
          <p:cNvPr id="224" name="Google Shape;224;p26"/>
          <p:cNvCxnSpPr/>
          <p:nvPr/>
        </p:nvCxnSpPr>
        <p:spPr>
          <a:xfrm rot="10800000">
            <a:off x="6853200" y="2464275"/>
            <a:ext cx="392100" cy="370200"/>
          </a:xfrm>
          <a:prstGeom prst="straightConnector1">
            <a:avLst/>
          </a:prstGeom>
          <a:noFill/>
          <a:ln w="28575" cap="flat" cmpd="sng">
            <a:solidFill>
              <a:schemeClr val="dk2"/>
            </a:solidFill>
            <a:prstDash val="solid"/>
            <a:round/>
            <a:headEnd type="none" w="med" len="med"/>
            <a:tailEnd type="triangle" w="med" len="med"/>
          </a:ln>
        </p:spPr>
      </p:cxnSp>
      <p:cxnSp>
        <p:nvCxnSpPr>
          <p:cNvPr id="225" name="Google Shape;225;p26"/>
          <p:cNvCxnSpPr/>
          <p:nvPr/>
        </p:nvCxnSpPr>
        <p:spPr>
          <a:xfrm flipH="1">
            <a:off x="2464400" y="3396925"/>
            <a:ext cx="606900" cy="229500"/>
          </a:xfrm>
          <a:prstGeom prst="straightConnector1">
            <a:avLst/>
          </a:prstGeom>
          <a:noFill/>
          <a:ln w="28575" cap="flat" cmpd="sng">
            <a:solidFill>
              <a:schemeClr val="dk2"/>
            </a:solidFill>
            <a:prstDash val="solid"/>
            <a:round/>
            <a:headEnd type="none" w="med" len="med"/>
            <a:tailEnd type="triangle" w="med" len="med"/>
          </a:ln>
        </p:spPr>
      </p:cxnSp>
      <p:pic>
        <p:nvPicPr>
          <p:cNvPr id="226" name="Google Shape;226;p26"/>
          <p:cNvPicPr preferRelativeResize="0"/>
          <p:nvPr/>
        </p:nvPicPr>
        <p:blipFill>
          <a:blip r:embed="rId9">
            <a:alphaModFix/>
          </a:blip>
          <a:stretch>
            <a:fillRect/>
          </a:stretch>
        </p:blipFill>
        <p:spPr>
          <a:xfrm>
            <a:off x="3661100" y="2745675"/>
            <a:ext cx="1458438" cy="1458438"/>
          </a:xfrm>
          <a:prstGeom prst="rect">
            <a:avLst/>
          </a:prstGeom>
          <a:noFill/>
          <a:ln>
            <a:noFill/>
          </a:ln>
        </p:spPr>
      </p:pic>
      <p:pic>
        <p:nvPicPr>
          <p:cNvPr id="227" name="Google Shape;227;p26" title="Chart"/>
          <p:cNvPicPr preferRelativeResize="0"/>
          <p:nvPr/>
        </p:nvPicPr>
        <p:blipFill>
          <a:blip r:embed="rId10">
            <a:alphaModFix/>
          </a:blip>
          <a:stretch>
            <a:fillRect/>
          </a:stretch>
        </p:blipFill>
        <p:spPr>
          <a:xfrm>
            <a:off x="5555687" y="2974188"/>
            <a:ext cx="2073325" cy="1594504"/>
          </a:xfrm>
          <a:prstGeom prst="rect">
            <a:avLst/>
          </a:prstGeom>
          <a:noFill/>
          <a:ln>
            <a:noFill/>
          </a:ln>
        </p:spPr>
      </p:pic>
      <p:cxnSp>
        <p:nvCxnSpPr>
          <p:cNvPr id="228" name="Google Shape;228;p26"/>
          <p:cNvCxnSpPr/>
          <p:nvPr/>
        </p:nvCxnSpPr>
        <p:spPr>
          <a:xfrm rot="10800000">
            <a:off x="6875300" y="3974150"/>
            <a:ext cx="568200" cy="301800"/>
          </a:xfrm>
          <a:prstGeom prst="straightConnector1">
            <a:avLst/>
          </a:prstGeom>
          <a:noFill/>
          <a:ln w="28575" cap="flat" cmpd="sng">
            <a:solidFill>
              <a:schemeClr val="dk2"/>
            </a:solidFill>
            <a:prstDash val="solid"/>
            <a:round/>
            <a:headEnd type="none" w="med" len="med"/>
            <a:tailEnd type="triangle" w="med" len="med"/>
          </a:ln>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41"/>
    </mc:Choice>
    <mc:Fallback xmlns="">
      <p:transition spd="slow" advTm="36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606"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Conclusions</a:t>
            </a:r>
            <a:endParaRPr/>
          </a:p>
        </p:txBody>
      </p:sp>
      <p:sp>
        <p:nvSpPr>
          <p:cNvPr id="234" name="Google Shape;234;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Aging was not linked to an emotion perception deficit for pareidolia images</a:t>
            </a:r>
            <a:endParaRPr/>
          </a:p>
          <a:p>
            <a:pPr marL="914400" lvl="1" indent="-317500" algn="l" rtl="0">
              <a:spcBef>
                <a:spcPts val="600"/>
              </a:spcBef>
              <a:spcAft>
                <a:spcPts val="0"/>
              </a:spcAft>
              <a:buSzPts val="1400"/>
              <a:buChar char="○"/>
            </a:pPr>
            <a:r>
              <a:rPr lang="en">
                <a:solidFill>
                  <a:schemeClr val="dk2"/>
                </a:solidFill>
              </a:rPr>
              <a:t>More years of age → greater verbal ability → use of a greater number of unique labels</a:t>
            </a:r>
            <a:endParaRPr>
              <a:solidFill>
                <a:schemeClr val="dk2"/>
              </a:solidFill>
            </a:endParaRPr>
          </a:p>
          <a:p>
            <a:pPr marL="914400" lvl="1" indent="-317500" algn="l" rtl="0">
              <a:spcBef>
                <a:spcPts val="600"/>
              </a:spcBef>
              <a:spcAft>
                <a:spcPts val="0"/>
              </a:spcAft>
              <a:buSzPts val="1400"/>
              <a:buChar char="○"/>
            </a:pPr>
            <a:r>
              <a:rPr lang="en">
                <a:solidFill>
                  <a:schemeClr val="dk2"/>
                </a:solidFill>
              </a:rPr>
              <a:t>Perhaps aging linked to perception of more distinct emotional subcategories</a:t>
            </a:r>
            <a:endParaRPr/>
          </a:p>
          <a:p>
            <a:pPr marL="914400" lvl="1" indent="-317500" algn="l" rtl="0">
              <a:spcBef>
                <a:spcPts val="600"/>
              </a:spcBef>
              <a:spcAft>
                <a:spcPts val="0"/>
              </a:spcAft>
              <a:buSzPts val="1400"/>
              <a:buChar char="○"/>
            </a:pPr>
            <a:r>
              <a:rPr lang="en"/>
              <a:t>Using different terms to capture the same emotion suggests greater complexity in emotion perception, so perhaps past methods have underestimated older adults’ emotion perception skills</a:t>
            </a:r>
            <a:endParaRPr/>
          </a:p>
          <a:p>
            <a:pPr marL="457200" lvl="0" indent="-342900" algn="l" rtl="0">
              <a:spcBef>
                <a:spcPts val="600"/>
              </a:spcBef>
              <a:spcAft>
                <a:spcPts val="0"/>
              </a:spcAft>
              <a:buClr>
                <a:schemeClr val="dk2"/>
              </a:buClr>
              <a:buSzPts val="1800"/>
              <a:buChar char="●"/>
            </a:pPr>
            <a:r>
              <a:rPr lang="en">
                <a:solidFill>
                  <a:schemeClr val="dk2"/>
                </a:solidFill>
              </a:rPr>
              <a:t>Providing emotion categories limits participants’ responses and may not reflect their genuine perception</a:t>
            </a:r>
            <a:endParaRPr>
              <a:solidFill>
                <a:schemeClr val="dk2"/>
              </a:solidFill>
            </a:endParaRPr>
          </a:p>
          <a:p>
            <a:pPr marL="914400" lvl="1" indent="-317500" algn="l" rtl="0">
              <a:spcBef>
                <a:spcPts val="600"/>
              </a:spcBef>
              <a:spcAft>
                <a:spcPts val="0"/>
              </a:spcAft>
              <a:buClr>
                <a:schemeClr val="dk2"/>
              </a:buClr>
              <a:buSzPts val="1400"/>
              <a:buChar char="○"/>
            </a:pPr>
            <a:r>
              <a:rPr lang="en">
                <a:solidFill>
                  <a:schemeClr val="dk2"/>
                </a:solidFill>
              </a:rPr>
              <a:t>When allowed to free label, the breadth of number of labels provided is greater</a:t>
            </a:r>
            <a:endParaRPr>
              <a:solidFill>
                <a:schemeClr val="dk2"/>
              </a:solidFill>
            </a:endParaRPr>
          </a:p>
          <a:p>
            <a:pPr marL="914400" lvl="1" indent="-317500" algn="l" rtl="0">
              <a:spcBef>
                <a:spcPts val="600"/>
              </a:spcBef>
              <a:spcAft>
                <a:spcPts val="0"/>
              </a:spcAft>
              <a:buClr>
                <a:schemeClr val="dk2"/>
              </a:buClr>
              <a:buSzPts val="1400"/>
              <a:buChar char="○"/>
            </a:pPr>
            <a:r>
              <a:rPr lang="en">
                <a:solidFill>
                  <a:schemeClr val="dk2"/>
                </a:solidFill>
              </a:rPr>
              <a:t>Labels freely given often outside “universal” categories, indicating categories create constraints</a:t>
            </a:r>
            <a:endParaRPr>
              <a:solidFill>
                <a:schemeClr val="dk2"/>
              </a:solidFill>
            </a:endParaRPr>
          </a:p>
          <a:p>
            <a:pPr marL="0" lvl="0" indent="0" algn="l" rtl="0">
              <a:spcBef>
                <a:spcPts val="600"/>
              </a:spcBef>
              <a:spcAft>
                <a:spcPts val="0"/>
              </a:spcAft>
              <a:buNone/>
            </a:pPr>
            <a:endParaRPr>
              <a:solidFill>
                <a:schemeClr val="dk2"/>
              </a:solidFill>
            </a:endParaRPr>
          </a:p>
          <a:p>
            <a:pPr marL="0" lvl="0" indent="0" algn="l" rtl="0">
              <a:spcBef>
                <a:spcPts val="600"/>
              </a:spcBef>
              <a:spcAft>
                <a:spcPts val="1600"/>
              </a:spcAft>
              <a:buNone/>
            </a:pPr>
            <a:endParaRPr/>
          </a:p>
        </p:txBody>
      </p:sp>
      <p:sp>
        <p:nvSpPr>
          <p:cNvPr id="235" name="Google Shape;235;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8" name="Audio 7">
            <a:hlinkClick r:id="" action="ppaction://media"/>
            <a:extLst>
              <a:ext uri="{FF2B5EF4-FFF2-40B4-BE49-F238E27FC236}">
                <a16:creationId xmlns:a16="http://schemas.microsoft.com/office/drawing/2014/main" id="{FB57F061-2DC5-46BA-860D-90530871A710}"/>
              </a:ext>
            </a:extLst>
          </p:cNvPr>
          <p:cNvPicPr>
            <a:picLocks noChangeAspect="1"/>
          </p:cNvPicPr>
          <p:nvPr>
            <a:audioFile r:link="rId1"/>
            <p:extLst>
              <p:ext uri="{DAA4B4D4-6D71-4841-9C94-3DE7FCFB9230}">
                <p14:media xmlns:p14="http://schemas.microsoft.com/office/powerpoint/2010/main" r:embed="rId2">
                  <p14:trim end="1995.263"/>
                </p14:media>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184"/>
    </mc:Choice>
    <mc:Fallback>
      <p:transition spd="slow" advTm="5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241" name="Google Shape;241;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2"/>
              </a:buClr>
              <a:buSzPts val="1300"/>
              <a:buFont typeface="Arial"/>
              <a:buChar char="●"/>
            </a:pPr>
            <a:r>
              <a:rPr lang="en" sz="1100">
                <a:solidFill>
                  <a:schemeClr val="dk2"/>
                </a:solidFill>
                <a:latin typeface="Arial"/>
                <a:ea typeface="Arial"/>
                <a:cs typeface="Arial"/>
                <a:sym typeface="Arial"/>
              </a:rPr>
              <a:t>Barrett, L. F., et al. (2019). Emotional expressions reconsidered: Challenges to inferring emotion from human facial movements. </a:t>
            </a:r>
            <a:r>
              <a:rPr lang="en" sz="1100" i="1">
                <a:solidFill>
                  <a:schemeClr val="dk2"/>
                </a:solidFill>
                <a:latin typeface="Arial"/>
                <a:ea typeface="Arial"/>
                <a:cs typeface="Arial"/>
                <a:sym typeface="Arial"/>
              </a:rPr>
              <a:t>Psychological Science in the Public Interest</a:t>
            </a:r>
            <a:r>
              <a:rPr lang="en" sz="1100">
                <a:solidFill>
                  <a:schemeClr val="dk2"/>
                </a:solidFill>
                <a:latin typeface="Arial"/>
                <a:ea typeface="Arial"/>
                <a:cs typeface="Arial"/>
                <a:sym typeface="Arial"/>
              </a:rPr>
              <a:t>, </a:t>
            </a:r>
            <a:r>
              <a:rPr lang="en" sz="1100" i="1">
                <a:solidFill>
                  <a:schemeClr val="dk2"/>
                </a:solidFill>
                <a:latin typeface="Arial"/>
                <a:ea typeface="Arial"/>
                <a:cs typeface="Arial"/>
                <a:sym typeface="Arial"/>
              </a:rPr>
              <a:t>20</a:t>
            </a:r>
            <a:r>
              <a:rPr lang="en" sz="1100">
                <a:solidFill>
                  <a:schemeClr val="dk2"/>
                </a:solidFill>
                <a:latin typeface="Arial"/>
                <a:ea typeface="Arial"/>
                <a:cs typeface="Arial"/>
                <a:sym typeface="Arial"/>
              </a:rPr>
              <a:t>(1), 1-68. </a:t>
            </a:r>
            <a:r>
              <a:rPr lang="en" sz="1100" u="sng">
                <a:solidFill>
                  <a:schemeClr val="hlink"/>
                </a:solidFill>
                <a:latin typeface="Arial"/>
                <a:ea typeface="Arial"/>
                <a:cs typeface="Arial"/>
                <a:sym typeface="Arial"/>
                <a:hlinkClick r:id="rId3"/>
              </a:rPr>
              <a:t>https://doi.org/10.1177/2F1529100619832930</a:t>
            </a:r>
            <a:r>
              <a:rPr lang="en" sz="1100">
                <a:solidFill>
                  <a:schemeClr val="dk2"/>
                </a:solidFill>
                <a:latin typeface="Arial"/>
                <a:ea typeface="Arial"/>
                <a:cs typeface="Arial"/>
                <a:sym typeface="Arial"/>
              </a:rPr>
              <a:t> </a:t>
            </a:r>
            <a:endParaRPr sz="1100">
              <a:solidFill>
                <a:schemeClr val="dk2"/>
              </a:solidFill>
              <a:latin typeface="Arial"/>
              <a:ea typeface="Arial"/>
              <a:cs typeface="Arial"/>
              <a:sym typeface="Arial"/>
            </a:endParaRPr>
          </a:p>
          <a:p>
            <a:pPr marL="457200" lvl="0" indent="-311150" algn="l" rtl="0">
              <a:spcBef>
                <a:spcPts val="0"/>
              </a:spcBef>
              <a:spcAft>
                <a:spcPts val="0"/>
              </a:spcAft>
              <a:buClr>
                <a:schemeClr val="dk2"/>
              </a:buClr>
              <a:buSzPts val="1300"/>
              <a:buFont typeface="Arial"/>
              <a:buChar char="●"/>
            </a:pPr>
            <a:r>
              <a:rPr lang="en" sz="1100">
                <a:solidFill>
                  <a:schemeClr val="dk2"/>
                </a:solidFill>
                <a:latin typeface="Arial"/>
                <a:ea typeface="Arial"/>
                <a:cs typeface="Arial"/>
                <a:sym typeface="Arial"/>
              </a:rPr>
              <a:t>Ekman, P., &amp; Cordaro, D. (2011). What is meant by calling emotions basic. </a:t>
            </a:r>
            <a:r>
              <a:rPr lang="en" sz="1100" i="1">
                <a:solidFill>
                  <a:schemeClr val="dk2"/>
                </a:solidFill>
                <a:latin typeface="Arial"/>
                <a:ea typeface="Arial"/>
                <a:cs typeface="Arial"/>
                <a:sym typeface="Arial"/>
              </a:rPr>
              <a:t>Emotion Review</a:t>
            </a:r>
            <a:r>
              <a:rPr lang="en" sz="1100">
                <a:solidFill>
                  <a:schemeClr val="dk2"/>
                </a:solidFill>
                <a:latin typeface="Arial"/>
                <a:ea typeface="Arial"/>
                <a:cs typeface="Arial"/>
                <a:sym typeface="Arial"/>
              </a:rPr>
              <a:t>, </a:t>
            </a:r>
            <a:r>
              <a:rPr lang="en" sz="1100" i="1">
                <a:solidFill>
                  <a:schemeClr val="dk2"/>
                </a:solidFill>
                <a:latin typeface="Arial"/>
                <a:ea typeface="Arial"/>
                <a:cs typeface="Arial"/>
                <a:sym typeface="Arial"/>
              </a:rPr>
              <a:t>3</a:t>
            </a:r>
            <a:r>
              <a:rPr lang="en" sz="1100">
                <a:solidFill>
                  <a:schemeClr val="dk2"/>
                </a:solidFill>
                <a:latin typeface="Arial"/>
                <a:ea typeface="Arial"/>
                <a:cs typeface="Arial"/>
                <a:sym typeface="Arial"/>
              </a:rPr>
              <a:t>(4), 364-370. </a:t>
            </a:r>
            <a:r>
              <a:rPr lang="en" sz="1100" u="sng">
                <a:solidFill>
                  <a:schemeClr val="hlink"/>
                </a:solidFill>
                <a:latin typeface="Arial"/>
                <a:ea typeface="Arial"/>
                <a:cs typeface="Arial"/>
                <a:sym typeface="Arial"/>
                <a:hlinkClick r:id="rId4"/>
              </a:rPr>
              <a:t>https://doi.org/10.1177/2F1754073911410740</a:t>
            </a:r>
            <a:r>
              <a:rPr lang="en" sz="1100">
                <a:solidFill>
                  <a:schemeClr val="dk2"/>
                </a:solidFill>
                <a:latin typeface="Arial"/>
                <a:ea typeface="Arial"/>
                <a:cs typeface="Arial"/>
                <a:sym typeface="Arial"/>
              </a:rPr>
              <a:t>  </a:t>
            </a:r>
            <a:endParaRPr sz="1100">
              <a:solidFill>
                <a:schemeClr val="dk2"/>
              </a:solidFill>
              <a:latin typeface="Arial"/>
              <a:ea typeface="Arial"/>
              <a:cs typeface="Arial"/>
              <a:sym typeface="Arial"/>
            </a:endParaRPr>
          </a:p>
          <a:p>
            <a:pPr marL="457200" lvl="0" indent="-311150" algn="l" rtl="0">
              <a:spcBef>
                <a:spcPts val="0"/>
              </a:spcBef>
              <a:spcAft>
                <a:spcPts val="0"/>
              </a:spcAft>
              <a:buClr>
                <a:schemeClr val="dk2"/>
              </a:buClr>
              <a:buSzPts val="1300"/>
              <a:buFont typeface="Arial"/>
              <a:buChar char="●"/>
            </a:pPr>
            <a:r>
              <a:rPr lang="en" sz="1100">
                <a:solidFill>
                  <a:schemeClr val="dk2"/>
                </a:solidFill>
                <a:latin typeface="Arial"/>
                <a:ea typeface="Arial"/>
                <a:cs typeface="Arial"/>
                <a:sym typeface="Arial"/>
              </a:rPr>
              <a:t>Ekstrom, R. B., et al. (1976). </a:t>
            </a:r>
            <a:r>
              <a:rPr lang="en" sz="1100" i="1">
                <a:solidFill>
                  <a:schemeClr val="dk2"/>
                </a:solidFill>
                <a:latin typeface="Arial"/>
                <a:ea typeface="Arial"/>
                <a:cs typeface="Arial"/>
                <a:sym typeface="Arial"/>
              </a:rPr>
              <a:t>Manual for kit of factor-referenced cognitive tests</a:t>
            </a:r>
            <a:r>
              <a:rPr lang="en" sz="1100">
                <a:solidFill>
                  <a:schemeClr val="dk2"/>
                </a:solidFill>
                <a:latin typeface="Arial"/>
                <a:ea typeface="Arial"/>
                <a:cs typeface="Arial"/>
                <a:sym typeface="Arial"/>
              </a:rPr>
              <a:t>. Princeton, NJ: ETS. </a:t>
            </a:r>
            <a:endParaRPr sz="1100">
              <a:solidFill>
                <a:schemeClr val="dk2"/>
              </a:solidFill>
              <a:latin typeface="Arial"/>
              <a:ea typeface="Arial"/>
              <a:cs typeface="Arial"/>
              <a:sym typeface="Arial"/>
            </a:endParaRPr>
          </a:p>
          <a:p>
            <a:pPr marL="457200" lvl="0" indent="-311150" algn="l" rtl="0">
              <a:spcBef>
                <a:spcPts val="0"/>
              </a:spcBef>
              <a:spcAft>
                <a:spcPts val="0"/>
              </a:spcAft>
              <a:buClr>
                <a:schemeClr val="dk2"/>
              </a:buClr>
              <a:buSzPts val="1300"/>
              <a:buFont typeface="Arial"/>
              <a:buChar char="●"/>
            </a:pPr>
            <a:r>
              <a:rPr lang="en" sz="1100">
                <a:solidFill>
                  <a:schemeClr val="dk2"/>
                </a:solidFill>
                <a:latin typeface="Arial"/>
                <a:ea typeface="Arial"/>
                <a:cs typeface="Arial"/>
                <a:sym typeface="Arial"/>
              </a:rPr>
              <a:t>Hayes, G. S., et al. (2020). Task characteristics influence facial emotion recognition age-effects: A meta-analytic review. </a:t>
            </a:r>
            <a:r>
              <a:rPr lang="en" sz="1100" i="1">
                <a:solidFill>
                  <a:schemeClr val="dk2"/>
                </a:solidFill>
                <a:latin typeface="Arial"/>
                <a:ea typeface="Arial"/>
                <a:cs typeface="Arial"/>
                <a:sym typeface="Arial"/>
              </a:rPr>
              <a:t>Psychology and Aging</a:t>
            </a:r>
            <a:r>
              <a:rPr lang="en" sz="1100">
                <a:solidFill>
                  <a:schemeClr val="dk2"/>
                </a:solidFill>
                <a:latin typeface="Arial"/>
                <a:ea typeface="Arial"/>
                <a:cs typeface="Arial"/>
                <a:sym typeface="Arial"/>
              </a:rPr>
              <a:t>, </a:t>
            </a:r>
            <a:r>
              <a:rPr lang="en" sz="1100" i="1">
                <a:solidFill>
                  <a:schemeClr val="dk2"/>
                </a:solidFill>
                <a:latin typeface="Arial"/>
                <a:ea typeface="Arial"/>
                <a:cs typeface="Arial"/>
                <a:sym typeface="Arial"/>
              </a:rPr>
              <a:t>35</a:t>
            </a:r>
            <a:r>
              <a:rPr lang="en" sz="1100">
                <a:solidFill>
                  <a:schemeClr val="dk2"/>
                </a:solidFill>
                <a:latin typeface="Arial"/>
                <a:ea typeface="Arial"/>
                <a:cs typeface="Arial"/>
                <a:sym typeface="Arial"/>
              </a:rPr>
              <a:t>(2), 295-315. </a:t>
            </a:r>
            <a:r>
              <a:rPr lang="en" sz="1100" u="sng">
                <a:solidFill>
                  <a:schemeClr val="hlink"/>
                </a:solidFill>
                <a:latin typeface="Arial"/>
                <a:ea typeface="Arial"/>
                <a:cs typeface="Arial"/>
                <a:sym typeface="Arial"/>
                <a:hlinkClick r:id="rId5"/>
              </a:rPr>
              <a:t>https://psycnet.apa.org/doi/10.1037/pag0000441</a:t>
            </a:r>
            <a:r>
              <a:rPr lang="en" sz="1100">
                <a:solidFill>
                  <a:schemeClr val="dk2"/>
                </a:solidFill>
                <a:latin typeface="Arial"/>
                <a:ea typeface="Arial"/>
                <a:cs typeface="Arial"/>
                <a:sym typeface="Arial"/>
              </a:rPr>
              <a:t> </a:t>
            </a:r>
            <a:endParaRPr sz="1100">
              <a:solidFill>
                <a:schemeClr val="dk2"/>
              </a:solidFill>
              <a:latin typeface="Arial"/>
              <a:ea typeface="Arial"/>
              <a:cs typeface="Arial"/>
              <a:sym typeface="Arial"/>
            </a:endParaRPr>
          </a:p>
          <a:p>
            <a:pPr marL="457200" lvl="0" indent="-298450" algn="l" rtl="0">
              <a:spcBef>
                <a:spcPts val="0"/>
              </a:spcBef>
              <a:spcAft>
                <a:spcPts val="0"/>
              </a:spcAft>
              <a:buClr>
                <a:schemeClr val="dk2"/>
              </a:buClr>
              <a:buSzPts val="1100"/>
              <a:buFont typeface="Arial"/>
              <a:buChar char="●"/>
            </a:pPr>
            <a:r>
              <a:rPr lang="en" sz="1100">
                <a:solidFill>
                  <a:schemeClr val="dk2"/>
                </a:solidFill>
                <a:latin typeface="Arial"/>
                <a:ea typeface="Arial"/>
                <a:cs typeface="Arial"/>
                <a:sym typeface="Arial"/>
              </a:rPr>
              <a:t>Kessels, R. P. C., et al. (2000). The Corsi block-tapping task: Standardization and normative data. </a:t>
            </a:r>
            <a:r>
              <a:rPr lang="en" sz="1100" i="1">
                <a:solidFill>
                  <a:schemeClr val="dk2"/>
                </a:solidFill>
                <a:latin typeface="Arial"/>
                <a:ea typeface="Arial"/>
                <a:cs typeface="Arial"/>
                <a:sym typeface="Arial"/>
              </a:rPr>
              <a:t>Applied Neuropsychology</a:t>
            </a:r>
            <a:r>
              <a:rPr lang="en" sz="1100">
                <a:solidFill>
                  <a:schemeClr val="dk2"/>
                </a:solidFill>
                <a:latin typeface="Arial"/>
                <a:ea typeface="Arial"/>
                <a:cs typeface="Arial"/>
                <a:sym typeface="Arial"/>
              </a:rPr>
              <a:t>, </a:t>
            </a:r>
            <a:r>
              <a:rPr lang="en" sz="1100" i="1">
                <a:solidFill>
                  <a:schemeClr val="dk2"/>
                </a:solidFill>
                <a:latin typeface="Arial"/>
                <a:ea typeface="Arial"/>
                <a:cs typeface="Arial"/>
                <a:sym typeface="Arial"/>
              </a:rPr>
              <a:t>7</a:t>
            </a:r>
            <a:r>
              <a:rPr lang="en" sz="1100">
                <a:solidFill>
                  <a:schemeClr val="dk2"/>
                </a:solidFill>
                <a:latin typeface="Arial"/>
                <a:ea typeface="Arial"/>
                <a:cs typeface="Arial"/>
                <a:sym typeface="Arial"/>
              </a:rPr>
              <a:t>(4), 252-258. </a:t>
            </a:r>
            <a:r>
              <a:rPr lang="en" sz="1100" u="sng">
                <a:solidFill>
                  <a:schemeClr val="hlink"/>
                </a:solidFill>
                <a:latin typeface="Arial"/>
                <a:ea typeface="Arial"/>
                <a:cs typeface="Arial"/>
                <a:sym typeface="Arial"/>
                <a:hlinkClick r:id="rId6"/>
              </a:rPr>
              <a:t>https://doi.org/10.1207/s15324826an0704_8</a:t>
            </a:r>
            <a:r>
              <a:rPr lang="en" sz="1100">
                <a:solidFill>
                  <a:schemeClr val="dk2"/>
                </a:solidFill>
                <a:latin typeface="Arial"/>
                <a:ea typeface="Arial"/>
                <a:cs typeface="Arial"/>
                <a:sym typeface="Arial"/>
              </a:rPr>
              <a:t> </a:t>
            </a:r>
            <a:endParaRPr sz="1100">
              <a:solidFill>
                <a:schemeClr val="dk2"/>
              </a:solidFill>
              <a:latin typeface="Arial"/>
              <a:ea typeface="Arial"/>
              <a:cs typeface="Arial"/>
              <a:sym typeface="Arial"/>
            </a:endParaRPr>
          </a:p>
          <a:p>
            <a:pPr marL="457200" lvl="0" indent="-298450" algn="l" rtl="0">
              <a:spcBef>
                <a:spcPts val="0"/>
              </a:spcBef>
              <a:spcAft>
                <a:spcPts val="0"/>
              </a:spcAft>
              <a:buClr>
                <a:schemeClr val="dk2"/>
              </a:buClr>
              <a:buSzPts val="1100"/>
              <a:buFont typeface="Arial"/>
              <a:buChar char="●"/>
            </a:pPr>
            <a:r>
              <a:rPr lang="en" sz="1100">
                <a:solidFill>
                  <a:schemeClr val="dk2"/>
                </a:solidFill>
                <a:latin typeface="Arial"/>
                <a:ea typeface="Arial"/>
                <a:cs typeface="Arial"/>
                <a:sym typeface="Arial"/>
              </a:rPr>
              <a:t>Omer, Y, et al. (2019). What is a face? Critical features for face detection. </a:t>
            </a:r>
            <a:r>
              <a:rPr lang="en" sz="1100" i="1">
                <a:solidFill>
                  <a:schemeClr val="dk2"/>
                </a:solidFill>
                <a:latin typeface="Arial"/>
                <a:ea typeface="Arial"/>
                <a:cs typeface="Arial"/>
                <a:sym typeface="Arial"/>
              </a:rPr>
              <a:t>Perception</a:t>
            </a:r>
            <a:r>
              <a:rPr lang="en" sz="1100">
                <a:solidFill>
                  <a:schemeClr val="dk2"/>
                </a:solidFill>
                <a:latin typeface="Arial"/>
                <a:ea typeface="Arial"/>
                <a:cs typeface="Arial"/>
                <a:sym typeface="Arial"/>
              </a:rPr>
              <a:t>, </a:t>
            </a:r>
            <a:r>
              <a:rPr lang="en" sz="1100" i="1">
                <a:solidFill>
                  <a:schemeClr val="dk2"/>
                </a:solidFill>
                <a:latin typeface="Arial"/>
                <a:ea typeface="Arial"/>
                <a:cs typeface="Arial"/>
                <a:sym typeface="Arial"/>
              </a:rPr>
              <a:t>48</a:t>
            </a:r>
            <a:r>
              <a:rPr lang="en" sz="1100">
                <a:solidFill>
                  <a:schemeClr val="dk2"/>
                </a:solidFill>
                <a:latin typeface="Arial"/>
                <a:ea typeface="Arial"/>
                <a:cs typeface="Arial"/>
                <a:sym typeface="Arial"/>
              </a:rPr>
              <a:t>(5), 437-446. </a:t>
            </a:r>
            <a:r>
              <a:rPr lang="en" sz="1100" u="sng">
                <a:solidFill>
                  <a:schemeClr val="hlink"/>
                </a:solidFill>
                <a:latin typeface="Arial"/>
                <a:ea typeface="Arial"/>
                <a:cs typeface="Arial"/>
                <a:sym typeface="Arial"/>
                <a:hlinkClick r:id="rId7"/>
              </a:rPr>
              <a:t>https://doi.org/10.1177/2F0301006619838734</a:t>
            </a:r>
            <a:r>
              <a:rPr lang="en" sz="1100">
                <a:solidFill>
                  <a:schemeClr val="dk2"/>
                </a:solidFill>
                <a:latin typeface="Arial"/>
                <a:ea typeface="Arial"/>
                <a:cs typeface="Arial"/>
                <a:sym typeface="Arial"/>
              </a:rPr>
              <a:t> </a:t>
            </a:r>
            <a:endParaRPr sz="1100">
              <a:solidFill>
                <a:schemeClr val="dk2"/>
              </a:solidFill>
              <a:latin typeface="Arial"/>
              <a:ea typeface="Arial"/>
              <a:cs typeface="Arial"/>
              <a:sym typeface="Arial"/>
            </a:endParaRPr>
          </a:p>
          <a:p>
            <a:pPr marL="457200" lvl="0" indent="-298450" algn="l" rtl="0">
              <a:spcBef>
                <a:spcPts val="0"/>
              </a:spcBef>
              <a:spcAft>
                <a:spcPts val="0"/>
              </a:spcAft>
              <a:buClr>
                <a:schemeClr val="dk2"/>
              </a:buClr>
              <a:buSzPts val="1100"/>
              <a:buFont typeface="Arial"/>
              <a:buChar char="●"/>
            </a:pPr>
            <a:r>
              <a:rPr lang="en" sz="1100">
                <a:solidFill>
                  <a:schemeClr val="dk2"/>
                </a:solidFill>
                <a:latin typeface="Arial"/>
                <a:ea typeface="Arial"/>
                <a:cs typeface="Arial"/>
                <a:sym typeface="Arial"/>
              </a:rPr>
              <a:t>Orgeta, V. (2010). Effects of age and task difficulty on recognition of facial affect. </a:t>
            </a:r>
            <a:r>
              <a:rPr lang="en" sz="1100" i="1">
                <a:solidFill>
                  <a:schemeClr val="dk2"/>
                </a:solidFill>
                <a:latin typeface="Arial"/>
                <a:ea typeface="Arial"/>
                <a:cs typeface="Arial"/>
                <a:sym typeface="Arial"/>
              </a:rPr>
              <a:t>Journals of Gerontology B: Psychological Sciences</a:t>
            </a:r>
            <a:r>
              <a:rPr lang="en" sz="1100">
                <a:solidFill>
                  <a:schemeClr val="dk2"/>
                </a:solidFill>
                <a:latin typeface="Arial"/>
                <a:ea typeface="Arial"/>
                <a:cs typeface="Arial"/>
                <a:sym typeface="Arial"/>
              </a:rPr>
              <a:t>, </a:t>
            </a:r>
            <a:r>
              <a:rPr lang="en" sz="1100" i="1">
                <a:solidFill>
                  <a:schemeClr val="dk2"/>
                </a:solidFill>
                <a:latin typeface="Arial"/>
                <a:ea typeface="Arial"/>
                <a:cs typeface="Arial"/>
                <a:sym typeface="Arial"/>
              </a:rPr>
              <a:t>65B</a:t>
            </a:r>
            <a:r>
              <a:rPr lang="en" sz="1100">
                <a:solidFill>
                  <a:schemeClr val="dk2"/>
                </a:solidFill>
                <a:latin typeface="Arial"/>
                <a:ea typeface="Arial"/>
                <a:cs typeface="Arial"/>
                <a:sym typeface="Arial"/>
              </a:rPr>
              <a:t>(3), 323-327. </a:t>
            </a:r>
            <a:r>
              <a:rPr lang="en" sz="1100" u="sng">
                <a:solidFill>
                  <a:schemeClr val="hlink"/>
                </a:solidFill>
                <a:latin typeface="Arial"/>
                <a:ea typeface="Arial"/>
                <a:cs typeface="Arial"/>
                <a:sym typeface="Arial"/>
                <a:hlinkClick r:id="rId8"/>
              </a:rPr>
              <a:t>https://doi.org/10.1093/geronb/gbq007</a:t>
            </a:r>
            <a:r>
              <a:rPr lang="en" sz="1100">
                <a:solidFill>
                  <a:schemeClr val="dk2"/>
                </a:solidFill>
                <a:latin typeface="Arial"/>
                <a:ea typeface="Arial"/>
                <a:cs typeface="Arial"/>
                <a:sym typeface="Arial"/>
              </a:rPr>
              <a:t> </a:t>
            </a:r>
            <a:endParaRPr sz="1100">
              <a:solidFill>
                <a:schemeClr val="dk2"/>
              </a:solidFill>
              <a:latin typeface="Arial"/>
              <a:ea typeface="Arial"/>
              <a:cs typeface="Arial"/>
              <a:sym typeface="Arial"/>
            </a:endParaRPr>
          </a:p>
          <a:p>
            <a:pPr marL="457200" lvl="0" indent="-298450" algn="l" rtl="0">
              <a:spcBef>
                <a:spcPts val="0"/>
              </a:spcBef>
              <a:spcAft>
                <a:spcPts val="0"/>
              </a:spcAft>
              <a:buClr>
                <a:schemeClr val="dk2"/>
              </a:buClr>
              <a:buSzPts val="1100"/>
              <a:buFont typeface="Arial"/>
              <a:buChar char="●"/>
            </a:pPr>
            <a:r>
              <a:rPr lang="en" sz="1100">
                <a:solidFill>
                  <a:schemeClr val="dk2"/>
                </a:solidFill>
                <a:latin typeface="Arial"/>
                <a:ea typeface="Arial"/>
                <a:cs typeface="Arial"/>
                <a:sym typeface="Arial"/>
              </a:rPr>
              <a:t>Radloff, L. S. (1977). The CES-D Scale: A self-report depression scale for research in the general population. </a:t>
            </a:r>
            <a:r>
              <a:rPr lang="en" sz="1100" i="1">
                <a:solidFill>
                  <a:schemeClr val="dk2"/>
                </a:solidFill>
                <a:latin typeface="Arial"/>
                <a:ea typeface="Arial"/>
                <a:cs typeface="Arial"/>
                <a:sym typeface="Arial"/>
              </a:rPr>
              <a:t>Applied Psychological Measurement</a:t>
            </a:r>
            <a:r>
              <a:rPr lang="en" sz="1100">
                <a:solidFill>
                  <a:schemeClr val="dk2"/>
                </a:solidFill>
                <a:latin typeface="Arial"/>
                <a:ea typeface="Arial"/>
                <a:cs typeface="Arial"/>
                <a:sym typeface="Arial"/>
              </a:rPr>
              <a:t>, </a:t>
            </a:r>
            <a:r>
              <a:rPr lang="en" sz="1100" i="1">
                <a:solidFill>
                  <a:schemeClr val="dk2"/>
                </a:solidFill>
                <a:latin typeface="Arial"/>
                <a:ea typeface="Arial"/>
                <a:cs typeface="Arial"/>
                <a:sym typeface="Arial"/>
              </a:rPr>
              <a:t>1</a:t>
            </a:r>
            <a:r>
              <a:rPr lang="en" sz="1100">
                <a:solidFill>
                  <a:schemeClr val="dk2"/>
                </a:solidFill>
                <a:latin typeface="Arial"/>
                <a:ea typeface="Arial"/>
                <a:cs typeface="Arial"/>
                <a:sym typeface="Arial"/>
              </a:rPr>
              <a:t>(3), 385-401. </a:t>
            </a:r>
            <a:r>
              <a:rPr lang="en" sz="1100" u="sng">
                <a:solidFill>
                  <a:schemeClr val="hlink"/>
                </a:solidFill>
                <a:latin typeface="Arial"/>
                <a:ea typeface="Arial"/>
                <a:cs typeface="Arial"/>
                <a:sym typeface="Arial"/>
                <a:hlinkClick r:id="rId9"/>
              </a:rPr>
              <a:t>https://doi.org/10.1177/2F014662167700100306</a:t>
            </a:r>
            <a:r>
              <a:rPr lang="en" sz="1100">
                <a:solidFill>
                  <a:schemeClr val="dk2"/>
                </a:solidFill>
                <a:latin typeface="Arial"/>
                <a:ea typeface="Arial"/>
                <a:cs typeface="Arial"/>
                <a:sym typeface="Arial"/>
              </a:rPr>
              <a:t>  </a:t>
            </a:r>
            <a:endParaRPr sz="1100">
              <a:solidFill>
                <a:schemeClr val="dk2"/>
              </a:solidFill>
              <a:latin typeface="Arial"/>
              <a:ea typeface="Arial"/>
              <a:cs typeface="Arial"/>
              <a:sym typeface="Arial"/>
            </a:endParaRPr>
          </a:p>
        </p:txBody>
      </p:sp>
      <p:sp>
        <p:nvSpPr>
          <p:cNvPr id="242" name="Google Shape;242;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Background</a:t>
            </a:r>
            <a:endParaRPr dirty="0"/>
          </a:p>
        </p:txBody>
      </p:sp>
      <p:sp>
        <p:nvSpPr>
          <p:cNvPr id="69" name="Google Shape;69;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Arial"/>
              <a:buChar char="●"/>
            </a:pPr>
            <a:r>
              <a:rPr lang="en">
                <a:latin typeface="Arial"/>
                <a:ea typeface="Arial"/>
                <a:cs typeface="Arial"/>
                <a:sym typeface="Arial"/>
              </a:rPr>
              <a:t>Aging associated with deficits in facial emotion recognition </a:t>
            </a:r>
            <a:r>
              <a:rPr lang="en" sz="1600">
                <a:latin typeface="Arial"/>
                <a:ea typeface="Arial"/>
                <a:cs typeface="Arial"/>
                <a:sym typeface="Arial"/>
              </a:rPr>
              <a:t>(Hayes et al., 2020)</a:t>
            </a:r>
            <a:endParaRPr sz="1600">
              <a:latin typeface="Arial"/>
              <a:ea typeface="Arial"/>
              <a:cs typeface="Arial"/>
              <a:sym typeface="Arial"/>
            </a:endParaRPr>
          </a:p>
          <a:p>
            <a:pPr marL="914400" lvl="1" indent="-330200" algn="l" rtl="0">
              <a:spcBef>
                <a:spcPts val="0"/>
              </a:spcBef>
              <a:spcAft>
                <a:spcPts val="0"/>
              </a:spcAft>
              <a:buSzPts val="1600"/>
              <a:buFont typeface="Arial"/>
              <a:buChar char="○"/>
            </a:pPr>
            <a:r>
              <a:rPr lang="en" sz="1600">
                <a:latin typeface="Arial"/>
                <a:ea typeface="Arial"/>
                <a:cs typeface="Arial"/>
                <a:sym typeface="Arial"/>
              </a:rPr>
              <a:t>Anger, fear, and sadness</a:t>
            </a:r>
            <a:endParaRPr sz="1600">
              <a:latin typeface="Arial"/>
              <a:ea typeface="Arial"/>
              <a:cs typeface="Arial"/>
              <a:sym typeface="Arial"/>
            </a:endParaRPr>
          </a:p>
          <a:p>
            <a:pPr marL="457200" lvl="0" indent="0" algn="l" rtl="0">
              <a:spcBef>
                <a:spcPts val="1600"/>
              </a:spcBef>
              <a:spcAft>
                <a:spcPts val="0"/>
              </a:spcAft>
              <a:buNone/>
            </a:pPr>
            <a:endParaRPr sz="300">
              <a:latin typeface="Arial"/>
              <a:ea typeface="Arial"/>
              <a:cs typeface="Arial"/>
              <a:sym typeface="Arial"/>
            </a:endParaRPr>
          </a:p>
          <a:p>
            <a:pPr marL="457200" lvl="0" indent="-342900" algn="l" rtl="0">
              <a:spcBef>
                <a:spcPts val="1600"/>
              </a:spcBef>
              <a:spcAft>
                <a:spcPts val="0"/>
              </a:spcAft>
              <a:buSzPts val="1800"/>
              <a:buFont typeface="Arial"/>
              <a:buChar char="●"/>
            </a:pPr>
            <a:r>
              <a:rPr lang="en">
                <a:latin typeface="Arial"/>
                <a:ea typeface="Arial"/>
                <a:cs typeface="Arial"/>
                <a:sym typeface="Arial"/>
              </a:rPr>
              <a:t>Select a single emotion label for each face from basic, universal categories with one objectively correct answer per face </a:t>
            </a:r>
            <a:r>
              <a:rPr lang="en" sz="1600">
                <a:latin typeface="Arial"/>
                <a:ea typeface="Arial"/>
                <a:cs typeface="Arial"/>
                <a:sym typeface="Arial"/>
              </a:rPr>
              <a:t>(Ekman &amp; Cordaro, 2011)</a:t>
            </a:r>
            <a:endParaRPr sz="1600">
              <a:latin typeface="Arial"/>
              <a:ea typeface="Arial"/>
              <a:cs typeface="Arial"/>
              <a:sym typeface="Arial"/>
            </a:endParaRPr>
          </a:p>
          <a:p>
            <a:pPr marL="457200" lvl="0" indent="0" algn="l" rtl="0">
              <a:spcBef>
                <a:spcPts val="1600"/>
              </a:spcBef>
              <a:spcAft>
                <a:spcPts val="0"/>
              </a:spcAft>
              <a:buNone/>
            </a:pPr>
            <a:endParaRPr sz="300">
              <a:latin typeface="Arial"/>
              <a:ea typeface="Arial"/>
              <a:cs typeface="Arial"/>
              <a:sym typeface="Arial"/>
            </a:endParaRPr>
          </a:p>
          <a:p>
            <a:pPr marL="457200" lvl="0" indent="-342900" algn="l" rtl="0">
              <a:spcBef>
                <a:spcPts val="1600"/>
              </a:spcBef>
              <a:spcAft>
                <a:spcPts val="0"/>
              </a:spcAft>
              <a:buSzPts val="1800"/>
              <a:buFont typeface="Arial"/>
              <a:buChar char="●"/>
            </a:pPr>
            <a:r>
              <a:rPr lang="en">
                <a:latin typeface="Arial"/>
                <a:ea typeface="Arial"/>
                <a:cs typeface="Arial"/>
                <a:sym typeface="Arial"/>
              </a:rPr>
              <a:t>Consistency of age-related deficit depends on number of labels people asked to consider at one time, suggesting cognitive demand drives deficit </a:t>
            </a:r>
            <a:r>
              <a:rPr lang="en" sz="1600">
                <a:latin typeface="Arial"/>
                <a:ea typeface="Arial"/>
                <a:cs typeface="Arial"/>
                <a:sym typeface="Arial"/>
              </a:rPr>
              <a:t>(Orgeta, 2010)</a:t>
            </a:r>
            <a:endParaRPr sz="1600">
              <a:latin typeface="Arial"/>
              <a:ea typeface="Arial"/>
              <a:cs typeface="Arial"/>
              <a:sym typeface="Arial"/>
            </a:endParaRPr>
          </a:p>
        </p:txBody>
      </p:sp>
      <p:sp>
        <p:nvSpPr>
          <p:cNvPr id="70" name="Google Shape;70;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64"/>
    </mc:Choice>
    <mc:Fallback xmlns="">
      <p:transition spd="slow" advTm="37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455"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a:t>
            </a:r>
            <a:endParaRPr/>
          </a:p>
        </p:txBody>
      </p:sp>
      <p:sp>
        <p:nvSpPr>
          <p:cNvPr id="76" name="Google Shape;76;p15"/>
          <p:cNvSpPr txBox="1">
            <a:spLocks noGrp="1"/>
          </p:cNvSpPr>
          <p:nvPr>
            <p:ph type="body" idx="1"/>
          </p:nvPr>
        </p:nvSpPr>
        <p:spPr>
          <a:xfrm>
            <a:off x="311700" y="1152475"/>
            <a:ext cx="6371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Arial"/>
              <a:buChar char="●"/>
            </a:pPr>
            <a:r>
              <a:rPr lang="en">
                <a:latin typeface="Arial"/>
                <a:ea typeface="Arial"/>
                <a:cs typeface="Arial"/>
                <a:sym typeface="Arial"/>
              </a:rPr>
              <a:t>Emotional expression include facial, vocal, and postural cues, as well as anticipated context of social interaction </a:t>
            </a:r>
            <a:r>
              <a:rPr lang="en" sz="1600">
                <a:latin typeface="Arial"/>
                <a:ea typeface="Arial"/>
                <a:cs typeface="Arial"/>
                <a:sym typeface="Arial"/>
              </a:rPr>
              <a:t>(Barrett et al., 2019)</a:t>
            </a:r>
            <a:endParaRPr sz="1600">
              <a:latin typeface="Arial"/>
              <a:ea typeface="Arial"/>
              <a:cs typeface="Arial"/>
              <a:sym typeface="Arial"/>
            </a:endParaRPr>
          </a:p>
          <a:p>
            <a:pPr marL="914400" lvl="1" indent="-330200" algn="l" rtl="0">
              <a:spcBef>
                <a:spcPts val="0"/>
              </a:spcBef>
              <a:spcAft>
                <a:spcPts val="0"/>
              </a:spcAft>
              <a:buSzPts val="1600"/>
              <a:buFont typeface="Arial"/>
              <a:buChar char="○"/>
            </a:pPr>
            <a:r>
              <a:rPr lang="en" sz="1600">
                <a:latin typeface="Arial"/>
                <a:ea typeface="Arial"/>
                <a:cs typeface="Arial"/>
                <a:sym typeface="Arial"/>
              </a:rPr>
              <a:t>Influenced by sociocultural display norms</a:t>
            </a:r>
            <a:endParaRPr sz="1600">
              <a:latin typeface="Arial"/>
              <a:ea typeface="Arial"/>
              <a:cs typeface="Arial"/>
              <a:sym typeface="Arial"/>
            </a:endParaRPr>
          </a:p>
          <a:p>
            <a:pPr marL="914400" lvl="1" indent="-330200" algn="l" rtl="0">
              <a:spcBef>
                <a:spcPts val="0"/>
              </a:spcBef>
              <a:spcAft>
                <a:spcPts val="0"/>
              </a:spcAft>
              <a:buSzPts val="1600"/>
              <a:buFont typeface="Arial"/>
              <a:buChar char="○"/>
            </a:pPr>
            <a:r>
              <a:rPr lang="en" sz="1600">
                <a:latin typeface="Arial"/>
                <a:ea typeface="Arial"/>
                <a:cs typeface="Arial"/>
                <a:sym typeface="Arial"/>
              </a:rPr>
              <a:t>Categories are imposed constructs</a:t>
            </a:r>
            <a:endParaRPr sz="1600">
              <a:latin typeface="Arial"/>
              <a:ea typeface="Arial"/>
              <a:cs typeface="Arial"/>
              <a:sym typeface="Arial"/>
            </a:endParaRPr>
          </a:p>
          <a:p>
            <a:pPr marL="457200" lvl="0" indent="0" algn="l" rtl="0">
              <a:spcBef>
                <a:spcPts val="1600"/>
              </a:spcBef>
              <a:spcAft>
                <a:spcPts val="0"/>
              </a:spcAft>
              <a:buNone/>
            </a:pPr>
            <a:endParaRPr sz="300">
              <a:latin typeface="Arial"/>
              <a:ea typeface="Arial"/>
              <a:cs typeface="Arial"/>
              <a:sym typeface="Arial"/>
            </a:endParaRPr>
          </a:p>
          <a:p>
            <a:pPr marL="457200" lvl="0" indent="-342900" algn="l" rtl="0">
              <a:spcBef>
                <a:spcPts val="1600"/>
              </a:spcBef>
              <a:spcAft>
                <a:spcPts val="0"/>
              </a:spcAft>
              <a:buSzPts val="1800"/>
              <a:buFont typeface="Arial"/>
              <a:buChar char="●"/>
            </a:pPr>
            <a:r>
              <a:rPr lang="en">
                <a:latin typeface="Arial"/>
                <a:ea typeface="Arial"/>
                <a:cs typeface="Arial"/>
                <a:sym typeface="Arial"/>
              </a:rPr>
              <a:t>Facial stimuli include sociocultural cues that bias emotion perception, like gender, race, and age</a:t>
            </a:r>
            <a:endParaRPr sz="1600">
              <a:latin typeface="Arial"/>
              <a:ea typeface="Arial"/>
              <a:cs typeface="Arial"/>
              <a:sym typeface="Arial"/>
            </a:endParaRPr>
          </a:p>
        </p:txBody>
      </p:sp>
      <p:sp>
        <p:nvSpPr>
          <p:cNvPr id="77" name="Google Shape;77;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78" name="Google Shape;78;p15"/>
          <p:cNvSpPr txBox="1"/>
          <p:nvPr/>
        </p:nvSpPr>
        <p:spPr>
          <a:xfrm>
            <a:off x="7437725" y="1254325"/>
            <a:ext cx="910200" cy="10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pic>
        <p:nvPicPr>
          <p:cNvPr id="79" name="Google Shape;79;p15"/>
          <p:cNvPicPr preferRelativeResize="0"/>
          <p:nvPr/>
        </p:nvPicPr>
        <p:blipFill>
          <a:blip r:embed="rId5">
            <a:alphaModFix/>
          </a:blip>
          <a:stretch>
            <a:fillRect/>
          </a:stretch>
        </p:blipFill>
        <p:spPr>
          <a:xfrm>
            <a:off x="6642550" y="348825"/>
            <a:ext cx="972250" cy="1458375"/>
          </a:xfrm>
          <a:prstGeom prst="rect">
            <a:avLst/>
          </a:prstGeom>
          <a:noFill/>
          <a:ln>
            <a:noFill/>
          </a:ln>
        </p:spPr>
      </p:pic>
      <p:pic>
        <p:nvPicPr>
          <p:cNvPr id="80" name="Google Shape;80;p15"/>
          <p:cNvPicPr preferRelativeResize="0"/>
          <p:nvPr/>
        </p:nvPicPr>
        <p:blipFill>
          <a:blip r:embed="rId6">
            <a:alphaModFix/>
          </a:blip>
          <a:stretch>
            <a:fillRect/>
          </a:stretch>
        </p:blipFill>
        <p:spPr>
          <a:xfrm>
            <a:off x="7712025" y="832150"/>
            <a:ext cx="972250" cy="1458384"/>
          </a:xfrm>
          <a:prstGeom prst="rect">
            <a:avLst/>
          </a:prstGeom>
          <a:noFill/>
          <a:ln>
            <a:noFill/>
          </a:ln>
        </p:spPr>
      </p:pic>
      <p:pic>
        <p:nvPicPr>
          <p:cNvPr id="81" name="Google Shape;81;p15"/>
          <p:cNvPicPr preferRelativeResize="0"/>
          <p:nvPr/>
        </p:nvPicPr>
        <p:blipFill>
          <a:blip r:embed="rId7">
            <a:alphaModFix/>
          </a:blip>
          <a:stretch>
            <a:fillRect/>
          </a:stretch>
        </p:blipFill>
        <p:spPr>
          <a:xfrm>
            <a:off x="6618763" y="1959750"/>
            <a:ext cx="1019825" cy="1529750"/>
          </a:xfrm>
          <a:prstGeom prst="rect">
            <a:avLst/>
          </a:prstGeom>
          <a:noFill/>
          <a:ln>
            <a:noFill/>
          </a:ln>
        </p:spPr>
      </p:pic>
      <p:pic>
        <p:nvPicPr>
          <p:cNvPr id="82" name="Google Shape;82;p15"/>
          <p:cNvPicPr preferRelativeResize="0"/>
          <p:nvPr/>
        </p:nvPicPr>
        <p:blipFill>
          <a:blip r:embed="rId8">
            <a:alphaModFix/>
          </a:blip>
          <a:stretch>
            <a:fillRect/>
          </a:stretch>
        </p:blipFill>
        <p:spPr>
          <a:xfrm>
            <a:off x="7712025" y="2476425"/>
            <a:ext cx="972250" cy="1458363"/>
          </a:xfrm>
          <a:prstGeom prst="rect">
            <a:avLst/>
          </a:prstGeom>
          <a:noFill/>
          <a:ln>
            <a:noFill/>
          </a:ln>
        </p:spPr>
      </p:pic>
      <p:sp>
        <p:nvSpPr>
          <p:cNvPr id="83" name="Google Shape;83;p15"/>
          <p:cNvSpPr txBox="1"/>
          <p:nvPr/>
        </p:nvSpPr>
        <p:spPr>
          <a:xfrm>
            <a:off x="2649450" y="4295075"/>
            <a:ext cx="6435300" cy="333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Image source: Interdisciplinary Affective Science Laboratory; www.affective-science.org</a:t>
            </a:r>
            <a:endParaRPr sz="1200"/>
          </a:p>
          <a:p>
            <a:pPr marL="0" lvl="0" indent="0" algn="r" rtl="0">
              <a:spcBef>
                <a:spcPts val="0"/>
              </a:spcBef>
              <a:spcAft>
                <a:spcPts val="0"/>
              </a:spcAft>
              <a:buNone/>
            </a:pPr>
            <a:endParaRPr sz="1200"/>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366"/>
                </p14:media>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768"/>
    </mc:Choice>
    <mc:Fallback xmlns="">
      <p:transition spd="slow" advTm="3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8485"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a:t>
            </a:r>
            <a:endParaRPr/>
          </a:p>
        </p:txBody>
      </p:sp>
      <p:sp>
        <p:nvSpPr>
          <p:cNvPr id="89" name="Google Shape;89;p16"/>
          <p:cNvSpPr txBox="1">
            <a:spLocks noGrp="1"/>
          </p:cNvSpPr>
          <p:nvPr>
            <p:ph type="body" idx="1"/>
          </p:nvPr>
        </p:nvSpPr>
        <p:spPr>
          <a:xfrm>
            <a:off x="311700" y="1152475"/>
            <a:ext cx="4972500" cy="3416400"/>
          </a:xfrm>
          <a:prstGeom prst="rect">
            <a:avLst/>
          </a:prstGeom>
        </p:spPr>
        <p:txBody>
          <a:bodyPr spcFirstLastPara="1" wrap="square" lIns="91425" tIns="91425" rIns="91425" bIns="91425" anchor="t" anchorCtr="0">
            <a:noAutofit/>
          </a:bodyPr>
          <a:lstStyle/>
          <a:p>
            <a:pPr marL="457200" lvl="0" indent="-342900" algn="l" rtl="0">
              <a:spcBef>
                <a:spcPts val="1200"/>
              </a:spcBef>
              <a:spcAft>
                <a:spcPts val="0"/>
              </a:spcAft>
              <a:buClr>
                <a:srgbClr val="000000"/>
              </a:buClr>
              <a:buSzPts val="1800"/>
              <a:buFont typeface="Arial"/>
              <a:buChar char="●"/>
            </a:pPr>
            <a:r>
              <a:rPr lang="en">
                <a:latin typeface="Arial"/>
                <a:ea typeface="Arial"/>
                <a:cs typeface="Arial"/>
                <a:sym typeface="Arial"/>
              </a:rPr>
              <a:t>Pareidolia - images of inanimate objects that have features resembling faces</a:t>
            </a:r>
            <a:endParaRPr sz="1600">
              <a:latin typeface="Arial"/>
              <a:ea typeface="Arial"/>
              <a:cs typeface="Arial"/>
              <a:sym typeface="Arial"/>
            </a:endParaRPr>
          </a:p>
          <a:p>
            <a:pPr marL="457200" lvl="0" indent="-342900" algn="l" rtl="0">
              <a:spcBef>
                <a:spcPts val="1200"/>
              </a:spcBef>
              <a:spcAft>
                <a:spcPts val="0"/>
              </a:spcAft>
              <a:buSzPts val="1800"/>
              <a:buFont typeface="Arial"/>
              <a:buChar char="●"/>
            </a:pPr>
            <a:r>
              <a:rPr lang="en">
                <a:latin typeface="Arial"/>
                <a:ea typeface="Arial"/>
                <a:cs typeface="Arial"/>
                <a:sym typeface="Arial"/>
              </a:rPr>
              <a:t>Eye- and mouth-related features contribute to face perception </a:t>
            </a:r>
            <a:r>
              <a:rPr lang="en" sz="1600">
                <a:latin typeface="Arial"/>
                <a:ea typeface="Arial"/>
                <a:cs typeface="Arial"/>
                <a:sym typeface="Arial"/>
              </a:rPr>
              <a:t>(Omer et al., 2019)</a:t>
            </a:r>
            <a:r>
              <a:rPr lang="en">
                <a:latin typeface="Arial"/>
                <a:ea typeface="Arial"/>
                <a:cs typeface="Arial"/>
                <a:sym typeface="Arial"/>
              </a:rPr>
              <a:t> </a:t>
            </a:r>
            <a:endParaRPr>
              <a:latin typeface="Arial"/>
              <a:ea typeface="Arial"/>
              <a:cs typeface="Arial"/>
              <a:sym typeface="Arial"/>
            </a:endParaRPr>
          </a:p>
          <a:p>
            <a:pPr marL="457200" lvl="0" indent="-342900" algn="l" rtl="0">
              <a:spcBef>
                <a:spcPts val="1200"/>
              </a:spcBef>
              <a:spcAft>
                <a:spcPts val="1200"/>
              </a:spcAft>
              <a:buSzPts val="1800"/>
              <a:buFont typeface="Arial"/>
              <a:buChar char="●"/>
            </a:pPr>
            <a:r>
              <a:rPr lang="en">
                <a:latin typeface="Arial"/>
                <a:ea typeface="Arial"/>
                <a:cs typeface="Arial"/>
                <a:sym typeface="Arial"/>
              </a:rPr>
              <a:t>Pareidolia images offer means to reduce sociocultural impact of human categories when studying emotion perception</a:t>
            </a:r>
            <a:endParaRPr sz="1600">
              <a:latin typeface="Arial"/>
              <a:ea typeface="Arial"/>
              <a:cs typeface="Arial"/>
              <a:sym typeface="Arial"/>
            </a:endParaRPr>
          </a:p>
        </p:txBody>
      </p:sp>
      <p:sp>
        <p:nvSpPr>
          <p:cNvPr id="90" name="Google Shape;90;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91" name="Google Shape;91;p16"/>
          <p:cNvPicPr preferRelativeResize="0"/>
          <p:nvPr/>
        </p:nvPicPr>
        <p:blipFill>
          <a:blip r:embed="rId5">
            <a:alphaModFix/>
          </a:blip>
          <a:stretch>
            <a:fillRect/>
          </a:stretch>
        </p:blipFill>
        <p:spPr>
          <a:xfrm>
            <a:off x="5239800" y="1013600"/>
            <a:ext cx="3532800" cy="2276821"/>
          </a:xfrm>
          <a:prstGeom prst="rect">
            <a:avLst/>
          </a:prstGeom>
          <a:noFill/>
          <a:ln>
            <a:noFill/>
          </a:ln>
        </p:spPr>
      </p:pic>
      <p:sp>
        <p:nvSpPr>
          <p:cNvPr id="92" name="Google Shape;92;p16"/>
          <p:cNvSpPr txBox="1"/>
          <p:nvPr/>
        </p:nvSpPr>
        <p:spPr>
          <a:xfrm>
            <a:off x="4386075" y="4295075"/>
            <a:ext cx="4698600" cy="333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Image source: Omer (2019); doi: 10.1177/0301006619838734 </a:t>
            </a:r>
            <a:endParaRPr sz="120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74"/>
    </mc:Choice>
    <mc:Fallback xmlns="">
      <p:transition spd="slow" advTm="3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3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 Study</a:t>
            </a:r>
            <a:endParaRPr/>
          </a:p>
        </p:txBody>
      </p:sp>
      <p:sp>
        <p:nvSpPr>
          <p:cNvPr id="98" name="Google Shape;98;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300"/>
              </a:spcBef>
              <a:spcAft>
                <a:spcPts val="0"/>
              </a:spcAft>
              <a:buClr>
                <a:srgbClr val="000000"/>
              </a:buClr>
              <a:buSzPts val="1800"/>
              <a:buFont typeface="Arial"/>
              <a:buChar char="●"/>
            </a:pPr>
            <a:r>
              <a:rPr lang="en">
                <a:latin typeface="Arial"/>
                <a:ea typeface="Arial"/>
                <a:cs typeface="Arial"/>
                <a:sym typeface="Arial"/>
              </a:rPr>
              <a:t>Examine age differences in emotion perception in pareidolia images</a:t>
            </a:r>
            <a:endParaRPr sz="1600">
              <a:latin typeface="Arial"/>
              <a:ea typeface="Arial"/>
              <a:cs typeface="Arial"/>
              <a:sym typeface="Arial"/>
            </a:endParaRPr>
          </a:p>
          <a:p>
            <a:pPr marL="914400" lvl="1" indent="-317500" algn="l" rtl="0">
              <a:spcBef>
                <a:spcPts val="300"/>
              </a:spcBef>
              <a:spcAft>
                <a:spcPts val="0"/>
              </a:spcAft>
              <a:buSzPts val="1400"/>
              <a:buFont typeface="Arial"/>
              <a:buChar char="○"/>
            </a:pPr>
            <a:r>
              <a:rPr lang="en">
                <a:latin typeface="Arial"/>
                <a:ea typeface="Arial"/>
                <a:cs typeface="Arial"/>
                <a:sym typeface="Arial"/>
              </a:rPr>
              <a:t>How common are the basic, universal categories in free labeling?</a:t>
            </a:r>
            <a:endParaRPr>
              <a:latin typeface="Arial"/>
              <a:ea typeface="Arial"/>
              <a:cs typeface="Arial"/>
              <a:sym typeface="Arial"/>
            </a:endParaRPr>
          </a:p>
          <a:p>
            <a:pPr marL="914400" lvl="1" indent="-317500" algn="l" rtl="0">
              <a:spcBef>
                <a:spcPts val="300"/>
              </a:spcBef>
              <a:spcAft>
                <a:spcPts val="0"/>
              </a:spcAft>
              <a:buSzPts val="1400"/>
              <a:buFont typeface="Arial"/>
              <a:buChar char="○"/>
            </a:pPr>
            <a:r>
              <a:rPr lang="en">
                <a:latin typeface="Arial"/>
                <a:ea typeface="Arial"/>
                <a:cs typeface="Arial"/>
                <a:sym typeface="Arial"/>
              </a:rPr>
              <a:t>Does forced-choice of categories change how stimuli are characterized?</a:t>
            </a:r>
            <a:endParaRPr>
              <a:latin typeface="Arial"/>
              <a:ea typeface="Arial"/>
              <a:cs typeface="Arial"/>
              <a:sym typeface="Arial"/>
            </a:endParaRPr>
          </a:p>
          <a:p>
            <a:pPr marL="457200" lvl="0" indent="0" algn="l" rtl="0">
              <a:spcBef>
                <a:spcPts val="300"/>
              </a:spcBef>
              <a:spcAft>
                <a:spcPts val="0"/>
              </a:spcAft>
              <a:buNone/>
            </a:pPr>
            <a:endParaRPr>
              <a:latin typeface="Arial"/>
              <a:ea typeface="Arial"/>
              <a:cs typeface="Arial"/>
              <a:sym typeface="Arial"/>
            </a:endParaRPr>
          </a:p>
          <a:p>
            <a:pPr marL="457200" lvl="0" indent="-342900" algn="l" rtl="0">
              <a:spcBef>
                <a:spcPts val="300"/>
              </a:spcBef>
              <a:spcAft>
                <a:spcPts val="0"/>
              </a:spcAft>
              <a:buSzPts val="1800"/>
              <a:buFont typeface="Arial"/>
              <a:buChar char="●"/>
            </a:pPr>
            <a:r>
              <a:rPr lang="en">
                <a:latin typeface="Arial"/>
                <a:ea typeface="Arial"/>
                <a:cs typeface="Arial"/>
                <a:sym typeface="Arial"/>
              </a:rPr>
              <a:t>Explore how cognitive functioning influences emotion perception</a:t>
            </a:r>
            <a:endParaRPr>
              <a:latin typeface="Arial"/>
              <a:ea typeface="Arial"/>
              <a:cs typeface="Arial"/>
              <a:sym typeface="Arial"/>
            </a:endParaRPr>
          </a:p>
          <a:p>
            <a:pPr marL="914400" lvl="1" indent="-317500" algn="l" rtl="0">
              <a:spcBef>
                <a:spcPts val="300"/>
              </a:spcBef>
              <a:spcAft>
                <a:spcPts val="0"/>
              </a:spcAft>
              <a:buSzPts val="1400"/>
              <a:buFont typeface="Arial"/>
              <a:buChar char="○"/>
            </a:pPr>
            <a:r>
              <a:rPr lang="en">
                <a:latin typeface="Arial"/>
                <a:ea typeface="Arial"/>
                <a:cs typeface="Arial"/>
                <a:sym typeface="Arial"/>
              </a:rPr>
              <a:t>Do age-related cognitive deficits predict limits to emotion perception?</a:t>
            </a:r>
            <a:endParaRPr>
              <a:latin typeface="Arial"/>
              <a:ea typeface="Arial"/>
              <a:cs typeface="Arial"/>
              <a:sym typeface="Arial"/>
            </a:endParaRPr>
          </a:p>
          <a:p>
            <a:pPr marL="914400" lvl="1" indent="-317500" algn="l" rtl="0">
              <a:spcBef>
                <a:spcPts val="300"/>
              </a:spcBef>
              <a:spcAft>
                <a:spcPts val="300"/>
              </a:spcAft>
              <a:buSzPts val="1400"/>
              <a:buFont typeface="Arial"/>
              <a:buChar char="○"/>
            </a:pPr>
            <a:r>
              <a:rPr lang="en">
                <a:latin typeface="Arial"/>
                <a:ea typeface="Arial"/>
                <a:cs typeface="Arial"/>
                <a:sym typeface="Arial"/>
              </a:rPr>
              <a:t>Does maturation alter emotion labeling process?</a:t>
            </a:r>
            <a:endParaRPr>
              <a:latin typeface="Arial"/>
              <a:ea typeface="Arial"/>
              <a:cs typeface="Arial"/>
              <a:sym typeface="Arial"/>
            </a:endParaRPr>
          </a:p>
        </p:txBody>
      </p:sp>
      <p:sp>
        <p:nvSpPr>
          <p:cNvPr id="99" name="Google Shape;99;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1636"/>
                </p14:media>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988"/>
    </mc:Choice>
    <mc:Fallback xmlns="">
      <p:transition spd="slow" advTm="61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Participants</a:t>
            </a:r>
            <a:endParaRPr/>
          </a:p>
        </p:txBody>
      </p:sp>
      <p:sp>
        <p:nvSpPr>
          <p:cNvPr id="105" name="Google Shape;105;p18"/>
          <p:cNvSpPr txBox="1">
            <a:spLocks noGrp="1"/>
          </p:cNvSpPr>
          <p:nvPr>
            <p:ph type="body" idx="1"/>
          </p:nvPr>
        </p:nvSpPr>
        <p:spPr>
          <a:xfrm>
            <a:off x="311700" y="2934300"/>
            <a:ext cx="8520600" cy="1634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rial"/>
              <a:buChar char="●"/>
            </a:pPr>
            <a:r>
              <a:rPr lang="en" sz="1600">
                <a:latin typeface="Arial"/>
                <a:ea typeface="Arial"/>
                <a:cs typeface="Arial"/>
                <a:sym typeface="Arial"/>
              </a:rPr>
              <a:t>Adults 20-77 years of age recruited from Amazon Mechanical Turk (MTurk)</a:t>
            </a:r>
            <a:endParaRPr sz="1600">
              <a:latin typeface="Arial"/>
              <a:ea typeface="Arial"/>
              <a:cs typeface="Arial"/>
              <a:sym typeface="Arial"/>
            </a:endParaRPr>
          </a:p>
          <a:p>
            <a:pPr marL="914400" lvl="1" indent="-317500" algn="l" rtl="0">
              <a:spcBef>
                <a:spcPts val="0"/>
              </a:spcBef>
              <a:spcAft>
                <a:spcPts val="0"/>
              </a:spcAft>
              <a:buSzPts val="1400"/>
              <a:buFont typeface="Arial"/>
              <a:buChar char="○"/>
            </a:pPr>
            <a:r>
              <a:rPr lang="en">
                <a:latin typeface="Arial"/>
                <a:ea typeface="Arial"/>
                <a:cs typeface="Arial"/>
                <a:sym typeface="Arial"/>
              </a:rPr>
              <a:t>Premium MTurk filters used to sample participants by age/gender batches</a:t>
            </a:r>
            <a:endParaRPr>
              <a:latin typeface="Arial"/>
              <a:ea typeface="Arial"/>
              <a:cs typeface="Arial"/>
              <a:sym typeface="Arial"/>
            </a:endParaRPr>
          </a:p>
          <a:p>
            <a:pPr marL="914400" lvl="1" indent="-317500" algn="l" rtl="0">
              <a:spcBef>
                <a:spcPts val="0"/>
              </a:spcBef>
              <a:spcAft>
                <a:spcPts val="0"/>
              </a:spcAft>
              <a:buSzPts val="1400"/>
              <a:buFont typeface="Arial"/>
              <a:buChar char="○"/>
            </a:pPr>
            <a:r>
              <a:rPr lang="en">
                <a:latin typeface="Arial"/>
                <a:ea typeface="Arial"/>
                <a:cs typeface="Arial"/>
                <a:sym typeface="Arial"/>
              </a:rPr>
              <a:t>Provided informed consent (IRB #20-063) while completing study on PsyToolkit platform</a:t>
            </a:r>
            <a:endParaRPr>
              <a:latin typeface="Arial"/>
              <a:ea typeface="Arial"/>
              <a:cs typeface="Arial"/>
              <a:sym typeface="Arial"/>
            </a:endParaRPr>
          </a:p>
          <a:p>
            <a:pPr marL="457200" lvl="0" indent="-330200" algn="l" rtl="0">
              <a:spcBef>
                <a:spcPts val="0"/>
              </a:spcBef>
              <a:spcAft>
                <a:spcPts val="0"/>
              </a:spcAft>
              <a:buSzPts val="1600"/>
              <a:buFont typeface="Arial"/>
              <a:buChar char="●"/>
            </a:pPr>
            <a:r>
              <a:rPr lang="en" sz="1600">
                <a:latin typeface="Arial"/>
                <a:ea typeface="Arial"/>
                <a:cs typeface="Arial"/>
                <a:sym typeface="Arial"/>
              </a:rPr>
              <a:t>Data set includes only participants who consented to participate, completed the study, and were compensated</a:t>
            </a:r>
            <a:endParaRPr sz="1600">
              <a:latin typeface="Arial"/>
              <a:ea typeface="Arial"/>
              <a:cs typeface="Arial"/>
              <a:sym typeface="Arial"/>
            </a:endParaRPr>
          </a:p>
        </p:txBody>
      </p:sp>
      <p:sp>
        <p:nvSpPr>
          <p:cNvPr id="106" name="Google Shape;106;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graphicFrame>
        <p:nvGraphicFramePr>
          <p:cNvPr id="107" name="Google Shape;107;p18"/>
          <p:cNvGraphicFramePr/>
          <p:nvPr/>
        </p:nvGraphicFramePr>
        <p:xfrm>
          <a:off x="952475" y="1258400"/>
          <a:ext cx="7545525" cy="1641935"/>
        </p:xfrm>
        <a:graphic>
          <a:graphicData uri="http://schemas.openxmlformats.org/drawingml/2006/table">
            <a:tbl>
              <a:tblPr>
                <a:noFill/>
                <a:tableStyleId>{F5D08B45-B009-40B8-9642-0F9FDCAC0492}</a:tableStyleId>
              </a:tblPr>
              <a:tblGrid>
                <a:gridCol w="904875">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904875">
                  <a:extLst>
                    <a:ext uri="{9D8B030D-6E8A-4147-A177-3AD203B41FA5}">
                      <a16:colId xmlns:a16="http://schemas.microsoft.com/office/drawing/2014/main" val="20002"/>
                    </a:ext>
                  </a:extLst>
                </a:gridCol>
                <a:gridCol w="904875">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904875">
                  <a:extLst>
                    <a:ext uri="{9D8B030D-6E8A-4147-A177-3AD203B41FA5}">
                      <a16:colId xmlns:a16="http://schemas.microsoft.com/office/drawing/2014/main" val="20005"/>
                    </a:ext>
                  </a:extLst>
                </a:gridCol>
                <a:gridCol w="904875">
                  <a:extLst>
                    <a:ext uri="{9D8B030D-6E8A-4147-A177-3AD203B41FA5}">
                      <a16:colId xmlns:a16="http://schemas.microsoft.com/office/drawing/2014/main" val="20006"/>
                    </a:ext>
                  </a:extLst>
                </a:gridCol>
                <a:gridCol w="1211400">
                  <a:extLst>
                    <a:ext uri="{9D8B030D-6E8A-4147-A177-3AD203B41FA5}">
                      <a16:colId xmlns:a16="http://schemas.microsoft.com/office/drawing/2014/main" val="20007"/>
                    </a:ext>
                  </a:extLst>
                </a:gridCol>
              </a:tblGrid>
              <a:tr h="561375">
                <a:tc>
                  <a:txBody>
                    <a:bodyPr/>
                    <a:lstStyle/>
                    <a:p>
                      <a:pPr marL="0" lvl="0" indent="0" algn="r" rtl="0">
                        <a:spcBef>
                          <a:spcPts val="0"/>
                        </a:spcBef>
                        <a:spcAft>
                          <a:spcPts val="0"/>
                        </a:spcAft>
                        <a:buNone/>
                      </a:pPr>
                      <a:r>
                        <a:rPr lang="en" sz="1200"/>
                        <a:t>Age by Decades</a:t>
                      </a:r>
                      <a:endParaRPr sz="1200"/>
                    </a:p>
                  </a:txBody>
                  <a:tcPr marL="91425" marR="91425" marT="91425" marB="91425">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b="1"/>
                        <a:t>20s</a:t>
                      </a:r>
                      <a:endParaRPr sz="1200"/>
                    </a:p>
                    <a:p>
                      <a:pPr marL="0" lvl="0" indent="0" algn="ctr" rtl="0">
                        <a:spcBef>
                          <a:spcPts val="0"/>
                        </a:spcBef>
                        <a:spcAft>
                          <a:spcPts val="0"/>
                        </a:spcAft>
                        <a:buNone/>
                      </a:pPr>
                      <a:r>
                        <a:rPr lang="en" sz="1000"/>
                        <a:t>(</a:t>
                      </a:r>
                      <a:r>
                        <a:rPr lang="en" sz="1000" i="1"/>
                        <a:t>n</a:t>
                      </a:r>
                      <a:r>
                        <a:rPr lang="en" sz="1000"/>
                        <a:t> = 42)</a:t>
                      </a:r>
                      <a:endParaRPr sz="1000"/>
                    </a:p>
                  </a:txBody>
                  <a:tcPr marL="91425" marR="91425" marT="91425" marB="91425">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b="1"/>
                        <a:t>30s</a:t>
                      </a:r>
                      <a:endParaRPr sz="1200"/>
                    </a:p>
                    <a:p>
                      <a:pPr marL="0" lvl="0" indent="0" algn="ctr" rtl="0">
                        <a:spcBef>
                          <a:spcPts val="0"/>
                        </a:spcBef>
                        <a:spcAft>
                          <a:spcPts val="0"/>
                        </a:spcAft>
                        <a:buNone/>
                      </a:pPr>
                      <a:r>
                        <a:rPr lang="en" sz="1000"/>
                        <a:t>(</a:t>
                      </a:r>
                      <a:r>
                        <a:rPr lang="en" sz="1000" i="1"/>
                        <a:t>n</a:t>
                      </a:r>
                      <a:r>
                        <a:rPr lang="en" sz="1000"/>
                        <a:t> = 42)</a:t>
                      </a:r>
                      <a:endParaRPr sz="1000"/>
                    </a:p>
                  </a:txBody>
                  <a:tcPr marL="91425" marR="91425" marT="91425" marB="91425">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b="1"/>
                        <a:t>40s</a:t>
                      </a:r>
                      <a:endParaRPr sz="1200"/>
                    </a:p>
                    <a:p>
                      <a:pPr marL="0" lvl="0" indent="0" algn="ctr" rtl="0">
                        <a:spcBef>
                          <a:spcPts val="0"/>
                        </a:spcBef>
                        <a:spcAft>
                          <a:spcPts val="0"/>
                        </a:spcAft>
                        <a:buNone/>
                      </a:pPr>
                      <a:r>
                        <a:rPr lang="en" sz="1000"/>
                        <a:t>(</a:t>
                      </a:r>
                      <a:r>
                        <a:rPr lang="en" sz="1000" i="1"/>
                        <a:t>n</a:t>
                      </a:r>
                      <a:r>
                        <a:rPr lang="en" sz="1000"/>
                        <a:t> = 40) </a:t>
                      </a:r>
                      <a:endParaRPr sz="1000"/>
                    </a:p>
                  </a:txBody>
                  <a:tcPr marL="91425" marR="91425" marT="91425" marB="91425">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b="1"/>
                        <a:t>50s</a:t>
                      </a:r>
                      <a:endParaRPr sz="1200"/>
                    </a:p>
                    <a:p>
                      <a:pPr marL="0" lvl="0" indent="0" algn="ctr" rtl="0">
                        <a:spcBef>
                          <a:spcPts val="0"/>
                        </a:spcBef>
                        <a:spcAft>
                          <a:spcPts val="0"/>
                        </a:spcAft>
                        <a:buNone/>
                      </a:pPr>
                      <a:r>
                        <a:rPr lang="en" sz="1000"/>
                        <a:t>(</a:t>
                      </a:r>
                      <a:r>
                        <a:rPr lang="en" sz="1000" i="1"/>
                        <a:t>n</a:t>
                      </a:r>
                      <a:r>
                        <a:rPr lang="en" sz="1000"/>
                        <a:t> = 40)</a:t>
                      </a:r>
                      <a:endParaRPr sz="1000"/>
                    </a:p>
                  </a:txBody>
                  <a:tcPr marL="91425" marR="91425" marT="91425" marB="91425">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b="1"/>
                        <a:t>60s</a:t>
                      </a:r>
                      <a:r>
                        <a:rPr lang="en" sz="1200"/>
                        <a:t> </a:t>
                      </a:r>
                      <a:endParaRPr sz="1200"/>
                    </a:p>
                    <a:p>
                      <a:pPr marL="0" lvl="0" indent="0" algn="ctr" rtl="0">
                        <a:spcBef>
                          <a:spcPts val="0"/>
                        </a:spcBef>
                        <a:spcAft>
                          <a:spcPts val="0"/>
                        </a:spcAft>
                        <a:buNone/>
                      </a:pPr>
                      <a:r>
                        <a:rPr lang="en" sz="1000"/>
                        <a:t>(</a:t>
                      </a:r>
                      <a:r>
                        <a:rPr lang="en" sz="1000" i="1"/>
                        <a:t>n</a:t>
                      </a:r>
                      <a:r>
                        <a:rPr lang="en" sz="1000"/>
                        <a:t> = 50)</a:t>
                      </a:r>
                      <a:endParaRPr sz="1000"/>
                    </a:p>
                  </a:txBody>
                  <a:tcPr marL="91425" marR="91425" marT="91425" marB="91425">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b="1"/>
                        <a:t>70s</a:t>
                      </a:r>
                      <a:r>
                        <a:rPr lang="en" sz="1200"/>
                        <a:t> </a:t>
                      </a:r>
                      <a:endParaRPr sz="1200"/>
                    </a:p>
                    <a:p>
                      <a:pPr marL="0" lvl="0" indent="0" algn="ctr" rtl="0">
                        <a:spcBef>
                          <a:spcPts val="0"/>
                        </a:spcBef>
                        <a:spcAft>
                          <a:spcPts val="0"/>
                        </a:spcAft>
                        <a:buNone/>
                      </a:pPr>
                      <a:r>
                        <a:rPr lang="en" sz="1000"/>
                        <a:t>(</a:t>
                      </a:r>
                      <a:r>
                        <a:rPr lang="en" sz="1000" i="1"/>
                        <a:t>n</a:t>
                      </a:r>
                      <a:r>
                        <a:rPr lang="en" sz="1000"/>
                        <a:t> = 20)</a:t>
                      </a:r>
                      <a:endParaRPr sz="1000"/>
                    </a:p>
                  </a:txBody>
                  <a:tcPr marL="91425" marR="91425" marT="91425" marB="91425">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b="1"/>
                        <a:t>All</a:t>
                      </a:r>
                      <a:r>
                        <a:rPr lang="en" sz="1200"/>
                        <a:t> </a:t>
                      </a:r>
                      <a:endParaRPr sz="1200"/>
                    </a:p>
                    <a:p>
                      <a:pPr marL="0" lvl="0" indent="0" algn="ctr" rtl="0">
                        <a:spcBef>
                          <a:spcPts val="0"/>
                        </a:spcBef>
                        <a:spcAft>
                          <a:spcPts val="0"/>
                        </a:spcAft>
                        <a:buNone/>
                      </a:pPr>
                      <a:r>
                        <a:rPr lang="en" sz="1000"/>
                        <a:t>(</a:t>
                      </a:r>
                      <a:r>
                        <a:rPr lang="en" sz="1000" i="1"/>
                        <a:t>n</a:t>
                      </a:r>
                      <a:r>
                        <a:rPr lang="en" sz="1000"/>
                        <a:t> = 234)</a:t>
                      </a:r>
                      <a:endParaRPr sz="1000"/>
                    </a:p>
                  </a:txBody>
                  <a:tcPr marL="91425" marR="91425" marT="91425" marB="91425">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31950">
                <a:tc>
                  <a:txBody>
                    <a:bodyPr/>
                    <a:lstStyle/>
                    <a:p>
                      <a:pPr marL="0" lvl="0" indent="0" algn="ctr" rtl="0">
                        <a:spcBef>
                          <a:spcPts val="0"/>
                        </a:spcBef>
                        <a:spcAft>
                          <a:spcPts val="0"/>
                        </a:spcAft>
                        <a:buNone/>
                      </a:pPr>
                      <a:r>
                        <a:rPr lang="en" sz="1200"/>
                        <a:t>Age</a:t>
                      </a:r>
                      <a:endParaRPr sz="1200"/>
                    </a:p>
                  </a:txBody>
                  <a:tcPr marL="91425" marR="91425" marT="91425" marB="91425">
                    <a:lnT w="952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200"/>
                        <a:t>M = 25.7 </a:t>
                      </a:r>
                      <a:r>
                        <a:rPr lang="en" sz="1000"/>
                        <a:t>(SD = 2.5)</a:t>
                      </a:r>
                      <a:endParaRPr sz="1000"/>
                    </a:p>
                  </a:txBody>
                  <a:tcPr marL="91425" marR="91425" marT="91425" marB="91425">
                    <a:lnT w="952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200"/>
                        <a:t>M = 34.0 </a:t>
                      </a:r>
                      <a:r>
                        <a:rPr lang="en" sz="1000"/>
                        <a:t>(SD = 2.8)</a:t>
                      </a:r>
                      <a:endParaRPr sz="1000"/>
                    </a:p>
                  </a:txBody>
                  <a:tcPr marL="91425" marR="91425" marT="91425" marB="91425">
                    <a:lnT w="952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200"/>
                        <a:t>M = 44.3 </a:t>
                      </a:r>
                      <a:r>
                        <a:rPr lang="en" sz="1000"/>
                        <a:t>(SD = 3.2)</a:t>
                      </a:r>
                      <a:endParaRPr sz="1000"/>
                    </a:p>
                  </a:txBody>
                  <a:tcPr marL="91425" marR="91425" marT="91425" marB="91425">
                    <a:lnT w="952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200"/>
                        <a:t>M = 55.5 </a:t>
                      </a:r>
                      <a:r>
                        <a:rPr lang="en" sz="1000"/>
                        <a:t>(SD = 2.4)</a:t>
                      </a:r>
                      <a:endParaRPr sz="1000"/>
                    </a:p>
                  </a:txBody>
                  <a:tcPr marL="91425" marR="91425" marT="91425" marB="91425">
                    <a:lnT w="952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200"/>
                        <a:t>M = 65.7 </a:t>
                      </a:r>
                      <a:r>
                        <a:rPr lang="en" sz="1000"/>
                        <a:t>(SD = 2.8)</a:t>
                      </a:r>
                      <a:endParaRPr sz="1000"/>
                    </a:p>
                  </a:txBody>
                  <a:tcPr marL="91425" marR="91425" marT="91425" marB="91425">
                    <a:lnT w="952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200"/>
                        <a:t>M = 73.3 </a:t>
                      </a:r>
                      <a:r>
                        <a:rPr lang="en" sz="1000"/>
                        <a:t>(SD = 2.3)</a:t>
                      </a:r>
                      <a:endParaRPr sz="1000"/>
                    </a:p>
                  </a:txBody>
                  <a:tcPr marL="91425" marR="91425" marT="91425" marB="91425">
                    <a:lnT w="952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en" sz="1200"/>
                        <a:t>M = 48.1</a:t>
                      </a:r>
                      <a:endParaRPr sz="1200"/>
                    </a:p>
                    <a:p>
                      <a:pPr marL="0" lvl="0" indent="0" algn="ctr" rtl="0">
                        <a:spcBef>
                          <a:spcPts val="0"/>
                        </a:spcBef>
                        <a:spcAft>
                          <a:spcPts val="0"/>
                        </a:spcAft>
                        <a:buNone/>
                      </a:pPr>
                      <a:r>
                        <a:rPr lang="en" sz="1000"/>
                        <a:t>(SD = 16.3)</a:t>
                      </a:r>
                      <a:endParaRPr sz="1000"/>
                    </a:p>
                  </a:txBody>
                  <a:tcPr marL="91425" marR="91425" marT="91425" marB="91425">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392600">
                <a:tc>
                  <a:txBody>
                    <a:bodyPr/>
                    <a:lstStyle/>
                    <a:p>
                      <a:pPr marL="0" lvl="0" indent="0" algn="ctr" rtl="0">
                        <a:spcBef>
                          <a:spcPts val="0"/>
                        </a:spcBef>
                        <a:spcAft>
                          <a:spcPts val="0"/>
                        </a:spcAft>
                        <a:buNone/>
                      </a:pPr>
                      <a:r>
                        <a:rPr lang="en" sz="1200"/>
                        <a:t>Gender</a:t>
                      </a:r>
                      <a:endParaRPr sz="1200"/>
                    </a:p>
                  </a:txBody>
                  <a:tcPr marL="91425" marR="91425" marT="91425" marB="91425"/>
                </a:tc>
                <a:tc>
                  <a:txBody>
                    <a:bodyPr/>
                    <a:lstStyle/>
                    <a:p>
                      <a:pPr marL="0" lvl="0" indent="0" algn="ctr" rtl="0">
                        <a:spcBef>
                          <a:spcPts val="0"/>
                        </a:spcBef>
                        <a:spcAft>
                          <a:spcPts val="0"/>
                        </a:spcAft>
                        <a:buNone/>
                      </a:pPr>
                      <a:r>
                        <a:rPr lang="en" sz="1200"/>
                        <a:t>20 F, 20 M </a:t>
                      </a:r>
                      <a:endParaRPr sz="1200"/>
                    </a:p>
                  </a:txBody>
                  <a:tcPr marL="91425" marR="91425" marT="91425" marB="91425"/>
                </a:tc>
                <a:tc>
                  <a:txBody>
                    <a:bodyPr/>
                    <a:lstStyle/>
                    <a:p>
                      <a:pPr marL="0" lvl="0" indent="0" algn="ctr" rtl="0">
                        <a:spcBef>
                          <a:spcPts val="0"/>
                        </a:spcBef>
                        <a:spcAft>
                          <a:spcPts val="0"/>
                        </a:spcAft>
                        <a:buNone/>
                      </a:pPr>
                      <a:r>
                        <a:rPr lang="en" sz="1200"/>
                        <a:t>26 F, 16 M</a:t>
                      </a:r>
                      <a:endParaRPr sz="1200"/>
                    </a:p>
                  </a:txBody>
                  <a:tcPr marL="91425" marR="91425" marT="91425" marB="91425"/>
                </a:tc>
                <a:tc>
                  <a:txBody>
                    <a:bodyPr/>
                    <a:lstStyle/>
                    <a:p>
                      <a:pPr marL="0" lvl="0" indent="0" algn="ctr" rtl="0">
                        <a:spcBef>
                          <a:spcPts val="0"/>
                        </a:spcBef>
                        <a:spcAft>
                          <a:spcPts val="0"/>
                        </a:spcAft>
                        <a:buNone/>
                      </a:pPr>
                      <a:r>
                        <a:rPr lang="en" sz="1200"/>
                        <a:t>20 F, 20 M</a:t>
                      </a:r>
                      <a:endParaRPr sz="1200"/>
                    </a:p>
                  </a:txBody>
                  <a:tcPr marL="91425" marR="91425" marT="91425" marB="91425"/>
                </a:tc>
                <a:tc>
                  <a:txBody>
                    <a:bodyPr/>
                    <a:lstStyle/>
                    <a:p>
                      <a:pPr marL="0" lvl="0" indent="0" algn="ctr" rtl="0">
                        <a:spcBef>
                          <a:spcPts val="0"/>
                        </a:spcBef>
                        <a:spcAft>
                          <a:spcPts val="0"/>
                        </a:spcAft>
                        <a:buNone/>
                      </a:pPr>
                      <a:r>
                        <a:rPr lang="en" sz="1200"/>
                        <a:t>21 F, 19 M</a:t>
                      </a:r>
                      <a:endParaRPr sz="1200"/>
                    </a:p>
                  </a:txBody>
                  <a:tcPr marL="91425" marR="91425" marT="91425" marB="91425"/>
                </a:tc>
                <a:tc>
                  <a:txBody>
                    <a:bodyPr/>
                    <a:lstStyle/>
                    <a:p>
                      <a:pPr marL="0" lvl="0" indent="0" algn="ctr" rtl="0">
                        <a:spcBef>
                          <a:spcPts val="0"/>
                        </a:spcBef>
                        <a:spcAft>
                          <a:spcPts val="0"/>
                        </a:spcAft>
                        <a:buNone/>
                      </a:pPr>
                      <a:r>
                        <a:rPr lang="en" sz="1200"/>
                        <a:t>28 F, 22 M</a:t>
                      </a:r>
                      <a:endParaRPr sz="1200"/>
                    </a:p>
                  </a:txBody>
                  <a:tcPr marL="91425" marR="91425" marT="91425" marB="91425"/>
                </a:tc>
                <a:tc>
                  <a:txBody>
                    <a:bodyPr/>
                    <a:lstStyle/>
                    <a:p>
                      <a:pPr marL="0" lvl="0" indent="0" algn="ctr" rtl="0">
                        <a:spcBef>
                          <a:spcPts val="0"/>
                        </a:spcBef>
                        <a:spcAft>
                          <a:spcPts val="0"/>
                        </a:spcAft>
                        <a:buNone/>
                      </a:pPr>
                      <a:r>
                        <a:rPr lang="en" sz="1200"/>
                        <a:t>10 F, 10 M</a:t>
                      </a:r>
                      <a:endParaRPr sz="1200"/>
                    </a:p>
                  </a:txBody>
                  <a:tcPr marL="91425" marR="91425" marT="91425" marB="91425"/>
                </a:tc>
                <a:tc>
                  <a:txBody>
                    <a:bodyPr/>
                    <a:lstStyle/>
                    <a:p>
                      <a:pPr marL="0" lvl="0" indent="0" algn="ctr" rtl="0">
                        <a:spcBef>
                          <a:spcPts val="0"/>
                        </a:spcBef>
                        <a:spcAft>
                          <a:spcPts val="0"/>
                        </a:spcAft>
                        <a:buNone/>
                      </a:pPr>
                      <a:r>
                        <a:rPr lang="en" sz="1200"/>
                        <a:t>122 F, 112 M</a:t>
                      </a:r>
                      <a:endParaRPr sz="1200"/>
                    </a:p>
                  </a:txBody>
                  <a:tcPr marL="91425" marR="91425" marT="91425" marB="91425"/>
                </a:tc>
                <a:extLst>
                  <a:ext uri="{0D108BD9-81ED-4DB2-BD59-A6C34878D82A}">
                    <a16:rowId xmlns:a16="http://schemas.microsoft.com/office/drawing/2014/main" val="10002"/>
                  </a:ext>
                </a:extLst>
              </a:tr>
            </a:tbl>
          </a:graphicData>
        </a:graphic>
      </p:graphicFrame>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30"/>
    </mc:Choice>
    <mc:Fallback xmlns="">
      <p:transition spd="slow" advTm="3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3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a:t>
            </a:r>
            <a:endParaRPr/>
          </a:p>
        </p:txBody>
      </p:sp>
      <p:sp>
        <p:nvSpPr>
          <p:cNvPr id="113" name="Google Shape;113;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rial"/>
              <a:buChar char="●"/>
            </a:pPr>
            <a:r>
              <a:rPr lang="en" sz="1600">
                <a:latin typeface="Arial"/>
                <a:ea typeface="Arial"/>
                <a:cs typeface="Arial"/>
                <a:sym typeface="Arial"/>
              </a:rPr>
              <a:t>Brief Demographics Form</a:t>
            </a:r>
            <a:endParaRPr sz="1600">
              <a:latin typeface="Arial"/>
              <a:ea typeface="Arial"/>
              <a:cs typeface="Arial"/>
              <a:sym typeface="Arial"/>
            </a:endParaRPr>
          </a:p>
          <a:p>
            <a:pPr marL="457200" lvl="0" indent="-330200" algn="l" rtl="0">
              <a:spcBef>
                <a:spcPts val="600"/>
              </a:spcBef>
              <a:spcAft>
                <a:spcPts val="0"/>
              </a:spcAft>
              <a:buSzPts val="1600"/>
              <a:buFont typeface="Arial"/>
              <a:buChar char="●"/>
            </a:pPr>
            <a:r>
              <a:rPr lang="en" sz="1600">
                <a:latin typeface="Arial"/>
                <a:ea typeface="Arial"/>
                <a:cs typeface="Arial"/>
                <a:sym typeface="Arial"/>
              </a:rPr>
              <a:t>Pareidolia Task (15 pareidolia images)</a:t>
            </a:r>
            <a:endParaRPr sz="1600">
              <a:latin typeface="Arial"/>
              <a:ea typeface="Arial"/>
              <a:cs typeface="Arial"/>
              <a:sym typeface="Arial"/>
            </a:endParaRPr>
          </a:p>
          <a:p>
            <a:pPr marL="914400" lvl="1" indent="-317500" algn="l" rtl="0">
              <a:spcBef>
                <a:spcPts val="600"/>
              </a:spcBef>
              <a:spcAft>
                <a:spcPts val="0"/>
              </a:spcAft>
              <a:buSzPts val="1400"/>
              <a:buFont typeface="Arial"/>
              <a:buChar char="○"/>
            </a:pPr>
            <a:r>
              <a:rPr lang="en">
                <a:latin typeface="Arial"/>
                <a:ea typeface="Arial"/>
                <a:cs typeface="Arial"/>
                <a:sym typeface="Arial"/>
              </a:rPr>
              <a:t>Free label emotion in image</a:t>
            </a:r>
            <a:endParaRPr>
              <a:latin typeface="Arial"/>
              <a:ea typeface="Arial"/>
              <a:cs typeface="Arial"/>
              <a:sym typeface="Arial"/>
            </a:endParaRPr>
          </a:p>
          <a:p>
            <a:pPr marL="914400" lvl="1" indent="-317500" algn="l" rtl="0">
              <a:spcBef>
                <a:spcPts val="600"/>
              </a:spcBef>
              <a:spcAft>
                <a:spcPts val="0"/>
              </a:spcAft>
              <a:buSzPts val="1400"/>
              <a:buFont typeface="Arial"/>
              <a:buChar char="○"/>
            </a:pPr>
            <a:r>
              <a:rPr lang="en">
                <a:latin typeface="Arial"/>
                <a:ea typeface="Arial"/>
                <a:cs typeface="Arial"/>
                <a:sym typeface="Arial"/>
              </a:rPr>
              <a:t>Rate stimulus characteristics (eye- and mouth-region contribution; intensity)</a:t>
            </a:r>
            <a:endParaRPr>
              <a:latin typeface="Arial"/>
              <a:ea typeface="Arial"/>
              <a:cs typeface="Arial"/>
              <a:sym typeface="Arial"/>
            </a:endParaRPr>
          </a:p>
          <a:p>
            <a:pPr marL="914400" lvl="1" indent="-317500" algn="l" rtl="0">
              <a:spcBef>
                <a:spcPts val="600"/>
              </a:spcBef>
              <a:spcAft>
                <a:spcPts val="0"/>
              </a:spcAft>
              <a:buSzPts val="1400"/>
              <a:buFont typeface="Arial"/>
              <a:buChar char="○"/>
            </a:pPr>
            <a:r>
              <a:rPr lang="en">
                <a:latin typeface="Arial"/>
                <a:ea typeface="Arial"/>
                <a:cs typeface="Arial"/>
                <a:sym typeface="Arial"/>
              </a:rPr>
              <a:t>Forced-choice selection of label (1 of 5 ; </a:t>
            </a:r>
            <a:r>
              <a:rPr lang="en" sz="1200">
                <a:latin typeface="Arial"/>
                <a:ea typeface="Arial"/>
                <a:cs typeface="Arial"/>
                <a:sym typeface="Arial"/>
              </a:rPr>
              <a:t>Young et al., 2002</a:t>
            </a:r>
            <a:r>
              <a:rPr lang="en">
                <a:latin typeface="Arial"/>
                <a:ea typeface="Arial"/>
                <a:cs typeface="Arial"/>
                <a:sym typeface="Arial"/>
              </a:rPr>
              <a:t>)</a:t>
            </a:r>
            <a:endParaRPr sz="1200">
              <a:latin typeface="Arial"/>
              <a:ea typeface="Arial"/>
              <a:cs typeface="Arial"/>
              <a:sym typeface="Arial"/>
            </a:endParaRPr>
          </a:p>
          <a:p>
            <a:pPr marL="457200" lvl="0" indent="-330200" algn="l" rtl="0">
              <a:spcBef>
                <a:spcPts val="600"/>
              </a:spcBef>
              <a:spcAft>
                <a:spcPts val="0"/>
              </a:spcAft>
              <a:buSzPts val="1600"/>
              <a:buFont typeface="Arial"/>
              <a:buChar char="●"/>
            </a:pPr>
            <a:r>
              <a:rPr lang="en" sz="1600">
                <a:latin typeface="Arial"/>
                <a:ea typeface="Arial"/>
                <a:cs typeface="Arial"/>
                <a:sym typeface="Arial"/>
              </a:rPr>
              <a:t>Center for Epidemiological Studies Depression Inventory </a:t>
            </a:r>
            <a:r>
              <a:rPr lang="en" sz="1200">
                <a:latin typeface="Arial"/>
                <a:ea typeface="Arial"/>
                <a:cs typeface="Arial"/>
                <a:sym typeface="Arial"/>
              </a:rPr>
              <a:t>(Radloff, 1977)</a:t>
            </a:r>
            <a:endParaRPr sz="1200">
              <a:latin typeface="Arial"/>
              <a:ea typeface="Arial"/>
              <a:cs typeface="Arial"/>
              <a:sym typeface="Arial"/>
            </a:endParaRPr>
          </a:p>
          <a:p>
            <a:pPr marL="457200" lvl="0" indent="-330200" algn="l" rtl="0">
              <a:spcBef>
                <a:spcPts val="600"/>
              </a:spcBef>
              <a:spcAft>
                <a:spcPts val="0"/>
              </a:spcAft>
              <a:buSzPts val="1600"/>
              <a:buFont typeface="Arial"/>
              <a:buChar char="●"/>
            </a:pPr>
            <a:r>
              <a:rPr lang="en" sz="1600">
                <a:latin typeface="Arial"/>
                <a:ea typeface="Arial"/>
                <a:cs typeface="Arial"/>
                <a:sym typeface="Arial"/>
              </a:rPr>
              <a:t>Cognitive Tasks</a:t>
            </a:r>
            <a:endParaRPr sz="1600">
              <a:latin typeface="Arial"/>
              <a:ea typeface="Arial"/>
              <a:cs typeface="Arial"/>
              <a:sym typeface="Arial"/>
            </a:endParaRPr>
          </a:p>
          <a:p>
            <a:pPr marL="914400" lvl="1" indent="-317500" algn="l" rtl="0">
              <a:spcBef>
                <a:spcPts val="600"/>
              </a:spcBef>
              <a:spcAft>
                <a:spcPts val="0"/>
              </a:spcAft>
              <a:buSzPts val="1400"/>
              <a:buFont typeface="Arial"/>
              <a:buChar char="○"/>
            </a:pPr>
            <a:r>
              <a:rPr lang="en">
                <a:latin typeface="Arial"/>
                <a:ea typeface="Arial"/>
                <a:cs typeface="Arial"/>
                <a:sym typeface="Arial"/>
              </a:rPr>
              <a:t>Verbal Ability: Advanced Vocabulary Test </a:t>
            </a:r>
            <a:r>
              <a:rPr lang="en" sz="1200">
                <a:latin typeface="Arial"/>
                <a:ea typeface="Arial"/>
                <a:cs typeface="Arial"/>
                <a:sym typeface="Arial"/>
              </a:rPr>
              <a:t>(Ekstrom et al., 1976)</a:t>
            </a:r>
            <a:endParaRPr sz="1200">
              <a:latin typeface="Arial"/>
              <a:ea typeface="Arial"/>
              <a:cs typeface="Arial"/>
              <a:sym typeface="Arial"/>
            </a:endParaRPr>
          </a:p>
          <a:p>
            <a:pPr marL="914400" lvl="1" indent="-317500" algn="l" rtl="0">
              <a:spcBef>
                <a:spcPts val="600"/>
              </a:spcBef>
              <a:spcAft>
                <a:spcPts val="0"/>
              </a:spcAft>
              <a:buSzPts val="1400"/>
              <a:buFont typeface="Arial"/>
              <a:buChar char="○"/>
            </a:pPr>
            <a:r>
              <a:rPr lang="en">
                <a:latin typeface="Arial"/>
                <a:ea typeface="Arial"/>
                <a:cs typeface="Arial"/>
                <a:sym typeface="Arial"/>
              </a:rPr>
              <a:t>Processing Speed: Number Comparison Test </a:t>
            </a:r>
            <a:r>
              <a:rPr lang="en" sz="1200">
                <a:solidFill>
                  <a:schemeClr val="dk2"/>
                </a:solidFill>
                <a:latin typeface="Arial"/>
                <a:ea typeface="Arial"/>
                <a:cs typeface="Arial"/>
                <a:sym typeface="Arial"/>
              </a:rPr>
              <a:t>(Ekstrom et al., 1976)</a:t>
            </a:r>
            <a:endParaRPr>
              <a:latin typeface="Arial"/>
              <a:ea typeface="Arial"/>
              <a:cs typeface="Arial"/>
              <a:sym typeface="Arial"/>
            </a:endParaRPr>
          </a:p>
          <a:p>
            <a:pPr marL="914400" lvl="1" indent="-317500" algn="l" rtl="0">
              <a:spcBef>
                <a:spcPts val="600"/>
              </a:spcBef>
              <a:spcAft>
                <a:spcPts val="600"/>
              </a:spcAft>
              <a:buSzPts val="1400"/>
              <a:buFont typeface="Arial"/>
              <a:buChar char="○"/>
            </a:pPr>
            <a:r>
              <a:rPr lang="en">
                <a:latin typeface="Arial"/>
                <a:ea typeface="Arial"/>
                <a:cs typeface="Arial"/>
                <a:sym typeface="Arial"/>
              </a:rPr>
              <a:t>Working Memory: Corsi Blocks </a:t>
            </a:r>
            <a:r>
              <a:rPr lang="en" sz="1200">
                <a:latin typeface="Arial"/>
                <a:ea typeface="Arial"/>
                <a:cs typeface="Arial"/>
                <a:sym typeface="Arial"/>
              </a:rPr>
              <a:t>(Kessels et al., 2000)</a:t>
            </a:r>
            <a:endParaRPr sz="1200">
              <a:latin typeface="Arial"/>
              <a:ea typeface="Arial"/>
              <a:cs typeface="Arial"/>
              <a:sym typeface="Arial"/>
            </a:endParaRPr>
          </a:p>
        </p:txBody>
      </p:sp>
      <p:sp>
        <p:nvSpPr>
          <p:cNvPr id="114" name="Google Shape;114;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42"/>
    </mc:Choice>
    <mc:Fallback xmlns="">
      <p:transition spd="slow" advTm="60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Stimuli</a:t>
            </a:r>
            <a:endParaRPr/>
          </a:p>
        </p:txBody>
      </p:sp>
      <p:sp>
        <p:nvSpPr>
          <p:cNvPr id="120" name="Google Shape;120;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1600"/>
              </a:spcBef>
              <a:spcAft>
                <a:spcPts val="0"/>
              </a:spcAft>
              <a:buNone/>
            </a:pPr>
            <a:endParaRPr>
              <a:latin typeface="Arial"/>
              <a:ea typeface="Arial"/>
              <a:cs typeface="Arial"/>
              <a:sym typeface="Arial"/>
            </a:endParaRPr>
          </a:p>
          <a:p>
            <a:pPr marL="0" lvl="0" indent="0" algn="l" rtl="0">
              <a:spcBef>
                <a:spcPts val="1600"/>
              </a:spcBef>
              <a:spcAft>
                <a:spcPts val="0"/>
              </a:spcAft>
              <a:buNone/>
            </a:pPr>
            <a:endParaRPr>
              <a:latin typeface="Arial"/>
              <a:ea typeface="Arial"/>
              <a:cs typeface="Arial"/>
              <a:sym typeface="Arial"/>
            </a:endParaRPr>
          </a:p>
          <a:p>
            <a:pPr marL="0" lvl="0" indent="0" algn="l" rtl="0">
              <a:spcBef>
                <a:spcPts val="1600"/>
              </a:spcBef>
              <a:spcAft>
                <a:spcPts val="0"/>
              </a:spcAft>
              <a:buNone/>
            </a:pPr>
            <a:endParaRPr>
              <a:latin typeface="Arial"/>
              <a:ea typeface="Arial"/>
              <a:cs typeface="Arial"/>
              <a:sym typeface="Arial"/>
            </a:endParaRPr>
          </a:p>
          <a:p>
            <a:pPr marL="0" lvl="0" indent="0" algn="l" rtl="0">
              <a:spcBef>
                <a:spcPts val="1600"/>
              </a:spcBef>
              <a:spcAft>
                <a:spcPts val="0"/>
              </a:spcAft>
              <a:buNone/>
            </a:pPr>
            <a:endParaRPr>
              <a:latin typeface="Arial"/>
              <a:ea typeface="Arial"/>
              <a:cs typeface="Arial"/>
              <a:sym typeface="Arial"/>
            </a:endParaRPr>
          </a:p>
          <a:p>
            <a:pPr marL="457200" lvl="0" indent="-342900" algn="l" rtl="0">
              <a:spcBef>
                <a:spcPts val="1600"/>
              </a:spcBef>
              <a:spcAft>
                <a:spcPts val="0"/>
              </a:spcAft>
              <a:buSzPts val="1800"/>
              <a:buFont typeface="Arial"/>
              <a:buChar char="●"/>
            </a:pPr>
            <a:r>
              <a:rPr lang="en">
                <a:latin typeface="Arial"/>
                <a:ea typeface="Arial"/>
                <a:cs typeface="Arial"/>
                <a:sym typeface="Arial"/>
              </a:rPr>
              <a:t>Images were retrieved from Google Image, Flickr, and other public image sources</a:t>
            </a:r>
            <a:endParaRPr>
              <a:latin typeface="Arial"/>
              <a:ea typeface="Arial"/>
              <a:cs typeface="Arial"/>
              <a:sym typeface="Arial"/>
            </a:endParaRPr>
          </a:p>
        </p:txBody>
      </p:sp>
      <p:sp>
        <p:nvSpPr>
          <p:cNvPr id="121" name="Google Shape;121;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22" name="Google Shape;122;p20"/>
          <p:cNvPicPr preferRelativeResize="0"/>
          <p:nvPr/>
        </p:nvPicPr>
        <p:blipFill>
          <a:blip r:embed="rId5">
            <a:alphaModFix/>
          </a:blip>
          <a:stretch>
            <a:fillRect/>
          </a:stretch>
        </p:blipFill>
        <p:spPr>
          <a:xfrm>
            <a:off x="311700" y="1152475"/>
            <a:ext cx="1561597" cy="1039687"/>
          </a:xfrm>
          <a:prstGeom prst="rect">
            <a:avLst/>
          </a:prstGeom>
          <a:noFill/>
          <a:ln>
            <a:noFill/>
          </a:ln>
        </p:spPr>
      </p:pic>
      <p:pic>
        <p:nvPicPr>
          <p:cNvPr id="123" name="Google Shape;123;p20"/>
          <p:cNvPicPr preferRelativeResize="0"/>
          <p:nvPr/>
        </p:nvPicPr>
        <p:blipFill>
          <a:blip r:embed="rId6">
            <a:alphaModFix/>
          </a:blip>
          <a:stretch>
            <a:fillRect/>
          </a:stretch>
        </p:blipFill>
        <p:spPr>
          <a:xfrm>
            <a:off x="2746263" y="1157875"/>
            <a:ext cx="1384674" cy="1038518"/>
          </a:xfrm>
          <a:prstGeom prst="rect">
            <a:avLst/>
          </a:prstGeom>
          <a:noFill/>
          <a:ln>
            <a:noFill/>
          </a:ln>
        </p:spPr>
      </p:pic>
      <p:pic>
        <p:nvPicPr>
          <p:cNvPr id="124" name="Google Shape;124;p20"/>
          <p:cNvPicPr preferRelativeResize="0"/>
          <p:nvPr/>
        </p:nvPicPr>
        <p:blipFill>
          <a:blip r:embed="rId7">
            <a:alphaModFix/>
          </a:blip>
          <a:stretch>
            <a:fillRect/>
          </a:stretch>
        </p:blipFill>
        <p:spPr>
          <a:xfrm>
            <a:off x="5200275" y="2203124"/>
            <a:ext cx="1282673" cy="1203725"/>
          </a:xfrm>
          <a:prstGeom prst="rect">
            <a:avLst/>
          </a:prstGeom>
          <a:noFill/>
          <a:ln>
            <a:noFill/>
          </a:ln>
        </p:spPr>
      </p:pic>
      <p:pic>
        <p:nvPicPr>
          <p:cNvPr id="125" name="Google Shape;125;p20"/>
          <p:cNvPicPr preferRelativeResize="0"/>
          <p:nvPr/>
        </p:nvPicPr>
        <p:blipFill>
          <a:blip r:embed="rId8">
            <a:alphaModFix/>
          </a:blip>
          <a:stretch>
            <a:fillRect/>
          </a:stretch>
        </p:blipFill>
        <p:spPr>
          <a:xfrm>
            <a:off x="3869713" y="1152450"/>
            <a:ext cx="1330568" cy="1038525"/>
          </a:xfrm>
          <a:prstGeom prst="rect">
            <a:avLst/>
          </a:prstGeom>
          <a:noFill/>
          <a:ln>
            <a:noFill/>
          </a:ln>
        </p:spPr>
      </p:pic>
      <p:pic>
        <p:nvPicPr>
          <p:cNvPr id="126" name="Google Shape;126;p20"/>
          <p:cNvPicPr preferRelativeResize="0"/>
          <p:nvPr/>
        </p:nvPicPr>
        <p:blipFill>
          <a:blip r:embed="rId9">
            <a:alphaModFix/>
          </a:blip>
          <a:stretch>
            <a:fillRect/>
          </a:stretch>
        </p:blipFill>
        <p:spPr>
          <a:xfrm>
            <a:off x="311700" y="2198250"/>
            <a:ext cx="1003124" cy="1213476"/>
          </a:xfrm>
          <a:prstGeom prst="rect">
            <a:avLst/>
          </a:prstGeom>
          <a:noFill/>
          <a:ln>
            <a:noFill/>
          </a:ln>
        </p:spPr>
      </p:pic>
      <p:pic>
        <p:nvPicPr>
          <p:cNvPr id="127" name="Google Shape;127;p20"/>
          <p:cNvPicPr preferRelativeResize="0"/>
          <p:nvPr/>
        </p:nvPicPr>
        <p:blipFill>
          <a:blip r:embed="rId10">
            <a:alphaModFix/>
          </a:blip>
          <a:stretch>
            <a:fillRect/>
          </a:stretch>
        </p:blipFill>
        <p:spPr>
          <a:xfrm>
            <a:off x="6333813" y="1157874"/>
            <a:ext cx="1661668" cy="1038525"/>
          </a:xfrm>
          <a:prstGeom prst="rect">
            <a:avLst/>
          </a:prstGeom>
          <a:noFill/>
          <a:ln>
            <a:noFill/>
          </a:ln>
        </p:spPr>
      </p:pic>
      <p:pic>
        <p:nvPicPr>
          <p:cNvPr id="128" name="Google Shape;128;p20"/>
          <p:cNvPicPr preferRelativeResize="0"/>
          <p:nvPr/>
        </p:nvPicPr>
        <p:blipFill>
          <a:blip r:embed="rId11">
            <a:alphaModFix/>
          </a:blip>
          <a:stretch>
            <a:fillRect/>
          </a:stretch>
        </p:blipFill>
        <p:spPr>
          <a:xfrm>
            <a:off x="4432350" y="2193475"/>
            <a:ext cx="903600" cy="1204808"/>
          </a:xfrm>
          <a:prstGeom prst="rect">
            <a:avLst/>
          </a:prstGeom>
          <a:noFill/>
          <a:ln>
            <a:noFill/>
          </a:ln>
        </p:spPr>
      </p:pic>
      <p:pic>
        <p:nvPicPr>
          <p:cNvPr id="129" name="Google Shape;129;p20"/>
          <p:cNvPicPr preferRelativeResize="0"/>
          <p:nvPr/>
        </p:nvPicPr>
        <p:blipFill>
          <a:blip r:embed="rId12">
            <a:alphaModFix/>
          </a:blip>
          <a:stretch>
            <a:fillRect/>
          </a:stretch>
        </p:blipFill>
        <p:spPr>
          <a:xfrm>
            <a:off x="3528750" y="2194050"/>
            <a:ext cx="903600" cy="1203726"/>
          </a:xfrm>
          <a:prstGeom prst="rect">
            <a:avLst/>
          </a:prstGeom>
          <a:noFill/>
          <a:ln>
            <a:noFill/>
          </a:ln>
        </p:spPr>
      </p:pic>
      <p:pic>
        <p:nvPicPr>
          <p:cNvPr id="130" name="Google Shape;130;p20"/>
          <p:cNvPicPr preferRelativeResize="0"/>
          <p:nvPr/>
        </p:nvPicPr>
        <p:blipFill>
          <a:blip r:embed="rId13">
            <a:alphaModFix/>
          </a:blip>
          <a:stretch>
            <a:fillRect/>
          </a:stretch>
        </p:blipFill>
        <p:spPr>
          <a:xfrm>
            <a:off x="7475200" y="2194925"/>
            <a:ext cx="1210800" cy="1180574"/>
          </a:xfrm>
          <a:prstGeom prst="rect">
            <a:avLst/>
          </a:prstGeom>
          <a:noFill/>
          <a:ln>
            <a:noFill/>
          </a:ln>
        </p:spPr>
      </p:pic>
      <p:pic>
        <p:nvPicPr>
          <p:cNvPr id="131" name="Google Shape;131;p20"/>
          <p:cNvPicPr preferRelativeResize="0"/>
          <p:nvPr/>
        </p:nvPicPr>
        <p:blipFill>
          <a:blip r:embed="rId14">
            <a:alphaModFix/>
          </a:blip>
          <a:stretch>
            <a:fillRect/>
          </a:stretch>
        </p:blipFill>
        <p:spPr>
          <a:xfrm>
            <a:off x="7984371" y="1150600"/>
            <a:ext cx="701629" cy="1053076"/>
          </a:xfrm>
          <a:prstGeom prst="rect">
            <a:avLst/>
          </a:prstGeom>
          <a:noFill/>
          <a:ln>
            <a:noFill/>
          </a:ln>
        </p:spPr>
      </p:pic>
      <p:pic>
        <p:nvPicPr>
          <p:cNvPr id="132" name="Google Shape;132;p20"/>
          <p:cNvPicPr preferRelativeResize="0"/>
          <p:nvPr/>
        </p:nvPicPr>
        <p:blipFill>
          <a:blip r:embed="rId15">
            <a:alphaModFix/>
          </a:blip>
          <a:stretch>
            <a:fillRect/>
          </a:stretch>
        </p:blipFill>
        <p:spPr>
          <a:xfrm>
            <a:off x="2525625" y="2183350"/>
            <a:ext cx="1003125" cy="1203726"/>
          </a:xfrm>
          <a:prstGeom prst="rect">
            <a:avLst/>
          </a:prstGeom>
          <a:noFill/>
          <a:ln>
            <a:noFill/>
          </a:ln>
        </p:spPr>
      </p:pic>
      <p:pic>
        <p:nvPicPr>
          <p:cNvPr id="133" name="Google Shape;133;p20"/>
          <p:cNvPicPr preferRelativeResize="0"/>
          <p:nvPr/>
        </p:nvPicPr>
        <p:blipFill>
          <a:blip r:embed="rId16">
            <a:alphaModFix/>
          </a:blip>
          <a:stretch>
            <a:fillRect/>
          </a:stretch>
        </p:blipFill>
        <p:spPr>
          <a:xfrm>
            <a:off x="6383150" y="2184575"/>
            <a:ext cx="1092050" cy="1201273"/>
          </a:xfrm>
          <a:prstGeom prst="rect">
            <a:avLst/>
          </a:prstGeom>
          <a:noFill/>
          <a:ln>
            <a:noFill/>
          </a:ln>
        </p:spPr>
      </p:pic>
      <p:pic>
        <p:nvPicPr>
          <p:cNvPr id="134" name="Google Shape;134;p20"/>
          <p:cNvPicPr preferRelativeResize="0"/>
          <p:nvPr/>
        </p:nvPicPr>
        <p:blipFill>
          <a:blip r:embed="rId17">
            <a:alphaModFix/>
          </a:blip>
          <a:stretch>
            <a:fillRect/>
          </a:stretch>
        </p:blipFill>
        <p:spPr>
          <a:xfrm>
            <a:off x="1314825" y="2188875"/>
            <a:ext cx="1210800" cy="1210800"/>
          </a:xfrm>
          <a:prstGeom prst="rect">
            <a:avLst/>
          </a:prstGeom>
          <a:noFill/>
          <a:ln>
            <a:noFill/>
          </a:ln>
        </p:spPr>
      </p:pic>
      <p:pic>
        <p:nvPicPr>
          <p:cNvPr id="135" name="Google Shape;135;p20"/>
          <p:cNvPicPr preferRelativeResize="0"/>
          <p:nvPr/>
        </p:nvPicPr>
        <p:blipFill>
          <a:blip r:embed="rId18">
            <a:alphaModFix/>
          </a:blip>
          <a:stretch>
            <a:fillRect/>
          </a:stretch>
        </p:blipFill>
        <p:spPr>
          <a:xfrm>
            <a:off x="5200276" y="1145175"/>
            <a:ext cx="1144650" cy="1053087"/>
          </a:xfrm>
          <a:prstGeom prst="rect">
            <a:avLst/>
          </a:prstGeom>
          <a:noFill/>
          <a:ln>
            <a:noFill/>
          </a:ln>
        </p:spPr>
      </p:pic>
      <p:pic>
        <p:nvPicPr>
          <p:cNvPr id="136" name="Google Shape;136;p20"/>
          <p:cNvPicPr preferRelativeResize="0"/>
          <p:nvPr/>
        </p:nvPicPr>
        <p:blipFill>
          <a:blip r:embed="rId19">
            <a:alphaModFix/>
          </a:blip>
          <a:stretch>
            <a:fillRect/>
          </a:stretch>
        </p:blipFill>
        <p:spPr>
          <a:xfrm>
            <a:off x="1873300" y="1152475"/>
            <a:ext cx="1092062" cy="103967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58"/>
    </mc:Choice>
    <mc:Fallback xmlns="">
      <p:transition spd="slow" advTm="10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515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Results - Stimuli</a:t>
            </a:r>
            <a:endParaRPr sz="2400"/>
          </a:p>
        </p:txBody>
      </p:sp>
      <p:sp>
        <p:nvSpPr>
          <p:cNvPr id="142" name="Google Shape;142;p21"/>
          <p:cNvSpPr txBox="1">
            <a:spLocks noGrp="1"/>
          </p:cNvSpPr>
          <p:nvPr>
            <p:ph type="body" idx="1"/>
          </p:nvPr>
        </p:nvSpPr>
        <p:spPr>
          <a:xfrm>
            <a:off x="269000" y="3790950"/>
            <a:ext cx="8520600" cy="1053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a:latin typeface="Arial"/>
                <a:ea typeface="Arial"/>
                <a:cs typeface="Arial"/>
                <a:sym typeface="Arial"/>
              </a:rPr>
              <a:t>Responses provided for free labeling coded into categories: “angry,” “disgust,” “fear,” “happy,” “sad,” “surprise,” “neutral,” and “other”</a:t>
            </a:r>
            <a:endParaRPr>
              <a:latin typeface="Arial"/>
              <a:ea typeface="Arial"/>
              <a:cs typeface="Arial"/>
              <a:sym typeface="Arial"/>
            </a:endParaRPr>
          </a:p>
        </p:txBody>
      </p:sp>
      <p:sp>
        <p:nvSpPr>
          <p:cNvPr id="143" name="Google Shape;143;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44" name="Google Shape;144;p21"/>
          <p:cNvPicPr preferRelativeResize="0"/>
          <p:nvPr/>
        </p:nvPicPr>
        <p:blipFill>
          <a:blip r:embed="rId5">
            <a:alphaModFix/>
          </a:blip>
          <a:stretch>
            <a:fillRect/>
          </a:stretch>
        </p:blipFill>
        <p:spPr>
          <a:xfrm>
            <a:off x="311700" y="1152475"/>
            <a:ext cx="1330549" cy="885848"/>
          </a:xfrm>
          <a:prstGeom prst="rect">
            <a:avLst/>
          </a:prstGeom>
          <a:noFill/>
          <a:ln>
            <a:noFill/>
          </a:ln>
        </p:spPr>
      </p:pic>
      <p:pic>
        <p:nvPicPr>
          <p:cNvPr id="145" name="Google Shape;145;p21"/>
          <p:cNvPicPr preferRelativeResize="0"/>
          <p:nvPr/>
        </p:nvPicPr>
        <p:blipFill>
          <a:blip r:embed="rId6">
            <a:alphaModFix/>
          </a:blip>
          <a:stretch>
            <a:fillRect/>
          </a:stretch>
        </p:blipFill>
        <p:spPr>
          <a:xfrm>
            <a:off x="2102473" y="2713625"/>
            <a:ext cx="1210800" cy="908133"/>
          </a:xfrm>
          <a:prstGeom prst="rect">
            <a:avLst/>
          </a:prstGeom>
          <a:noFill/>
          <a:ln>
            <a:noFill/>
          </a:ln>
        </p:spPr>
      </p:pic>
      <p:pic>
        <p:nvPicPr>
          <p:cNvPr id="146" name="Google Shape;146;p21"/>
          <p:cNvPicPr preferRelativeResize="0"/>
          <p:nvPr/>
        </p:nvPicPr>
        <p:blipFill>
          <a:blip r:embed="rId7">
            <a:alphaModFix/>
          </a:blip>
          <a:stretch>
            <a:fillRect/>
          </a:stretch>
        </p:blipFill>
        <p:spPr>
          <a:xfrm>
            <a:off x="5031121" y="1164739"/>
            <a:ext cx="1091993" cy="1024800"/>
          </a:xfrm>
          <a:prstGeom prst="rect">
            <a:avLst/>
          </a:prstGeom>
          <a:noFill/>
          <a:ln>
            <a:noFill/>
          </a:ln>
        </p:spPr>
      </p:pic>
      <p:pic>
        <p:nvPicPr>
          <p:cNvPr id="147" name="Google Shape;147;p21"/>
          <p:cNvPicPr preferRelativeResize="0"/>
          <p:nvPr/>
        </p:nvPicPr>
        <p:blipFill>
          <a:blip r:embed="rId8">
            <a:alphaModFix/>
          </a:blip>
          <a:stretch>
            <a:fillRect/>
          </a:stretch>
        </p:blipFill>
        <p:spPr>
          <a:xfrm>
            <a:off x="7290523" y="1169241"/>
            <a:ext cx="1092001" cy="852311"/>
          </a:xfrm>
          <a:prstGeom prst="rect">
            <a:avLst/>
          </a:prstGeom>
          <a:noFill/>
          <a:ln>
            <a:noFill/>
          </a:ln>
        </p:spPr>
      </p:pic>
      <p:pic>
        <p:nvPicPr>
          <p:cNvPr id="148" name="Google Shape;148;p21"/>
          <p:cNvPicPr preferRelativeResize="0"/>
          <p:nvPr/>
        </p:nvPicPr>
        <p:blipFill>
          <a:blip r:embed="rId9">
            <a:alphaModFix/>
          </a:blip>
          <a:stretch>
            <a:fillRect/>
          </a:stretch>
        </p:blipFill>
        <p:spPr>
          <a:xfrm>
            <a:off x="1642248" y="1157873"/>
            <a:ext cx="858502" cy="1038525"/>
          </a:xfrm>
          <a:prstGeom prst="rect">
            <a:avLst/>
          </a:prstGeom>
          <a:noFill/>
          <a:ln>
            <a:noFill/>
          </a:ln>
        </p:spPr>
      </p:pic>
      <p:pic>
        <p:nvPicPr>
          <p:cNvPr id="149" name="Google Shape;149;p21"/>
          <p:cNvPicPr preferRelativeResize="0"/>
          <p:nvPr/>
        </p:nvPicPr>
        <p:blipFill>
          <a:blip r:embed="rId10">
            <a:alphaModFix/>
          </a:blip>
          <a:stretch>
            <a:fillRect/>
          </a:stretch>
        </p:blipFill>
        <p:spPr>
          <a:xfrm>
            <a:off x="2661822" y="1153050"/>
            <a:ext cx="1282650" cy="801651"/>
          </a:xfrm>
          <a:prstGeom prst="rect">
            <a:avLst/>
          </a:prstGeom>
          <a:noFill/>
          <a:ln>
            <a:noFill/>
          </a:ln>
        </p:spPr>
      </p:pic>
      <p:pic>
        <p:nvPicPr>
          <p:cNvPr id="150" name="Google Shape;150;p21"/>
          <p:cNvPicPr preferRelativeResize="0"/>
          <p:nvPr/>
        </p:nvPicPr>
        <p:blipFill>
          <a:blip r:embed="rId11">
            <a:alphaModFix/>
          </a:blip>
          <a:stretch>
            <a:fillRect/>
          </a:stretch>
        </p:blipFill>
        <p:spPr>
          <a:xfrm>
            <a:off x="3944475" y="1132688"/>
            <a:ext cx="903600" cy="1204808"/>
          </a:xfrm>
          <a:prstGeom prst="rect">
            <a:avLst/>
          </a:prstGeom>
          <a:noFill/>
          <a:ln>
            <a:noFill/>
          </a:ln>
        </p:spPr>
      </p:pic>
      <p:pic>
        <p:nvPicPr>
          <p:cNvPr id="151" name="Google Shape;151;p21"/>
          <p:cNvPicPr preferRelativeResize="0"/>
          <p:nvPr/>
        </p:nvPicPr>
        <p:blipFill>
          <a:blip r:embed="rId12">
            <a:alphaModFix/>
          </a:blip>
          <a:stretch>
            <a:fillRect/>
          </a:stretch>
        </p:blipFill>
        <p:spPr>
          <a:xfrm>
            <a:off x="6123125" y="1150648"/>
            <a:ext cx="790455" cy="1053000"/>
          </a:xfrm>
          <a:prstGeom prst="rect">
            <a:avLst/>
          </a:prstGeom>
          <a:noFill/>
          <a:ln>
            <a:noFill/>
          </a:ln>
        </p:spPr>
      </p:pic>
      <p:pic>
        <p:nvPicPr>
          <p:cNvPr id="152" name="Google Shape;152;p21"/>
          <p:cNvPicPr preferRelativeResize="0"/>
          <p:nvPr/>
        </p:nvPicPr>
        <p:blipFill>
          <a:blip r:embed="rId13">
            <a:alphaModFix/>
          </a:blip>
          <a:stretch>
            <a:fillRect/>
          </a:stretch>
        </p:blipFill>
        <p:spPr>
          <a:xfrm>
            <a:off x="3313275" y="2706349"/>
            <a:ext cx="1092000" cy="1064718"/>
          </a:xfrm>
          <a:prstGeom prst="rect">
            <a:avLst/>
          </a:prstGeom>
          <a:noFill/>
          <a:ln>
            <a:noFill/>
          </a:ln>
        </p:spPr>
      </p:pic>
      <p:pic>
        <p:nvPicPr>
          <p:cNvPr id="153" name="Google Shape;153;p21"/>
          <p:cNvPicPr preferRelativeResize="0"/>
          <p:nvPr/>
        </p:nvPicPr>
        <p:blipFill>
          <a:blip r:embed="rId14">
            <a:alphaModFix/>
          </a:blip>
          <a:stretch>
            <a:fillRect/>
          </a:stretch>
        </p:blipFill>
        <p:spPr>
          <a:xfrm>
            <a:off x="7262021" y="2706350"/>
            <a:ext cx="701629" cy="1053076"/>
          </a:xfrm>
          <a:prstGeom prst="rect">
            <a:avLst/>
          </a:prstGeom>
          <a:noFill/>
          <a:ln>
            <a:noFill/>
          </a:ln>
        </p:spPr>
      </p:pic>
      <p:pic>
        <p:nvPicPr>
          <p:cNvPr id="154" name="Google Shape;154;p21"/>
          <p:cNvPicPr preferRelativeResize="0"/>
          <p:nvPr/>
        </p:nvPicPr>
        <p:blipFill>
          <a:blip r:embed="rId15">
            <a:alphaModFix/>
          </a:blip>
          <a:stretch>
            <a:fillRect/>
          </a:stretch>
        </p:blipFill>
        <p:spPr>
          <a:xfrm>
            <a:off x="1312025" y="2688013"/>
            <a:ext cx="790450" cy="948521"/>
          </a:xfrm>
          <a:prstGeom prst="rect">
            <a:avLst/>
          </a:prstGeom>
          <a:noFill/>
          <a:ln>
            <a:noFill/>
          </a:ln>
        </p:spPr>
      </p:pic>
      <p:pic>
        <p:nvPicPr>
          <p:cNvPr id="155" name="Google Shape;155;p21"/>
          <p:cNvPicPr preferRelativeResize="0"/>
          <p:nvPr/>
        </p:nvPicPr>
        <p:blipFill>
          <a:blip r:embed="rId16">
            <a:alphaModFix/>
          </a:blip>
          <a:stretch>
            <a:fillRect/>
          </a:stretch>
        </p:blipFill>
        <p:spPr>
          <a:xfrm>
            <a:off x="4405275" y="2703336"/>
            <a:ext cx="962825" cy="1059104"/>
          </a:xfrm>
          <a:prstGeom prst="rect">
            <a:avLst/>
          </a:prstGeom>
          <a:noFill/>
          <a:ln>
            <a:noFill/>
          </a:ln>
        </p:spPr>
      </p:pic>
      <p:pic>
        <p:nvPicPr>
          <p:cNvPr id="156" name="Google Shape;156;p21"/>
          <p:cNvPicPr preferRelativeResize="0"/>
          <p:nvPr/>
        </p:nvPicPr>
        <p:blipFill>
          <a:blip r:embed="rId17">
            <a:alphaModFix/>
          </a:blip>
          <a:stretch>
            <a:fillRect/>
          </a:stretch>
        </p:blipFill>
        <p:spPr>
          <a:xfrm>
            <a:off x="5336375" y="2686275"/>
            <a:ext cx="962824" cy="962824"/>
          </a:xfrm>
          <a:prstGeom prst="rect">
            <a:avLst/>
          </a:prstGeom>
          <a:noFill/>
          <a:ln>
            <a:noFill/>
          </a:ln>
        </p:spPr>
      </p:pic>
      <p:pic>
        <p:nvPicPr>
          <p:cNvPr id="157" name="Google Shape;157;p21"/>
          <p:cNvPicPr preferRelativeResize="0"/>
          <p:nvPr/>
        </p:nvPicPr>
        <p:blipFill>
          <a:blip r:embed="rId18">
            <a:alphaModFix/>
          </a:blip>
          <a:stretch>
            <a:fillRect/>
          </a:stretch>
        </p:blipFill>
        <p:spPr>
          <a:xfrm>
            <a:off x="6299200" y="2706348"/>
            <a:ext cx="962826" cy="885796"/>
          </a:xfrm>
          <a:prstGeom prst="rect">
            <a:avLst/>
          </a:prstGeom>
          <a:noFill/>
          <a:ln>
            <a:noFill/>
          </a:ln>
        </p:spPr>
      </p:pic>
      <p:pic>
        <p:nvPicPr>
          <p:cNvPr id="158" name="Google Shape;158;p21"/>
          <p:cNvPicPr preferRelativeResize="0"/>
          <p:nvPr/>
        </p:nvPicPr>
        <p:blipFill>
          <a:blip r:embed="rId19">
            <a:alphaModFix/>
          </a:blip>
          <a:stretch>
            <a:fillRect/>
          </a:stretch>
        </p:blipFill>
        <p:spPr>
          <a:xfrm>
            <a:off x="349200" y="2686475"/>
            <a:ext cx="962828" cy="916649"/>
          </a:xfrm>
          <a:prstGeom prst="rect">
            <a:avLst/>
          </a:prstGeom>
          <a:noFill/>
          <a:ln>
            <a:noFill/>
          </a:ln>
        </p:spPr>
      </p:pic>
      <p:sp>
        <p:nvSpPr>
          <p:cNvPr id="159" name="Google Shape;159;p21"/>
          <p:cNvSpPr txBox="1"/>
          <p:nvPr/>
        </p:nvSpPr>
        <p:spPr>
          <a:xfrm>
            <a:off x="311750" y="2401775"/>
            <a:ext cx="7651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Source Sans Pro"/>
                <a:ea typeface="Source Sans Pro"/>
                <a:cs typeface="Source Sans Pro"/>
                <a:sym typeface="Source Sans Pro"/>
              </a:rPr>
              <a:t>other</a:t>
            </a:r>
            <a:r>
              <a:rPr lang="en" sz="1200">
                <a:latin typeface="Source Sans Pro"/>
                <a:ea typeface="Source Sans Pro"/>
                <a:cs typeface="Source Sans Pro"/>
                <a:sym typeface="Source Sans Pro"/>
              </a:rPr>
              <a:t>   61.5%          60.3%                 53.0%                             45.3%                   56.8%                   71.8%                  49.6%              50.9%</a:t>
            </a:r>
            <a:endParaRPr sz="1200">
              <a:latin typeface="Source Sans Pro"/>
              <a:ea typeface="Source Sans Pro"/>
              <a:cs typeface="Source Sans Pro"/>
              <a:sym typeface="Source Sans Pro"/>
            </a:endParaRPr>
          </a:p>
        </p:txBody>
      </p:sp>
      <p:sp>
        <p:nvSpPr>
          <p:cNvPr id="160" name="Google Shape;160;p21"/>
          <p:cNvSpPr txBox="1"/>
          <p:nvPr/>
        </p:nvSpPr>
        <p:spPr>
          <a:xfrm>
            <a:off x="311749" y="860475"/>
            <a:ext cx="21891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Source Sans Pro"/>
                <a:ea typeface="Source Sans Pro"/>
                <a:cs typeface="Source Sans Pro"/>
                <a:sym typeface="Source Sans Pro"/>
              </a:rPr>
              <a:t>sad</a:t>
            </a:r>
            <a:r>
              <a:rPr lang="en" sz="1200">
                <a:latin typeface="Source Sans Pro"/>
                <a:ea typeface="Source Sans Pro"/>
                <a:cs typeface="Source Sans Pro"/>
                <a:sym typeface="Source Sans Pro"/>
              </a:rPr>
              <a:t>          62.0%                    53.4%</a:t>
            </a:r>
            <a:endParaRPr sz="1200">
              <a:latin typeface="Source Sans Pro"/>
              <a:ea typeface="Source Sans Pro"/>
              <a:cs typeface="Source Sans Pro"/>
              <a:sym typeface="Source Sans Pro"/>
            </a:endParaRPr>
          </a:p>
        </p:txBody>
      </p:sp>
      <p:sp>
        <p:nvSpPr>
          <p:cNvPr id="161" name="Google Shape;161;p21"/>
          <p:cNvSpPr txBox="1"/>
          <p:nvPr/>
        </p:nvSpPr>
        <p:spPr>
          <a:xfrm>
            <a:off x="7216118" y="873175"/>
            <a:ext cx="1240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Source Sans Pro"/>
                <a:ea typeface="Source Sans Pro"/>
                <a:cs typeface="Source Sans Pro"/>
                <a:sym typeface="Source Sans Pro"/>
              </a:rPr>
              <a:t>surprise</a:t>
            </a:r>
            <a:r>
              <a:rPr lang="en" sz="1200">
                <a:latin typeface="Source Sans Pro"/>
                <a:ea typeface="Source Sans Pro"/>
                <a:cs typeface="Source Sans Pro"/>
                <a:sym typeface="Source Sans Pro"/>
              </a:rPr>
              <a:t>   46.6%</a:t>
            </a:r>
            <a:endParaRPr sz="1200">
              <a:latin typeface="Source Sans Pro"/>
              <a:ea typeface="Source Sans Pro"/>
              <a:cs typeface="Source Sans Pro"/>
              <a:sym typeface="Source Sans Pro"/>
            </a:endParaRPr>
          </a:p>
        </p:txBody>
      </p:sp>
      <p:sp>
        <p:nvSpPr>
          <p:cNvPr id="162" name="Google Shape;162;p21"/>
          <p:cNvSpPr txBox="1"/>
          <p:nvPr/>
        </p:nvSpPr>
        <p:spPr>
          <a:xfrm>
            <a:off x="2661825" y="873175"/>
            <a:ext cx="21891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Source Sans Pro"/>
                <a:ea typeface="Source Sans Pro"/>
                <a:cs typeface="Source Sans Pro"/>
                <a:sym typeface="Source Sans Pro"/>
              </a:rPr>
              <a:t>angry</a:t>
            </a:r>
            <a:r>
              <a:rPr lang="en" sz="1200">
                <a:latin typeface="Source Sans Pro"/>
                <a:ea typeface="Source Sans Pro"/>
                <a:cs typeface="Source Sans Pro"/>
                <a:sym typeface="Source Sans Pro"/>
              </a:rPr>
              <a:t>      75.2%                 49.6%</a:t>
            </a:r>
            <a:endParaRPr sz="1200">
              <a:latin typeface="Source Sans Pro"/>
              <a:ea typeface="Source Sans Pro"/>
              <a:cs typeface="Source Sans Pro"/>
              <a:sym typeface="Source Sans Pro"/>
            </a:endParaRPr>
          </a:p>
        </p:txBody>
      </p:sp>
      <p:sp>
        <p:nvSpPr>
          <p:cNvPr id="163" name="Google Shape;163;p21"/>
          <p:cNvSpPr txBox="1"/>
          <p:nvPr/>
        </p:nvSpPr>
        <p:spPr>
          <a:xfrm>
            <a:off x="5011900" y="860475"/>
            <a:ext cx="18921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Source Sans Pro"/>
                <a:ea typeface="Source Sans Pro"/>
                <a:cs typeface="Source Sans Pro"/>
                <a:sym typeface="Source Sans Pro"/>
              </a:rPr>
              <a:t>happy</a:t>
            </a:r>
            <a:r>
              <a:rPr lang="en" sz="1200">
                <a:latin typeface="Source Sans Pro"/>
                <a:ea typeface="Source Sans Pro"/>
                <a:cs typeface="Source Sans Pro"/>
                <a:sym typeface="Source Sans Pro"/>
              </a:rPr>
              <a:t>  81.2%             78.6%</a:t>
            </a:r>
            <a:endParaRPr sz="1200">
              <a:latin typeface="Source Sans Pro"/>
              <a:ea typeface="Source Sans Pro"/>
              <a:cs typeface="Source Sans Pro"/>
              <a:sym typeface="Source Sans Pro"/>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12"/>
    </mc:Choice>
    <mc:Fallback xmlns="">
      <p:transition spd="slow" advTm="36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9394"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TotalTime>
  <Words>3245</Words>
  <Application>Microsoft Office PowerPoint</Application>
  <PresentationFormat>On-screen Show (16:9)</PresentationFormat>
  <Paragraphs>222</Paragraphs>
  <Slides>16</Slides>
  <Notes>16</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Source Sans Pro</vt:lpstr>
      <vt:lpstr>Raleway</vt:lpstr>
      <vt:lpstr>Plum</vt:lpstr>
      <vt:lpstr>Aging and pareidolia:  Perceiving emotion in inanimate objects</vt:lpstr>
      <vt:lpstr>Background</vt:lpstr>
      <vt:lpstr>Background</vt:lpstr>
      <vt:lpstr>Background</vt:lpstr>
      <vt:lpstr>Current Study</vt:lpstr>
      <vt:lpstr>Participants</vt:lpstr>
      <vt:lpstr>Method</vt:lpstr>
      <vt:lpstr>Stimuli</vt:lpstr>
      <vt:lpstr>Results - Stimuli</vt:lpstr>
      <vt:lpstr>Results - Cognitive functions</vt:lpstr>
      <vt:lpstr>Results - Pareidolia Task</vt:lpstr>
      <vt:lpstr>Results - Mediation</vt:lpstr>
      <vt:lpstr>Results - Free Label versus Forced-Choice</vt:lpstr>
      <vt:lpstr>Results - Free Label versus Forced-Choice</vt:lpstr>
      <vt:lpstr>Conclusions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Aging and pareidolia:  Perceiving emotion in inanimate objects</dc:title>
  <dc:creator>Knapp, Emily</dc:creator>
  <cp:lastModifiedBy>Knapp, Emily</cp:lastModifiedBy>
  <cp:revision>20</cp:revision>
  <dcterms:modified xsi:type="dcterms:W3CDTF">2020-10-30T14:25:53Z</dcterms:modified>
</cp:coreProperties>
</file>