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Action1.xml" ContentType="application/vnd.ms-office.inkAct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2.xml" ContentType="application/vnd.ms-office.inkAction+xml"/>
  <Override PartName="/ppt/notesSlides/notesSlide11.xml" ContentType="application/vnd.openxmlformats-officedocument.presentationml.notesSlide+xml"/>
  <Override PartName="/ppt/ink/inkAction3.xml" ContentType="application/vnd.ms-office.inkAct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4" r:id="rId2"/>
    <p:sldId id="302" r:id="rId3"/>
    <p:sldId id="308" r:id="rId4"/>
    <p:sldId id="307" r:id="rId5"/>
    <p:sldId id="305" r:id="rId6"/>
    <p:sldId id="306" r:id="rId7"/>
    <p:sldId id="309" r:id="rId8"/>
    <p:sldId id="304" r:id="rId9"/>
    <p:sldId id="313" r:id="rId10"/>
    <p:sldId id="314" r:id="rId11"/>
    <p:sldId id="316" r:id="rId12"/>
    <p:sldId id="315" r:id="rId13"/>
    <p:sldId id="317" r:id="rId14"/>
    <p:sldId id="318" r:id="rId15"/>
    <p:sldId id="319"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89" autoAdjust="0"/>
  </p:normalViewPr>
  <p:slideViewPr>
    <p:cSldViewPr>
      <p:cViewPr varScale="1">
        <p:scale>
          <a:sx n="51" d="100"/>
          <a:sy n="51" d="100"/>
        </p:scale>
        <p:origin x="1724" y="4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0-09-25T14:50:27.609"/>
    </inkml:context>
    <inkml:brush xml:id="br0">
      <inkml:brushProperty name="width" value="0.05292" units="cm"/>
      <inkml:brushProperty name="height" value="0.05292" units="cm"/>
      <inkml:brushProperty name="color" value="#0070C0"/>
    </inkml:brush>
  </inkml:definitions>
  <iact:action type="add" startTime="5879">
    <iact:property name="dataType"/>
    <iact:actionData xml:id="d0">
      <inkml:trace xmlns:inkml="http://www.w3.org/2003/InkML" xml:id="stk0" contextRef="#ctx0" brushRef="#br0">15217 5026 0,'-29'21'8,"-16"-3"1,-5 12 1,2-8 1,8 0 7,-2-1-2,-7 9-16,-6 19 16,-10 9-14,8 6 8,1 9-1,-6 15 0,-10 40 1,-8 34 0,18 7 2,17-4-3,14-15 1,10-2 0,8 6 0,13 10 1,0 7-1,13 0-1,9-14 1,23-13 1,5-2-1,-1-6-1</inkml:trace>
    </iact:actionData>
  </iact:action>
  <iact:action type="add" startTime="6494">
    <iact:property name="dataType"/>
    <iact:actionData xml:id="d1">
      <inkml:trace xmlns:inkml="http://www.w3.org/2003/InkML" xml:id="stk1" contextRef="#ctx0" brushRef="#br0">17995 7497 0,'12'-160'8,"-9"32"2,-6-33 0,-6 1 7,-12-1-14,-6 1 7,-8 2 0,-10 0 2,-4-3-4,-10-15 2,-5-14 0,-6-12 7,-7 11-13,-17 15 6,-14 22 0,-13 28 0,-13 26 0,-14 23 0,-11 25-1,-14 18 1,-30 21 0,-20 16 0,-18 26 0,-11 28 0,-23 48 0,-20 47 0,-20 47 3</inkml:trace>
    </iact:actionData>
  </iact:action>
  <iact:action type="add" startTime="7271">
    <iact:property name="dataType"/>
    <iact:actionData xml:id="d2">
      <inkml:trace xmlns:inkml="http://www.w3.org/2003/InkML" xml:id="stk2" contextRef="#ctx0" brushRef="#br0">14883 6368 0,'0'0'7,"0"29"3,0 23 0,6 34 0,3-6 0,12 4 0,8-4 1,16 3 0,7 7-3,12 10 3,19 28-1,18 24 0,6-5 0,11-1 0,1-24 0,1-17 0,3-18 0,15-3 0,21-4 1,32 11-1,27 9 0,38 6 0,13-8 7,-17-20-14,-41-52 7,-53-56 0,-47-34 0,-24-32 0,-22-30 0,-23-59 1,-36-80-2,-33-136 2,-12-124-4</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0-09-25T14:50:27.609"/>
    </inkml:context>
    <inkml:brush xml:id="br0">
      <inkml:brushProperty name="width" value="0.05292" units="cm"/>
      <inkml:brushProperty name="height" value="0.05292" units="cm"/>
      <inkml:brushProperty name="color" value="#0070C0"/>
    </inkml:brush>
  </inkml:definitions>
  <iact:action type="add" startTime="24438">
    <iact:property name="dataType"/>
    <iact:actionData xml:id="d0">
      <inkml:trace xmlns:inkml="http://www.w3.org/2003/InkML" xml:id="stk0" contextRef="#ctx0" brushRef="#br0">11412 5582 0,'0'0'6,"0"0"4,0 0 0,0 0 2,0 0-3,0 0 2,0 0-2,0 0 2,0 0-1,0 0-1,0 0 2,0 0-2,0 0 1,0 0 3,0 0-6,0 20 4,6 16 0,2 5-4,7-15 9,-6-7-8,2-7 0,0 6 3,7-1-3,3 3 5,12-4-5,7 1 2,12-7 3,21-4-6,3-12 7,1-14-4,-3-13-3,-13-14 4,-9-8 0,-13-12-4</inkml:trace>
    </iact:actionData>
  </iact:action>
  <iact:action type="add" startTime="24942">
    <iact:property name="dataType"/>
    <iact:actionData xml:id="d1">
      <inkml:trace xmlns:inkml="http://www.w3.org/2003/InkML" xml:id="stk1" contextRef="#ctx0" brushRef="#br0">11868 4782 0,'0'0'6,"0"0"10,0 0-11,-3 23 6,-12 15-3,-1 10 2,-1-10 3,7-2-3,8 0-1,-4 12 2,6 16-3,-6 43 3,1 66-2,22 84 1,37 87-1</inkml:trace>
    </iact:actionData>
  </iact:action>
  <iact:action type="add" startTime="25769">
    <iact:property name="dataType"/>
    <iact:actionData xml:id="d2">
      <inkml:trace xmlns:inkml="http://www.w3.org/2003/InkML" xml:id="stk2" contextRef="#ctx0" brushRef="#br0">11673 5216 0,'0'0'7,"5"36"2,1 21 3,-2 43-2,-1 19-1,-10 42 2,-10 19-2,-7 18 5,7 20 0,6 64-12,11 8 9,6 5-1,-9-3 0,-21 31 1,-10 32-3,-12 38 4,9 34-3,7 33 2,3 20-1,14 18-2,9 7 4,-11 8-3,0 16 2,-6 21-2,0 31 1,14 56 1,20 46-2,26 30-1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0-09-25T14:50:27.609"/>
    </inkml:context>
    <inkml:brush xml:id="br0">
      <inkml:brushProperty name="width" value="0.05292" units="cm"/>
      <inkml:brushProperty name="height" value="0.05292" units="cm"/>
      <inkml:brushProperty name="color" value="#0070C0"/>
    </inkml:brush>
  </inkml:definitions>
  <iact:action type="add" startTime="33408">
    <iact:property name="dataType"/>
    <iact:actionData xml:id="d0">
      <inkml:trace xmlns:inkml="http://www.w3.org/2003/InkML" xml:id="stk0" contextRef="#ctx0" brushRef="#br0">18959 13926 0,'0'0'8,"0"0"1,36 10 3,32 0-4,28 2 3,0-5-4</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9007D5-F5DE-48A4-9BDC-D016FD902FE9}" type="datetimeFigureOut">
              <a:rPr lang="en-US" smtClean="0"/>
              <a:t>9/25/2020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8382F63-6E91-45DC-8AFA-BBF8D60875E2}" type="slidenum">
              <a:rPr lang="en-US" smtClean="0"/>
              <a:t>‹#›</a:t>
            </a:fld>
            <a:endParaRPr lang="en-US"/>
          </a:p>
        </p:txBody>
      </p:sp>
    </p:spTree>
    <p:extLst>
      <p:ext uri="{BB962C8B-B14F-4D97-AF65-F5344CB8AC3E}">
        <p14:creationId xmlns:p14="http://schemas.microsoft.com/office/powerpoint/2010/main" val="160166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1</a:t>
            </a:fld>
            <a:endParaRPr lang="en-US"/>
          </a:p>
        </p:txBody>
      </p:sp>
    </p:spTree>
    <p:extLst>
      <p:ext uri="{BB962C8B-B14F-4D97-AF65-F5344CB8AC3E}">
        <p14:creationId xmlns:p14="http://schemas.microsoft.com/office/powerpoint/2010/main" val="159041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11</a:t>
            </a:fld>
            <a:endParaRPr lang="en-US"/>
          </a:p>
        </p:txBody>
      </p:sp>
    </p:spTree>
    <p:extLst>
      <p:ext uri="{BB962C8B-B14F-4D97-AF65-F5344CB8AC3E}">
        <p14:creationId xmlns:p14="http://schemas.microsoft.com/office/powerpoint/2010/main" val="49065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12</a:t>
            </a:fld>
            <a:endParaRPr lang="en-US"/>
          </a:p>
        </p:txBody>
      </p:sp>
    </p:spTree>
    <p:extLst>
      <p:ext uri="{BB962C8B-B14F-4D97-AF65-F5344CB8AC3E}">
        <p14:creationId xmlns:p14="http://schemas.microsoft.com/office/powerpoint/2010/main" val="83429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13</a:t>
            </a:fld>
            <a:endParaRPr lang="en-US"/>
          </a:p>
        </p:txBody>
      </p:sp>
    </p:spTree>
    <p:extLst>
      <p:ext uri="{BB962C8B-B14F-4D97-AF65-F5344CB8AC3E}">
        <p14:creationId xmlns:p14="http://schemas.microsoft.com/office/powerpoint/2010/main" val="3347502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14</a:t>
            </a:fld>
            <a:endParaRPr lang="en-US"/>
          </a:p>
        </p:txBody>
      </p:sp>
    </p:spTree>
    <p:extLst>
      <p:ext uri="{BB962C8B-B14F-4D97-AF65-F5344CB8AC3E}">
        <p14:creationId xmlns:p14="http://schemas.microsoft.com/office/powerpoint/2010/main" val="209540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15</a:t>
            </a:fld>
            <a:endParaRPr lang="en-US"/>
          </a:p>
        </p:txBody>
      </p:sp>
    </p:spTree>
    <p:extLst>
      <p:ext uri="{BB962C8B-B14F-4D97-AF65-F5344CB8AC3E}">
        <p14:creationId xmlns:p14="http://schemas.microsoft.com/office/powerpoint/2010/main" val="156605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2</a:t>
            </a:fld>
            <a:endParaRPr lang="en-US"/>
          </a:p>
        </p:txBody>
      </p:sp>
    </p:spTree>
    <p:extLst>
      <p:ext uri="{BB962C8B-B14F-4D97-AF65-F5344CB8AC3E}">
        <p14:creationId xmlns:p14="http://schemas.microsoft.com/office/powerpoint/2010/main" val="203815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82F63-6E91-45DC-8AFA-BBF8D60875E2}" type="slidenum">
              <a:rPr lang="en-US" smtClean="0"/>
              <a:t>3</a:t>
            </a:fld>
            <a:endParaRPr lang="en-US"/>
          </a:p>
        </p:txBody>
      </p:sp>
    </p:spTree>
    <p:extLst>
      <p:ext uri="{BB962C8B-B14F-4D97-AF65-F5344CB8AC3E}">
        <p14:creationId xmlns:p14="http://schemas.microsoft.com/office/powerpoint/2010/main" val="342075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4</a:t>
            </a:fld>
            <a:endParaRPr lang="en-US"/>
          </a:p>
        </p:txBody>
      </p:sp>
    </p:spTree>
    <p:extLst>
      <p:ext uri="{BB962C8B-B14F-4D97-AF65-F5344CB8AC3E}">
        <p14:creationId xmlns:p14="http://schemas.microsoft.com/office/powerpoint/2010/main" val="1384237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5</a:t>
            </a:fld>
            <a:endParaRPr lang="en-US"/>
          </a:p>
        </p:txBody>
      </p:sp>
    </p:spTree>
    <p:extLst>
      <p:ext uri="{BB962C8B-B14F-4D97-AF65-F5344CB8AC3E}">
        <p14:creationId xmlns:p14="http://schemas.microsoft.com/office/powerpoint/2010/main" val="21758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6</a:t>
            </a:fld>
            <a:endParaRPr lang="en-US"/>
          </a:p>
        </p:txBody>
      </p:sp>
    </p:spTree>
    <p:extLst>
      <p:ext uri="{BB962C8B-B14F-4D97-AF65-F5344CB8AC3E}">
        <p14:creationId xmlns:p14="http://schemas.microsoft.com/office/powerpoint/2010/main" val="201145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7</a:t>
            </a:fld>
            <a:endParaRPr lang="en-US"/>
          </a:p>
        </p:txBody>
      </p:sp>
    </p:spTree>
    <p:extLst>
      <p:ext uri="{BB962C8B-B14F-4D97-AF65-F5344CB8AC3E}">
        <p14:creationId xmlns:p14="http://schemas.microsoft.com/office/powerpoint/2010/main" val="85680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8</a:t>
            </a:fld>
            <a:endParaRPr lang="en-US"/>
          </a:p>
        </p:txBody>
      </p:sp>
    </p:spTree>
    <p:extLst>
      <p:ext uri="{BB962C8B-B14F-4D97-AF65-F5344CB8AC3E}">
        <p14:creationId xmlns:p14="http://schemas.microsoft.com/office/powerpoint/2010/main" val="635782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82F63-6E91-45DC-8AFA-BBF8D60875E2}" type="slidenum">
              <a:rPr lang="en-US" smtClean="0"/>
              <a:t>9</a:t>
            </a:fld>
            <a:endParaRPr lang="en-US"/>
          </a:p>
        </p:txBody>
      </p:sp>
    </p:spTree>
    <p:extLst>
      <p:ext uri="{BB962C8B-B14F-4D97-AF65-F5344CB8AC3E}">
        <p14:creationId xmlns:p14="http://schemas.microsoft.com/office/powerpoint/2010/main" val="173003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E56343-A62F-47A0-9CF2-2B6C5CF3A223}"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371200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E56343-A62F-47A0-9CF2-2B6C5CF3A223}"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259234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E56343-A62F-47A0-9CF2-2B6C5CF3A223}"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325021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E56343-A62F-47A0-9CF2-2B6C5CF3A223}"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42107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E56343-A62F-47A0-9CF2-2B6C5CF3A223}"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269893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E56343-A62F-47A0-9CF2-2B6C5CF3A223}"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207209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E56343-A62F-47A0-9CF2-2B6C5CF3A223}" type="datetimeFigureOut">
              <a:rPr lang="en-US" smtClean="0"/>
              <a:t>9/25/2020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207559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E56343-A62F-47A0-9CF2-2B6C5CF3A223}" type="datetimeFigureOut">
              <a:rPr lang="en-US" smtClean="0"/>
              <a:t>9/25/2020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1104401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56343-A62F-47A0-9CF2-2B6C5CF3A223}" type="datetimeFigureOut">
              <a:rPr lang="en-US" smtClean="0"/>
              <a:t>9/25/2020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2947683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E56343-A62F-47A0-9CF2-2B6C5CF3A223}"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3667523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E56343-A62F-47A0-9CF2-2B6C5CF3A223}"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3B7D1-C636-4994-9A19-A191A1409338}" type="slidenum">
              <a:rPr lang="en-US" smtClean="0"/>
              <a:t>‹#›</a:t>
            </a:fld>
            <a:endParaRPr lang="en-US"/>
          </a:p>
        </p:txBody>
      </p:sp>
    </p:spTree>
    <p:extLst>
      <p:ext uri="{BB962C8B-B14F-4D97-AF65-F5344CB8AC3E}">
        <p14:creationId xmlns:p14="http://schemas.microsoft.com/office/powerpoint/2010/main" val="279588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56343-A62F-47A0-9CF2-2B6C5CF3A223}" type="datetimeFigureOut">
              <a:rPr lang="en-US" smtClean="0"/>
              <a:t>9/25/2020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3B7D1-C636-4994-9A19-A191A1409338}" type="slidenum">
              <a:rPr lang="en-US" smtClean="0"/>
              <a:t>‹#›</a:t>
            </a:fld>
            <a:endParaRPr lang="en-US"/>
          </a:p>
        </p:txBody>
      </p:sp>
    </p:spTree>
    <p:extLst>
      <p:ext uri="{BB962C8B-B14F-4D97-AF65-F5344CB8AC3E}">
        <p14:creationId xmlns:p14="http://schemas.microsoft.com/office/powerpoint/2010/main" val="1331874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microsoft.com/office/2011/relationships/inkAction" Target="../ink/inkAction2.xml"/><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microsoft.com/office/2011/relationships/inkAction" Target="../ink/inkAction3.xm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microsoft.com/office/2011/relationships/inkAction" Target="../ink/inkAction1.xml"/><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p:cNvSpPr txBox="1"/>
          <p:nvPr/>
        </p:nvSpPr>
        <p:spPr>
          <a:xfrm>
            <a:off x="228600" y="533400"/>
            <a:ext cx="8610600" cy="4154984"/>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Synthesis of a novel hydroxamate-Ru(II) complex and its promising photoluminescence properties</a:t>
            </a:r>
            <a:endParaRPr lang="en-US" sz="2800" b="1" dirty="0">
              <a:solidFill>
                <a:srgbClr val="C00000"/>
              </a:solidFill>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Kuntebommanahalli Thimmaiah*, Mark Montgomery, </a:t>
            </a:r>
          </a:p>
          <a:p>
            <a:pPr algn="ctr"/>
            <a:r>
              <a:rPr lang="en-US" sz="2400" b="1" dirty="0">
                <a:latin typeface="Times New Roman" panose="02020603050405020304" pitchFamily="18" charset="0"/>
                <a:cs typeface="Times New Roman" panose="02020603050405020304" pitchFamily="18" charset="0"/>
              </a:rPr>
              <a:t>T. Padma, Darrell Barnes, Ashish Pagare, Paul Grisham, </a:t>
            </a:r>
          </a:p>
          <a:p>
            <a:pPr algn="ctr"/>
            <a:r>
              <a:rPr lang="en-US" sz="2400" b="1" dirty="0">
                <a:latin typeface="Times New Roman" panose="02020603050405020304" pitchFamily="18" charset="0"/>
                <a:cs typeface="Times New Roman" panose="02020603050405020304" pitchFamily="18" charset="0"/>
              </a:rPr>
              <a:t>Lindsay Massie, </a:t>
            </a:r>
            <a:r>
              <a:rPr lang="en-US" sz="2400" b="1" dirty="0" err="1">
                <a:latin typeface="Times New Roman" panose="02020603050405020304" pitchFamily="18" charset="0"/>
                <a:cs typeface="Times New Roman" panose="02020603050405020304" pitchFamily="18" charset="0"/>
              </a:rPr>
              <a:t>Piya</a:t>
            </a:r>
            <a:r>
              <a:rPr lang="en-US" sz="2400" b="1" dirty="0">
                <a:latin typeface="Times New Roman" panose="02020603050405020304" pitchFamily="18" charset="0"/>
                <a:cs typeface="Times New Roman" panose="02020603050405020304" pitchFamily="18" charset="0"/>
              </a:rPr>
              <a:t> Adris, and Sarah Holt</a:t>
            </a:r>
          </a:p>
          <a:p>
            <a:pPr algn="ctr"/>
            <a:r>
              <a:rPr lang="en-US" sz="2400" b="1" dirty="0">
                <a:latin typeface="Times New Roman" panose="02020603050405020304" pitchFamily="18" charset="0"/>
                <a:cs typeface="Times New Roman" panose="02020603050405020304" pitchFamily="18" charset="0"/>
              </a:rPr>
              <a:t>Natural Science Division, Northwest Mississippi Community College, Desoto Center, Southaven, MS 38671 </a:t>
            </a:r>
            <a:endParaRPr lang="en-US" sz="2400" i="1"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74151C82-8B8C-45FB-86CC-849E53EE3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3263844595"/>
      </p:ext>
    </p:extLst>
  </p:cSld>
  <p:clrMapOvr>
    <a:masterClrMapping/>
  </p:clrMapOvr>
  <mc:AlternateContent xmlns:mc="http://schemas.openxmlformats.org/markup-compatibility/2006">
    <mc:Choice xmlns:p14="http://schemas.microsoft.com/office/powerpoint/2010/main" Requires="p14">
      <p:transition spd="slow" p14:dur="2000" advTm="16092"/>
    </mc:Choice>
    <mc:Fallback>
      <p:transition spd="slow" advTm="16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5FED39-D8FC-4B9F-905B-A6E88193CD39}"/>
              </a:ext>
            </a:extLst>
          </p:cNvPr>
          <p:cNvPicPr>
            <a:picLocks noChangeAspect="1"/>
          </p:cNvPicPr>
          <p:nvPr/>
        </p:nvPicPr>
        <p:blipFill>
          <a:blip r:embed="rId4"/>
          <a:stretch>
            <a:fillRect/>
          </a:stretch>
        </p:blipFill>
        <p:spPr>
          <a:xfrm>
            <a:off x="227943" y="2362200"/>
            <a:ext cx="8721658" cy="1981200"/>
          </a:xfrm>
          <a:prstGeom prst="rect">
            <a:avLst/>
          </a:prstGeom>
        </p:spPr>
      </p:pic>
      <p:sp>
        <p:nvSpPr>
          <p:cNvPr id="5" name="TextBox 4">
            <a:extLst>
              <a:ext uri="{FF2B5EF4-FFF2-40B4-BE49-F238E27FC236}">
                <a16:creationId xmlns:a16="http://schemas.microsoft.com/office/drawing/2014/main" id="{508B3A33-66FD-4DA6-AFF9-BEF38691A2C0}"/>
              </a:ext>
            </a:extLst>
          </p:cNvPr>
          <p:cNvSpPr txBox="1"/>
          <p:nvPr/>
        </p:nvSpPr>
        <p:spPr>
          <a:xfrm>
            <a:off x="838200" y="1066800"/>
            <a:ext cx="80010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Absorption and Emission Spectral Data of </a:t>
            </a:r>
          </a:p>
          <a:p>
            <a:pPr algn="ctr"/>
            <a:r>
              <a:rPr lang="en-US" sz="2800" b="1" dirty="0">
                <a:solidFill>
                  <a:srgbClr val="0000FF"/>
                </a:solidFill>
                <a:latin typeface="Times New Roman" panose="02020603050405020304" pitchFamily="18" charset="0"/>
                <a:cs typeface="Times New Roman" panose="02020603050405020304" pitchFamily="18" charset="0"/>
              </a:rPr>
              <a:t>Ru (II)-Hydroxamate Binuclear Complexes</a:t>
            </a:r>
          </a:p>
        </p:txBody>
      </p:sp>
      <p:pic>
        <p:nvPicPr>
          <p:cNvPr id="2" name="Audio 1">
            <a:hlinkClick r:id="" action="ppaction://media"/>
            <a:extLst>
              <a:ext uri="{FF2B5EF4-FFF2-40B4-BE49-F238E27FC236}">
                <a16:creationId xmlns:a16="http://schemas.microsoft.com/office/drawing/2014/main" id="{BCC3EA2E-5548-4A4F-B2B3-A6714FD04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2997699274"/>
      </p:ext>
    </p:extLst>
  </p:cSld>
  <p:clrMapOvr>
    <a:masterClrMapping/>
  </p:clrMapOvr>
  <mc:AlternateContent xmlns:mc="http://schemas.openxmlformats.org/markup-compatibility/2006">
    <mc:Choice xmlns:p14="http://schemas.microsoft.com/office/powerpoint/2010/main" Requires="p14">
      <p:transition spd="slow" p14:dur="2000" advTm="13632"/>
    </mc:Choice>
    <mc:Fallback>
      <p:transition spd="slow" advTm="1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5C44C6-82CF-47D4-B1AA-11CBF40D9441}"/>
              </a:ext>
            </a:extLst>
          </p:cNvPr>
          <p:cNvPicPr>
            <a:picLocks noChangeAspect="1"/>
          </p:cNvPicPr>
          <p:nvPr/>
        </p:nvPicPr>
        <p:blipFill>
          <a:blip r:embed="rId5"/>
          <a:stretch>
            <a:fillRect/>
          </a:stretch>
        </p:blipFill>
        <p:spPr>
          <a:xfrm>
            <a:off x="1066800" y="228600"/>
            <a:ext cx="5791200" cy="5149318"/>
          </a:xfrm>
          <a:prstGeom prst="rect">
            <a:avLst/>
          </a:prstGeom>
        </p:spPr>
      </p:pic>
      <p:sp>
        <p:nvSpPr>
          <p:cNvPr id="5" name="TextBox 4">
            <a:extLst>
              <a:ext uri="{FF2B5EF4-FFF2-40B4-BE49-F238E27FC236}">
                <a16:creationId xmlns:a16="http://schemas.microsoft.com/office/drawing/2014/main" id="{CB8C4A8A-352E-4040-BD3A-E9A43EC93B82}"/>
              </a:ext>
            </a:extLst>
          </p:cNvPr>
          <p:cNvSpPr txBox="1"/>
          <p:nvPr/>
        </p:nvSpPr>
        <p:spPr>
          <a:xfrm>
            <a:off x="609600" y="5377918"/>
            <a:ext cx="8458200" cy="46166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Comparison of Fluorescence Spectra</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Ink 1">
                <a:extLst>
                  <a:ext uri="{FF2B5EF4-FFF2-40B4-BE49-F238E27FC236}">
                    <a16:creationId xmlns:a16="http://schemas.microsoft.com/office/drawing/2014/main" id="{9BE3EEAC-4F78-409B-8A29-1FEAAF43D911}"/>
                  </a:ext>
                </a:extLst>
              </p14:cNvPr>
              <p14:cNvContentPartPr/>
              <p14:nvPr>
                <p:extLst>
                  <p:ext uri="{42D2F446-02D8-4167-A562-619A0277C38B}">
                    <p15:isNarration xmlns:p15="http://schemas.microsoft.com/office/powerpoint/2012/main" val="1"/>
                  </p:ext>
                </p:extLst>
              </p14:nvPr>
            </p14:nvContentPartPr>
            <p14:xfrm>
              <a:off x="4076640" y="1721520"/>
              <a:ext cx="275400" cy="3711600"/>
            </p14:xfrm>
          </p:contentPart>
        </mc:Choice>
        <mc:Fallback>
          <p:pic>
            <p:nvPicPr>
              <p:cNvPr id="2" name="Ink 1">
                <a:extLst>
                  <a:ext uri="{FF2B5EF4-FFF2-40B4-BE49-F238E27FC236}">
                    <a16:creationId xmlns:a16="http://schemas.microsoft.com/office/drawing/2014/main" id="{9BE3EEAC-4F78-409B-8A29-1FEAAF43D911}"/>
                  </a:ext>
                </a:extLst>
              </p:cNvPr>
              <p:cNvPicPr>
                <a:picLocks noGrp="1" noRot="1" noChangeAspect="1" noMove="1" noResize="1" noEditPoints="1" noAdjustHandles="1" noChangeArrowheads="1" noChangeShapeType="1"/>
              </p:cNvPicPr>
              <p:nvPr/>
            </p:nvPicPr>
            <p:blipFill>
              <a:blip r:embed="rId7"/>
              <a:stretch>
                <a:fillRect/>
              </a:stretch>
            </p:blipFill>
            <p:spPr>
              <a:xfrm>
                <a:off x="4067280" y="1712160"/>
                <a:ext cx="294120" cy="3730320"/>
              </a:xfrm>
              <a:prstGeom prst="rect">
                <a:avLst/>
              </a:prstGeom>
            </p:spPr>
          </p:pic>
        </mc:Fallback>
      </mc:AlternateContent>
      <p:pic>
        <p:nvPicPr>
          <p:cNvPr id="3" name="Audio 2">
            <a:hlinkClick r:id="" action="ppaction://media"/>
            <a:extLst>
              <a:ext uri="{FF2B5EF4-FFF2-40B4-BE49-F238E27FC236}">
                <a16:creationId xmlns:a16="http://schemas.microsoft.com/office/drawing/2014/main" id="{64C31548-7CB3-4D76-89B2-580DB7750C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967306195"/>
      </p:ext>
    </p:extLst>
  </p:cSld>
  <p:clrMapOvr>
    <a:masterClrMapping/>
  </p:clrMapOvr>
  <mc:AlternateContent xmlns:mc="http://schemas.openxmlformats.org/markup-compatibility/2006">
    <mc:Choice xmlns:p14="http://schemas.microsoft.com/office/powerpoint/2010/main" Requires="p14">
      <p:transition spd="slow" p14:dur="2000" advTm="35247"/>
    </mc:Choice>
    <mc:Fallback>
      <p:transition spd="slow" advTm="3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D7312-93BD-447D-BBCE-0856EB20FED1}"/>
              </a:ext>
            </a:extLst>
          </p:cNvPr>
          <p:cNvSpPr txBox="1"/>
          <p:nvPr/>
        </p:nvSpPr>
        <p:spPr>
          <a:xfrm>
            <a:off x="304800" y="609600"/>
            <a:ext cx="8305800" cy="5565947"/>
          </a:xfrm>
          <a:prstGeom prst="rect">
            <a:avLst/>
          </a:prstGeom>
          <a:noFill/>
        </p:spPr>
        <p:txBody>
          <a:bodyPr wrap="square" rtlCol="0">
            <a:spAutoFit/>
          </a:bodyPr>
          <a:lstStyle/>
          <a:p>
            <a:pPr algn="just">
              <a:lnSpc>
                <a:spcPct val="150000"/>
              </a:lnSpc>
            </a:pPr>
            <a:r>
              <a:rPr lang="en-US" sz="2400" b="1" dirty="0">
                <a:solidFill>
                  <a:srgbClr val="002060"/>
                </a:solidFill>
                <a:latin typeface="Times New Roman" panose="02020603050405020304" pitchFamily="18" charset="0"/>
                <a:ea typeface="Times New Roman" panose="02020603050405020304" pitchFamily="18" charset="0"/>
              </a:rPr>
              <a:t>Emission Spectral Data</a:t>
            </a:r>
          </a:p>
          <a:p>
            <a:pPr algn="just">
              <a:lnSpc>
                <a:spcPct val="150000"/>
              </a:lnSpc>
            </a:pPr>
            <a:r>
              <a:rPr lang="en-US" sz="2400" dirty="0">
                <a:latin typeface="Times New Roman" panose="02020603050405020304" pitchFamily="18" charset="0"/>
                <a:ea typeface="Times New Roman" panose="02020603050405020304" pitchFamily="18" charset="0"/>
              </a:rPr>
              <a:t>At higher pH (~12), the oxygen of hydroxamate group is deprotonated and comp</a:t>
            </a:r>
            <a:r>
              <a:rPr lang="en-US" sz="2400" b="1" dirty="0">
                <a:latin typeface="Times New Roman" panose="02020603050405020304" pitchFamily="18" charset="0"/>
                <a:ea typeface="Times New Roman" panose="02020603050405020304" pitchFamily="18" charset="0"/>
              </a:rPr>
              <a:t>10</a:t>
            </a:r>
            <a:r>
              <a:rPr lang="en-US" sz="2400" dirty="0">
                <a:latin typeface="Times New Roman" panose="02020603050405020304" pitchFamily="18" charset="0"/>
                <a:ea typeface="Times New Roman" panose="02020603050405020304" pitchFamily="18" charset="0"/>
              </a:rPr>
              <a:t> showed different fluorescent spectra compared to neutral pH condition. When comp</a:t>
            </a:r>
            <a:r>
              <a:rPr lang="en-US" sz="2400" b="1" dirty="0">
                <a:latin typeface="Times New Roman" panose="02020603050405020304" pitchFamily="18" charset="0"/>
                <a:ea typeface="Times New Roman" panose="02020603050405020304" pitchFamily="18" charset="0"/>
              </a:rPr>
              <a:t>10</a:t>
            </a:r>
            <a:r>
              <a:rPr lang="en-US" sz="2400" dirty="0">
                <a:latin typeface="Times New Roman" panose="02020603050405020304" pitchFamily="18" charset="0"/>
                <a:ea typeface="Times New Roman" panose="02020603050405020304" pitchFamily="18" charset="0"/>
              </a:rPr>
              <a:t> was excited at 450 nm the emission wavelength appears at 653nm. The fluorescence of [Ru(</a:t>
            </a:r>
            <a:r>
              <a:rPr lang="en-US" sz="2400" dirty="0" err="1">
                <a:latin typeface="Times New Roman" panose="02020603050405020304" pitchFamily="18" charset="0"/>
                <a:ea typeface="Times New Roman" panose="02020603050405020304" pitchFamily="18" charset="0"/>
              </a:rPr>
              <a:t>bipy</a:t>
            </a:r>
            <a:r>
              <a:rPr lang="en-US" sz="2400" dirty="0">
                <a:latin typeface="Times New Roman" panose="02020603050405020304" pitchFamily="18" charset="0"/>
                <a:ea typeface="Times New Roman" panose="02020603050405020304" pitchFamily="18" charset="0"/>
              </a:rPr>
              <a:t>)</a:t>
            </a:r>
            <a:r>
              <a:rPr lang="en-US" sz="2400" baseline="-25000" dirty="0">
                <a:latin typeface="Times New Roman" panose="02020603050405020304" pitchFamily="18" charset="0"/>
                <a:ea typeface="Times New Roman" panose="02020603050405020304" pitchFamily="18" charset="0"/>
              </a:rPr>
              <a:t>3</a:t>
            </a:r>
            <a:r>
              <a:rPr lang="en-US" sz="2400" dirty="0">
                <a:latin typeface="Times New Roman" panose="02020603050405020304" pitchFamily="18" charset="0"/>
                <a:ea typeface="Times New Roman" panose="02020603050405020304" pitchFamily="18" charset="0"/>
              </a:rPr>
              <a:t>]Cl</a:t>
            </a:r>
            <a:r>
              <a:rPr lang="en-US" sz="2400" baseline="-25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is three times intense than comp</a:t>
            </a:r>
            <a:r>
              <a:rPr lang="en-US" sz="2400" b="1" dirty="0">
                <a:latin typeface="Times New Roman" panose="02020603050405020304" pitchFamily="18" charset="0"/>
                <a:ea typeface="Times New Roman" panose="02020603050405020304" pitchFamily="18" charset="0"/>
              </a:rPr>
              <a:t>10</a:t>
            </a:r>
            <a:r>
              <a:rPr lang="en-US" sz="2400" dirty="0">
                <a:latin typeface="Times New Roman" panose="02020603050405020304" pitchFamily="18" charset="0"/>
                <a:ea typeface="Times New Roman" panose="02020603050405020304" pitchFamily="18" charset="0"/>
              </a:rPr>
              <a:t>. This may be due to the </a:t>
            </a:r>
            <a:r>
              <a:rPr lang="en-US" sz="2400" dirty="0" err="1">
                <a:latin typeface="Times New Roman" panose="02020603050405020304" pitchFamily="18" charset="0"/>
                <a:ea typeface="Times New Roman" panose="02020603050405020304" pitchFamily="18" charset="0"/>
              </a:rPr>
              <a:t>deprotation</a:t>
            </a:r>
            <a:r>
              <a:rPr lang="en-US" sz="2400" dirty="0">
                <a:latin typeface="Times New Roman" panose="02020603050405020304" pitchFamily="18" charset="0"/>
                <a:ea typeface="Times New Roman" panose="02020603050405020304" pitchFamily="18" charset="0"/>
              </a:rPr>
              <a:t> of the hydroxamate group. Where as at low pH, the emission </a:t>
            </a:r>
            <a:r>
              <a:rPr lang="en-US" sz="2400" dirty="0">
                <a:latin typeface="Times New Roman" panose="02020603050405020304" pitchFamily="18" charset="0"/>
                <a:ea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ea typeface="Times New Roman" panose="02020603050405020304" pitchFamily="18" charset="0"/>
              </a:rPr>
              <a:t>max</a:t>
            </a:r>
            <a:r>
              <a:rPr lang="en-US" sz="2400" dirty="0">
                <a:latin typeface="Times New Roman" panose="02020603050405020304" pitchFamily="18" charset="0"/>
                <a:ea typeface="Times New Roman" panose="02020603050405020304" pitchFamily="18" charset="0"/>
              </a:rPr>
              <a:t> showed </a:t>
            </a:r>
            <a:r>
              <a:rPr lang="en-US" sz="2400" b="1" dirty="0">
                <a:latin typeface="Times New Roman" panose="02020603050405020304" pitchFamily="18" charset="0"/>
                <a:ea typeface="Times New Roman" panose="02020603050405020304" pitchFamily="18" charset="0"/>
              </a:rPr>
              <a:t>bathochromic shift </a:t>
            </a:r>
            <a:r>
              <a:rPr lang="en-US" sz="2400" dirty="0">
                <a:latin typeface="Times New Roman" panose="02020603050405020304" pitchFamily="18" charset="0"/>
                <a:ea typeface="Times New Roman" panose="02020603050405020304" pitchFamily="18" charset="0"/>
              </a:rPr>
              <a:t>toward 667 nm. This shows that fluorescence of the comp</a:t>
            </a:r>
            <a:r>
              <a:rPr lang="en-US" sz="2400" b="1" dirty="0">
                <a:latin typeface="Times New Roman" panose="02020603050405020304" pitchFamily="18" charset="0"/>
                <a:ea typeface="Times New Roman" panose="02020603050405020304" pitchFamily="18" charset="0"/>
              </a:rPr>
              <a:t>10</a:t>
            </a:r>
            <a:r>
              <a:rPr lang="en-US" sz="2400" dirty="0">
                <a:latin typeface="Times New Roman" panose="02020603050405020304" pitchFamily="18" charset="0"/>
                <a:ea typeface="Times New Roman" panose="02020603050405020304" pitchFamily="18" charset="0"/>
              </a:rPr>
              <a:t> depends on the pH  of the solution.  </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91AA8CC3-3139-45B3-9811-183828A3740A}"/>
                  </a:ext>
                </a:extLst>
              </p14:cNvPr>
              <p14:cNvContentPartPr/>
              <p14:nvPr>
                <p:extLst>
                  <p:ext uri="{42D2F446-02D8-4167-A562-619A0277C38B}">
                    <p15:isNarration xmlns:p15="http://schemas.microsoft.com/office/powerpoint/2012/main" val="1"/>
                  </p:ext>
                </p:extLst>
              </p14:nvPr>
            </p14:nvContentPartPr>
            <p14:xfrm>
              <a:off x="6825240" y="5013360"/>
              <a:ext cx="106920" cy="14400"/>
            </p14:xfrm>
          </p:contentPart>
        </mc:Choice>
        <mc:Fallback>
          <p:pic>
            <p:nvPicPr>
              <p:cNvPr id="2" name="Ink 1">
                <a:extLst>
                  <a:ext uri="{FF2B5EF4-FFF2-40B4-BE49-F238E27FC236}">
                    <a16:creationId xmlns:a16="http://schemas.microsoft.com/office/drawing/2014/main" id="{91AA8CC3-3139-45B3-9811-183828A3740A}"/>
                  </a:ext>
                </a:extLst>
              </p:cNvPr>
              <p:cNvPicPr>
                <a:picLocks noGrp="1" noRot="1" noChangeAspect="1" noMove="1" noResize="1" noEditPoints="1" noAdjustHandles="1" noChangeArrowheads="1" noChangeShapeType="1"/>
              </p:cNvPicPr>
              <p:nvPr/>
            </p:nvPicPr>
            <p:blipFill>
              <a:blip r:embed="rId6"/>
              <a:stretch>
                <a:fillRect/>
              </a:stretch>
            </p:blipFill>
            <p:spPr>
              <a:xfrm>
                <a:off x="6815880" y="5004000"/>
                <a:ext cx="125640" cy="33120"/>
              </a:xfrm>
              <a:prstGeom prst="rect">
                <a:avLst/>
              </a:prstGeom>
            </p:spPr>
          </p:pic>
        </mc:Fallback>
      </mc:AlternateContent>
      <p:pic>
        <p:nvPicPr>
          <p:cNvPr id="3" name="Audio 2">
            <a:hlinkClick r:id="" action="ppaction://media"/>
            <a:extLst>
              <a:ext uri="{FF2B5EF4-FFF2-40B4-BE49-F238E27FC236}">
                <a16:creationId xmlns:a16="http://schemas.microsoft.com/office/drawing/2014/main" id="{28607110-7C1C-499B-B490-7958B2B778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1324378396"/>
      </p:ext>
    </p:extLst>
  </p:cSld>
  <p:clrMapOvr>
    <a:masterClrMapping/>
  </p:clrMapOvr>
  <mc:AlternateContent xmlns:mc="http://schemas.openxmlformats.org/markup-compatibility/2006">
    <mc:Choice xmlns:p14="http://schemas.microsoft.com/office/powerpoint/2010/main" Requires="p14">
      <p:transition spd="slow" p14:dur="2000" advTm="35140"/>
    </mc:Choice>
    <mc:Fallback>
      <p:transition spd="slow" advTm="3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FB56E8-AAF8-4FF1-BC0F-E675F526525A}"/>
              </a:ext>
            </a:extLst>
          </p:cNvPr>
          <p:cNvSpPr txBox="1"/>
          <p:nvPr/>
        </p:nvSpPr>
        <p:spPr>
          <a:xfrm>
            <a:off x="536088" y="292291"/>
            <a:ext cx="8226911" cy="1107996"/>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Cu (II) and Ni (II) Ions Quench the Fluorescence of Ru (II)-Hydroxamate Complex (Titration)</a:t>
            </a:r>
          </a:p>
          <a:p>
            <a:endParaRPr lang="en-US" dirty="0"/>
          </a:p>
        </p:txBody>
      </p:sp>
      <p:pic>
        <p:nvPicPr>
          <p:cNvPr id="5" name="Picture 4">
            <a:extLst>
              <a:ext uri="{FF2B5EF4-FFF2-40B4-BE49-F238E27FC236}">
                <a16:creationId xmlns:a16="http://schemas.microsoft.com/office/drawing/2014/main" id="{D747C818-1ACE-4B93-9FEE-EAE946888DCF}"/>
              </a:ext>
            </a:extLst>
          </p:cNvPr>
          <p:cNvPicPr>
            <a:picLocks noChangeAspect="1"/>
          </p:cNvPicPr>
          <p:nvPr/>
        </p:nvPicPr>
        <p:blipFill>
          <a:blip r:embed="rId5"/>
          <a:stretch>
            <a:fillRect/>
          </a:stretch>
        </p:blipFill>
        <p:spPr>
          <a:xfrm>
            <a:off x="578131" y="1219200"/>
            <a:ext cx="8155284" cy="3657600"/>
          </a:xfrm>
          <a:prstGeom prst="rect">
            <a:avLst/>
          </a:prstGeom>
        </p:spPr>
      </p:pic>
      <p:sp>
        <p:nvSpPr>
          <p:cNvPr id="7" name="TextBox 6">
            <a:extLst>
              <a:ext uri="{FF2B5EF4-FFF2-40B4-BE49-F238E27FC236}">
                <a16:creationId xmlns:a16="http://schemas.microsoft.com/office/drawing/2014/main" id="{AE48FFCF-A883-4371-8172-49EF8CFB2E7A}"/>
              </a:ext>
            </a:extLst>
          </p:cNvPr>
          <p:cNvSpPr txBox="1"/>
          <p:nvPr/>
        </p:nvSpPr>
        <p:spPr>
          <a:xfrm>
            <a:off x="536089" y="4953000"/>
            <a:ext cx="8155284"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Gradual quenching of </a:t>
            </a:r>
            <a:r>
              <a:rPr lang="en-US" sz="2000" b="1" dirty="0">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 by Cu (II).</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First quenching is very fast by Ni (II) (nearly half of fluorescence). Later, gradual and uniform quenching.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Suggests that there is a possible electron transformation between two metal centers. </a:t>
            </a:r>
          </a:p>
        </p:txBody>
      </p:sp>
      <p:pic>
        <p:nvPicPr>
          <p:cNvPr id="2" name="Audio 1">
            <a:hlinkClick r:id="" action="ppaction://media"/>
            <a:extLst>
              <a:ext uri="{FF2B5EF4-FFF2-40B4-BE49-F238E27FC236}">
                <a16:creationId xmlns:a16="http://schemas.microsoft.com/office/drawing/2014/main" id="{F8E41A43-2273-42D9-A59E-7716D19661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1489365373"/>
      </p:ext>
    </p:extLst>
  </p:cSld>
  <p:clrMapOvr>
    <a:masterClrMapping/>
  </p:clrMapOvr>
  <mc:AlternateContent xmlns:mc="http://schemas.openxmlformats.org/markup-compatibility/2006">
    <mc:Choice xmlns:p14="http://schemas.microsoft.com/office/powerpoint/2010/main" Requires="p14">
      <p:transition spd="slow" p14:dur="2000" advTm="55732"/>
    </mc:Choice>
    <mc:Fallback>
      <p:transition spd="slow" advTm="55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9DE0BB-8055-4F72-8218-9CDD32EE1550}"/>
              </a:ext>
            </a:extLst>
          </p:cNvPr>
          <p:cNvSpPr txBox="1"/>
          <p:nvPr/>
        </p:nvSpPr>
        <p:spPr>
          <a:xfrm>
            <a:off x="381000" y="533400"/>
            <a:ext cx="8458200"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Plots of Dynamic Quenching (left) and Static Quenching (right) of </a:t>
            </a:r>
            <a:r>
              <a:rPr lang="en-US" sz="2400" b="1" dirty="0" err="1">
                <a:solidFill>
                  <a:srgbClr val="FF0000"/>
                </a:solidFill>
                <a:latin typeface="Times New Roman" panose="02020603050405020304" pitchFamily="18" charset="0"/>
                <a:cs typeface="Times New Roman" panose="02020603050405020304" pitchFamily="18" charset="0"/>
              </a:rPr>
              <a:t>compd</a:t>
            </a:r>
            <a:r>
              <a:rPr lang="en-US" sz="2400" b="1" dirty="0">
                <a:solidFill>
                  <a:srgbClr val="FF0000"/>
                </a:solidFill>
                <a:latin typeface="Times New Roman" panose="02020603050405020304" pitchFamily="18" charset="0"/>
                <a:cs typeface="Times New Roman" panose="02020603050405020304" pitchFamily="18" charset="0"/>
              </a:rPr>
              <a:t> 10 with Cu (II) (♦) or Ni (II) (□)</a:t>
            </a:r>
          </a:p>
        </p:txBody>
      </p:sp>
      <p:pic>
        <p:nvPicPr>
          <p:cNvPr id="5" name="Picture 4">
            <a:extLst>
              <a:ext uri="{FF2B5EF4-FFF2-40B4-BE49-F238E27FC236}">
                <a16:creationId xmlns:a16="http://schemas.microsoft.com/office/drawing/2014/main" id="{4EBE1504-ABEA-413C-B8D6-4717477F8FE9}"/>
              </a:ext>
            </a:extLst>
          </p:cNvPr>
          <p:cNvPicPr>
            <a:picLocks noChangeAspect="1"/>
          </p:cNvPicPr>
          <p:nvPr/>
        </p:nvPicPr>
        <p:blipFill>
          <a:blip r:embed="rId5"/>
          <a:stretch>
            <a:fillRect/>
          </a:stretch>
        </p:blipFill>
        <p:spPr>
          <a:xfrm>
            <a:off x="381000" y="1447800"/>
            <a:ext cx="8509000" cy="3276600"/>
          </a:xfrm>
          <a:prstGeom prst="rect">
            <a:avLst/>
          </a:prstGeom>
        </p:spPr>
      </p:pic>
      <p:sp>
        <p:nvSpPr>
          <p:cNvPr id="6" name="TextBox 5">
            <a:extLst>
              <a:ext uri="{FF2B5EF4-FFF2-40B4-BE49-F238E27FC236}">
                <a16:creationId xmlns:a16="http://schemas.microsoft.com/office/drawing/2014/main" id="{1DB18C53-0530-425F-B118-06EC703F7BDF}"/>
              </a:ext>
            </a:extLst>
          </p:cNvPr>
          <p:cNvSpPr txBox="1"/>
          <p:nvPr/>
        </p:nvSpPr>
        <p:spPr>
          <a:xfrm>
            <a:off x="355301" y="4724400"/>
            <a:ext cx="8509000" cy="249299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Quenching was compared with two well known </a:t>
            </a:r>
            <a:r>
              <a:rPr lang="en-US" sz="2000" dirty="0" err="1">
                <a:latin typeface="Times New Roman" panose="02020603050405020304" pitchFamily="18" charset="0"/>
                <a:cs typeface="Times New Roman" panose="02020603050405020304" pitchFamily="18" charset="0"/>
              </a:rPr>
              <a:t>models:Stern-Volmer</a:t>
            </a:r>
            <a:r>
              <a:rPr lang="en-US" sz="2000" dirty="0">
                <a:latin typeface="Times New Roman" panose="02020603050405020304" pitchFamily="18" charset="0"/>
                <a:cs typeface="Times New Roman" panose="02020603050405020304" pitchFamily="18" charset="0"/>
              </a:rPr>
              <a:t> (Dynamic) and Perrin (Static) models. The models suggest whether the quenching is intermolecular or intramolecular. The </a:t>
            </a:r>
            <a:r>
              <a:rPr lang="el-GR" sz="2000" b="1" dirty="0">
                <a:latin typeface="Times New Roman" panose="02020603050405020304" pitchFamily="18" charset="0"/>
                <a:cs typeface="Times New Roman" panose="02020603050405020304" pitchFamily="18" charset="0"/>
              </a:rPr>
              <a:t>φ</a:t>
            </a:r>
            <a:r>
              <a:rPr lang="en-US" sz="2000" b="1" baseline="-25000" dirty="0">
                <a:latin typeface="Times New Roman" panose="02020603050405020304" pitchFamily="18" charset="0"/>
                <a:cs typeface="Times New Roman" panose="02020603050405020304" pitchFamily="18" charset="0"/>
              </a:rPr>
              <a:t>0</a:t>
            </a:r>
            <a:r>
              <a:rPr lang="en-US" sz="2000" b="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φ</a:t>
            </a:r>
            <a:r>
              <a:rPr lang="en-US" sz="2000" b="1" baseline="-25000" dirty="0">
                <a:latin typeface="Times New Roman" panose="02020603050405020304" pitchFamily="18" charset="0"/>
                <a:cs typeface="Times New Roman" panose="02020603050405020304" pitchFamily="18" charset="0"/>
              </a:rPr>
              <a:t>q</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of </a:t>
            </a:r>
            <a:r>
              <a:rPr lang="en-US" sz="2000" b="1" dirty="0">
                <a:latin typeface="Times New Roman" panose="02020603050405020304" pitchFamily="18" charset="0"/>
                <a:cs typeface="Times New Roman" panose="02020603050405020304" pitchFamily="18" charset="0"/>
              </a:rPr>
              <a:t>10a </a:t>
            </a:r>
            <a:r>
              <a:rPr lang="en-US" sz="2000" dirty="0">
                <a:latin typeface="Times New Roman" panose="02020603050405020304" pitchFamily="18" charset="0"/>
                <a:cs typeface="Times New Roman" panose="02020603050405020304" pitchFamily="18" charset="0"/>
              </a:rPr>
              <a:t>and </a:t>
            </a:r>
            <a:r>
              <a:rPr lang="en-US" sz="2000" b="1" dirty="0">
                <a:latin typeface="Times New Roman" panose="02020603050405020304" pitchFamily="18" charset="0"/>
                <a:cs typeface="Times New Roman" panose="02020603050405020304" pitchFamily="18" charset="0"/>
              </a:rPr>
              <a:t>10b</a:t>
            </a:r>
            <a:r>
              <a:rPr lang="en-US" sz="2000" dirty="0">
                <a:latin typeface="Times New Roman" panose="02020603050405020304" pitchFamily="18" charset="0"/>
                <a:cs typeface="Times New Roman" panose="02020603050405020304" pitchFamily="18" charset="0"/>
              </a:rPr>
              <a:t> was measured from graph and it is clear that in case of Ni (II), the stern-Volmer model was observed revealing quenching of metal to ligand intermolecularly. Whereas </a:t>
            </a:r>
            <a:r>
              <a:rPr lang="en-US" sz="2000" b="1" dirty="0">
                <a:latin typeface="Times New Roman" panose="02020603050405020304" pitchFamily="18" charset="0"/>
                <a:cs typeface="Times New Roman" panose="02020603050405020304" pitchFamily="18" charset="0"/>
              </a:rPr>
              <a:t>–ln </a:t>
            </a:r>
            <a:r>
              <a:rPr lang="el-GR" sz="2000" b="1" dirty="0">
                <a:latin typeface="Times New Roman" panose="02020603050405020304" pitchFamily="18" charset="0"/>
                <a:cs typeface="Times New Roman" panose="02020603050405020304" pitchFamily="18" charset="0"/>
              </a:rPr>
              <a:t>φ</a:t>
            </a:r>
            <a:r>
              <a:rPr lang="en-US" sz="2000" b="1" baseline="-25000" dirty="0">
                <a:latin typeface="Times New Roman" panose="02020603050405020304" pitchFamily="18" charset="0"/>
                <a:cs typeface="Times New Roman" panose="02020603050405020304" pitchFamily="18" charset="0"/>
              </a:rPr>
              <a:t>q</a:t>
            </a:r>
            <a:r>
              <a:rPr lang="en-US" sz="2000" b="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φ</a:t>
            </a:r>
            <a:r>
              <a:rPr lang="en-US" sz="2000" b="1" baseline="-25000" dirty="0">
                <a:latin typeface="Times New Roman" panose="02020603050405020304" pitchFamily="18" charset="0"/>
                <a:cs typeface="Times New Roman" panose="02020603050405020304" pitchFamily="18" charset="0"/>
              </a:rPr>
              <a:t>o</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ratio suits for Cu (II) binding </a:t>
            </a:r>
            <a:r>
              <a:rPr lang="en-US" sz="2000" b="1" dirty="0">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 according to Static quenching, an intramolecular one. </a:t>
            </a:r>
          </a:p>
          <a:p>
            <a:pPr marL="285750" indent="-285750">
              <a:buFont typeface="Arial" panose="020B0604020202020204" pitchFamily="34" charset="0"/>
              <a:buChar char="•"/>
            </a:pPr>
            <a:endParaRPr lang="en-US" dirty="0"/>
          </a:p>
          <a:p>
            <a:endParaRPr lang="en-US" dirty="0"/>
          </a:p>
        </p:txBody>
      </p:sp>
      <p:pic>
        <p:nvPicPr>
          <p:cNvPr id="2" name="Audio 1">
            <a:hlinkClick r:id="" action="ppaction://media"/>
            <a:extLst>
              <a:ext uri="{FF2B5EF4-FFF2-40B4-BE49-F238E27FC236}">
                <a16:creationId xmlns:a16="http://schemas.microsoft.com/office/drawing/2014/main" id="{BAF48428-2A2E-40AC-BCF6-0987F2B927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1083539293"/>
      </p:ext>
    </p:extLst>
  </p:cSld>
  <p:clrMapOvr>
    <a:masterClrMapping/>
  </p:clrMapOvr>
  <mc:AlternateContent xmlns:mc="http://schemas.openxmlformats.org/markup-compatibility/2006">
    <mc:Choice xmlns:p14="http://schemas.microsoft.com/office/powerpoint/2010/main" Requires="p14">
      <p:transition spd="slow" p14:dur="2000" advTm="55682"/>
    </mc:Choice>
    <mc:Fallback>
      <p:transition spd="slow" advTm="5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51516-18BD-4ACE-A5EE-66CDCA0E5CA0}"/>
              </a:ext>
            </a:extLst>
          </p:cNvPr>
          <p:cNvSpPr>
            <a:spLocks noGrp="1"/>
          </p:cNvSpPr>
          <p:nvPr>
            <p:ph idx="1"/>
          </p:nvPr>
        </p:nvSpPr>
        <p:spPr>
          <a:xfrm>
            <a:off x="457200" y="381000"/>
            <a:ext cx="8229600" cy="4525963"/>
          </a:xfrm>
        </p:spPr>
        <p:txBody>
          <a:bodyPr>
            <a:normAutofit fontScale="25000" lnSpcReduction="20000"/>
          </a:bodyPr>
          <a:lstStyle/>
          <a:p>
            <a:pPr marL="0" indent="0">
              <a:buNone/>
            </a:pPr>
            <a:r>
              <a:rPr lang="en-US" sz="12800" b="1" dirty="0">
                <a:solidFill>
                  <a:srgbClr val="FF0000"/>
                </a:solidFill>
                <a:latin typeface="Times New Roman" panose="02020603050405020304" pitchFamily="18" charset="0"/>
                <a:cs typeface="Times New Roman" panose="02020603050405020304" pitchFamily="18" charset="0"/>
              </a:rPr>
              <a:t>Conclusions</a:t>
            </a:r>
          </a:p>
          <a:p>
            <a:pPr marL="0" indent="0">
              <a:buNone/>
            </a:pPr>
            <a:endParaRPr lang="en-US" sz="4600" b="1" dirty="0">
              <a:solidFill>
                <a:srgbClr val="FF0000"/>
              </a:solidFill>
              <a:latin typeface="Times New Roman" panose="02020603050405020304" pitchFamily="18" charset="0"/>
              <a:cs typeface="Times New Roman" panose="02020603050405020304" pitchFamily="18" charset="0"/>
            </a:endParaRPr>
          </a:p>
          <a:p>
            <a:r>
              <a:rPr lang="en-US" sz="9600" b="1" dirty="0">
                <a:solidFill>
                  <a:srgbClr val="7030A0"/>
                </a:solidFill>
                <a:latin typeface="Times New Roman" panose="02020603050405020304" pitchFamily="18" charset="0"/>
                <a:cs typeface="Times New Roman" panose="02020603050405020304" pitchFamily="18" charset="0"/>
              </a:rPr>
              <a:t>Synthesized highly fluorescent Ruthenium based hydroxamate receptor complexes.</a:t>
            </a:r>
          </a:p>
          <a:p>
            <a:pPr marL="0" indent="0">
              <a:buNone/>
            </a:pPr>
            <a:endParaRPr lang="en-US" sz="9600" b="1" dirty="0">
              <a:solidFill>
                <a:srgbClr val="7030A0"/>
              </a:solidFill>
              <a:latin typeface="Times New Roman" panose="02020603050405020304" pitchFamily="18" charset="0"/>
              <a:cs typeface="Times New Roman" panose="02020603050405020304" pitchFamily="18" charset="0"/>
            </a:endParaRPr>
          </a:p>
          <a:p>
            <a:r>
              <a:rPr lang="en-US" sz="9600" b="1" dirty="0">
                <a:solidFill>
                  <a:srgbClr val="7030A0"/>
                </a:solidFill>
                <a:latin typeface="Times New Roman" panose="02020603050405020304" pitchFamily="18" charset="0"/>
                <a:cs typeface="Times New Roman" panose="02020603050405020304" pitchFamily="18" charset="0"/>
              </a:rPr>
              <a:t>Binding of complex with Cu (II) and Ni (II) ions strongly quench the fluorescence of the Ruthenium complex. </a:t>
            </a:r>
          </a:p>
          <a:p>
            <a:endParaRPr lang="en-US" sz="9600" b="1" dirty="0">
              <a:solidFill>
                <a:srgbClr val="7030A0"/>
              </a:solidFill>
              <a:latin typeface="Times New Roman" panose="02020603050405020304" pitchFamily="18" charset="0"/>
              <a:cs typeface="Times New Roman" panose="02020603050405020304" pitchFamily="18" charset="0"/>
            </a:endParaRPr>
          </a:p>
          <a:p>
            <a:r>
              <a:rPr lang="en-US" sz="9600" b="1" dirty="0">
                <a:solidFill>
                  <a:srgbClr val="7030A0"/>
                </a:solidFill>
                <a:latin typeface="Times New Roman" panose="02020603050405020304" pitchFamily="18" charset="0"/>
                <a:cs typeface="Times New Roman" panose="02020603050405020304" pitchFamily="18" charset="0"/>
              </a:rPr>
              <a:t>Ni (II) ions follow dynamic quenching model, whereas Cu (II) ions follow static quenching models.</a:t>
            </a:r>
          </a:p>
          <a:p>
            <a:pPr marL="0" indent="0">
              <a:buNone/>
            </a:pPr>
            <a:endParaRPr lang="en-US" sz="9600" b="1" dirty="0">
              <a:solidFill>
                <a:srgbClr val="7030A0"/>
              </a:solidFill>
              <a:latin typeface="Times New Roman" panose="02020603050405020304" pitchFamily="18" charset="0"/>
              <a:cs typeface="Times New Roman" panose="02020603050405020304" pitchFamily="18" charset="0"/>
            </a:endParaRPr>
          </a:p>
          <a:p>
            <a:r>
              <a:rPr lang="en-US" sz="9600" b="1" dirty="0">
                <a:solidFill>
                  <a:srgbClr val="7030A0"/>
                </a:solidFill>
                <a:latin typeface="Times New Roman" panose="02020603050405020304" pitchFamily="18" charset="0"/>
                <a:cs typeface="Times New Roman" panose="02020603050405020304" pitchFamily="18" charset="0"/>
              </a:rPr>
              <a:t>Quenching is due to electron or energy transformation between two metals. </a:t>
            </a:r>
          </a:p>
          <a:p>
            <a:pPr marL="0" indent="0">
              <a:buNone/>
            </a:pPr>
            <a:endParaRPr lang="en-US" sz="9600" b="1" dirty="0">
              <a:solidFill>
                <a:srgbClr val="7030A0"/>
              </a:solidFill>
              <a:latin typeface="Times New Roman" panose="02020603050405020304" pitchFamily="18" charset="0"/>
              <a:cs typeface="Times New Roman" panose="02020603050405020304" pitchFamily="18" charset="0"/>
            </a:endParaRPr>
          </a:p>
          <a:p>
            <a:r>
              <a:rPr lang="en-US" sz="9600" b="1" dirty="0">
                <a:solidFill>
                  <a:srgbClr val="7030A0"/>
                </a:solidFill>
                <a:latin typeface="Times New Roman" panose="02020603050405020304" pitchFamily="18" charset="0"/>
                <a:cs typeface="Times New Roman" panose="02020603050405020304" pitchFamily="18" charset="0"/>
              </a:rPr>
              <a:t>The fluorescent hydroxamate base Ru (II) complex behaves as an ON-OFF sensor (switch) for Cu (II) and Ni (II) ions. </a:t>
            </a:r>
          </a:p>
        </p:txBody>
      </p:sp>
      <p:pic>
        <p:nvPicPr>
          <p:cNvPr id="2" name="Audio 1">
            <a:hlinkClick r:id="" action="ppaction://media"/>
            <a:extLst>
              <a:ext uri="{FF2B5EF4-FFF2-40B4-BE49-F238E27FC236}">
                <a16:creationId xmlns:a16="http://schemas.microsoft.com/office/drawing/2014/main" id="{701023F9-8580-4AF5-95FE-EED9374CCF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4207219711"/>
      </p:ext>
    </p:extLst>
  </p:cSld>
  <p:clrMapOvr>
    <a:masterClrMapping/>
  </p:clrMapOvr>
  <mc:AlternateContent xmlns:mc="http://schemas.openxmlformats.org/markup-compatibility/2006">
    <mc:Choice xmlns:p14="http://schemas.microsoft.com/office/powerpoint/2010/main" Requires="p14">
      <p:transition spd="slow" p14:dur="2000" advTm="41491"/>
    </mc:Choice>
    <mc:Fallback>
      <p:transition spd="slow" advTm="41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FF2A38-F5D3-4E1C-A92B-A0D5A694B8C5}"/>
              </a:ext>
            </a:extLst>
          </p:cNvPr>
          <p:cNvSpPr/>
          <p:nvPr/>
        </p:nvSpPr>
        <p:spPr>
          <a:xfrm>
            <a:off x="457200" y="228600"/>
            <a:ext cx="8305800" cy="6038641"/>
          </a:xfrm>
          <a:prstGeom prst="rect">
            <a:avLst/>
          </a:prstGeom>
        </p:spPr>
        <p:txBody>
          <a:bodyPr wrap="square">
            <a:spAutoFit/>
          </a:bodyPr>
          <a:lstStyle/>
          <a:p>
            <a:pPr lvl="0" algn="just">
              <a:spcBef>
                <a:spcPct val="20000"/>
              </a:spcBef>
            </a:pPr>
            <a:r>
              <a:rPr lang="en-US" sz="2400" b="1" dirty="0">
                <a:latin typeface="Times New Roman" panose="02020603050405020304" pitchFamily="18" charset="0"/>
                <a:ea typeface="Times New Roman" panose="02020603050405020304" pitchFamily="18" charset="0"/>
              </a:rPr>
              <a:t>Introduction: </a:t>
            </a:r>
            <a:r>
              <a:rPr lang="en-US" sz="2400" dirty="0">
                <a:latin typeface="Times New Roman" panose="02020603050405020304" pitchFamily="18" charset="0"/>
                <a:ea typeface="Times New Roman" panose="02020603050405020304" pitchFamily="18" charset="0"/>
              </a:rPr>
              <a:t>The photochemical and photophysical properties of ruthenium complexes have been studied because of their use as photocatalysts, photosensitizers, </a:t>
            </a:r>
            <a:r>
              <a:rPr lang="en-US" sz="2400" dirty="0" err="1">
                <a:latin typeface="Times New Roman" panose="02020603050405020304" pitchFamily="18" charset="0"/>
                <a:ea typeface="Times New Roman" panose="02020603050405020304" pitchFamily="18" charset="0"/>
              </a:rPr>
              <a:t>photoelectochemical</a:t>
            </a:r>
            <a:r>
              <a:rPr lang="en-US" sz="2400" dirty="0">
                <a:latin typeface="Times New Roman" panose="02020603050405020304" pitchFamily="18" charset="0"/>
                <a:ea typeface="Times New Roman" panose="02020603050405020304" pitchFamily="18" charset="0"/>
              </a:rPr>
              <a:t> cells, chemiluminescent and electroluminescent systems. The properties of ruthenium complexes can be modified by using appropriate nitrogen donor ligands </a:t>
            </a:r>
            <a:r>
              <a:rPr lang="en-US" sz="2400" i="1" dirty="0">
                <a:solidFill>
                  <a:srgbClr val="0000FF"/>
                </a:solidFill>
                <a:latin typeface="Times New Roman" panose="02020603050405020304" pitchFamily="18" charset="0"/>
                <a:ea typeface="Times New Roman" panose="02020603050405020304" pitchFamily="18" charset="0"/>
              </a:rPr>
              <a:t>(pyridine (</a:t>
            </a:r>
            <a:r>
              <a:rPr lang="en-US" sz="2400" i="1" dirty="0" err="1">
                <a:solidFill>
                  <a:srgbClr val="0000FF"/>
                </a:solidFill>
                <a:latin typeface="Times New Roman" panose="02020603050405020304" pitchFamily="18" charset="0"/>
                <a:ea typeface="Times New Roman" panose="02020603050405020304" pitchFamily="18" charset="0"/>
              </a:rPr>
              <a:t>py</a:t>
            </a:r>
            <a:r>
              <a:rPr lang="en-US" sz="2400" i="1" dirty="0">
                <a:solidFill>
                  <a:srgbClr val="0000FF"/>
                </a:solidFill>
                <a:latin typeface="Times New Roman" panose="02020603050405020304" pitchFamily="18" charset="0"/>
                <a:ea typeface="Times New Roman" panose="02020603050405020304" pitchFamily="18" charset="0"/>
              </a:rPr>
              <a:t>), 2,2’-bipyridine (</a:t>
            </a:r>
            <a:r>
              <a:rPr lang="en-US" sz="2400" i="1" dirty="0" err="1">
                <a:solidFill>
                  <a:srgbClr val="0000FF"/>
                </a:solidFill>
                <a:latin typeface="Times New Roman" panose="02020603050405020304" pitchFamily="18" charset="0"/>
                <a:ea typeface="Times New Roman" panose="02020603050405020304" pitchFamily="18" charset="0"/>
              </a:rPr>
              <a:t>bpy</a:t>
            </a:r>
            <a:r>
              <a:rPr lang="en-US" sz="2400" i="1" dirty="0">
                <a:solidFill>
                  <a:srgbClr val="0000FF"/>
                </a:solidFill>
                <a:latin typeface="Times New Roman" panose="02020603050405020304" pitchFamily="18" charset="0"/>
                <a:ea typeface="Times New Roman" panose="02020603050405020304" pitchFamily="18" charset="0"/>
              </a:rPr>
              <a:t>), pyridazine (</a:t>
            </a:r>
            <a:r>
              <a:rPr lang="en-US" sz="2400" i="1" dirty="0" err="1">
                <a:solidFill>
                  <a:srgbClr val="0000FF"/>
                </a:solidFill>
                <a:latin typeface="Times New Roman" panose="02020603050405020304" pitchFamily="18" charset="0"/>
                <a:ea typeface="Times New Roman" panose="02020603050405020304" pitchFamily="18" charset="0"/>
              </a:rPr>
              <a:t>pyd</a:t>
            </a:r>
            <a:r>
              <a:rPr lang="en-US" sz="2400" i="1" dirty="0">
                <a:solidFill>
                  <a:srgbClr val="0000FF"/>
                </a:solidFill>
                <a:latin typeface="Times New Roman" panose="02020603050405020304" pitchFamily="18" charset="0"/>
                <a:ea typeface="Times New Roman" panose="02020603050405020304" pitchFamily="18" charset="0"/>
              </a:rPr>
              <a:t>), 1,10-phenonthrolein (</a:t>
            </a:r>
            <a:r>
              <a:rPr lang="en-US" sz="2400" i="1" dirty="0" err="1">
                <a:solidFill>
                  <a:srgbClr val="0000FF"/>
                </a:solidFill>
                <a:latin typeface="Times New Roman" panose="02020603050405020304" pitchFamily="18" charset="0"/>
                <a:ea typeface="Times New Roman" panose="02020603050405020304" pitchFamily="18" charset="0"/>
              </a:rPr>
              <a:t>phen</a:t>
            </a:r>
            <a:r>
              <a:rPr lang="en-US" sz="2400" i="1" dirty="0">
                <a:solidFill>
                  <a:srgbClr val="0000FF"/>
                </a:solidFill>
                <a:latin typeface="Times New Roman" panose="02020603050405020304" pitchFamily="18" charset="0"/>
                <a:ea typeface="Times New Roman" panose="02020603050405020304" pitchFamily="18" charset="0"/>
              </a:rPr>
              <a:t>), </a:t>
            </a:r>
            <a:r>
              <a:rPr lang="en-US" sz="2400" i="1" dirty="0" err="1">
                <a:solidFill>
                  <a:srgbClr val="0000FF"/>
                </a:solidFill>
                <a:latin typeface="Times New Roman" panose="02020603050405020304" pitchFamily="18" charset="0"/>
                <a:ea typeface="Times New Roman" panose="02020603050405020304" pitchFamily="18" charset="0"/>
              </a:rPr>
              <a:t>bipyrazine</a:t>
            </a:r>
            <a:r>
              <a:rPr lang="en-US" sz="2400" i="1" dirty="0">
                <a:solidFill>
                  <a:srgbClr val="0000FF"/>
                </a:solidFill>
                <a:latin typeface="Times New Roman" panose="02020603050405020304" pitchFamily="18" charset="0"/>
                <a:ea typeface="Times New Roman" panose="02020603050405020304" pitchFamily="18" charset="0"/>
              </a:rPr>
              <a:t> (</a:t>
            </a:r>
            <a:r>
              <a:rPr lang="en-US" sz="2400" i="1" dirty="0" err="1">
                <a:solidFill>
                  <a:srgbClr val="0000FF"/>
                </a:solidFill>
                <a:latin typeface="Times New Roman" panose="02020603050405020304" pitchFamily="18" charset="0"/>
                <a:ea typeface="Times New Roman" panose="02020603050405020304" pitchFamily="18" charset="0"/>
              </a:rPr>
              <a:t>bpz</a:t>
            </a:r>
            <a:r>
              <a:rPr lang="en-US" sz="2400" i="1" dirty="0">
                <a:solidFill>
                  <a:srgbClr val="0000FF"/>
                </a:solidFill>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and so on. Fluorescence quenching or enhancement is currently receiving a lot of attention in the light of its application in </a:t>
            </a:r>
            <a:r>
              <a:rPr lang="en-US" sz="2400" i="1" dirty="0">
                <a:latin typeface="Times New Roman" panose="02020603050405020304" pitchFamily="18" charset="0"/>
                <a:ea typeface="Times New Roman" panose="02020603050405020304" pitchFamily="18" charset="0"/>
              </a:rPr>
              <a:t>sensing cationic, anionic or neutral species</a:t>
            </a:r>
            <a:r>
              <a:rPr lang="en-US" sz="2400" dirty="0">
                <a:latin typeface="Times New Roman" panose="02020603050405020304" pitchFamily="18" charset="0"/>
                <a:ea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Ru(II) based complexes are highly fluorescent in nature, and </a:t>
            </a:r>
            <a:r>
              <a:rPr lang="en-US" sz="2400" i="1" dirty="0">
                <a:solidFill>
                  <a:prstClr val="black"/>
                </a:solidFill>
                <a:latin typeface="Times New Roman" panose="02020603050405020304" pitchFamily="18" charset="0"/>
                <a:cs typeface="Times New Roman" panose="02020603050405020304" pitchFamily="18" charset="0"/>
              </a:rPr>
              <a:t>show strong metal to ligand charge transfer absorption bands. </a:t>
            </a:r>
            <a:r>
              <a:rPr lang="en-US" sz="2400" dirty="0">
                <a:solidFill>
                  <a:prstClr val="black"/>
                </a:solidFill>
                <a:latin typeface="Times New Roman" panose="02020603050405020304" pitchFamily="18" charset="0"/>
                <a:cs typeface="Times New Roman" panose="02020603050405020304" pitchFamily="18" charset="0"/>
              </a:rPr>
              <a:t>In the present work, synthesis and fluorescence behavior of hydroxamate ruthenium complex and its use as an ON-OFF sensor for  Cu</a:t>
            </a:r>
            <a:r>
              <a:rPr lang="en-US" sz="2400" baseline="30000" dirty="0">
                <a:solidFill>
                  <a:prstClr val="black"/>
                </a:solidFill>
                <a:latin typeface="Times New Roman" panose="02020603050405020304" pitchFamily="18" charset="0"/>
                <a:cs typeface="Times New Roman" panose="02020603050405020304" pitchFamily="18" charset="0"/>
              </a:rPr>
              <a:t>2+ </a:t>
            </a:r>
            <a:r>
              <a:rPr lang="en-US" sz="2400" dirty="0">
                <a:solidFill>
                  <a:prstClr val="black"/>
                </a:solidFill>
                <a:latin typeface="Times New Roman" panose="02020603050405020304" pitchFamily="18" charset="0"/>
                <a:cs typeface="Times New Roman" panose="02020603050405020304" pitchFamily="18" charset="0"/>
              </a:rPr>
              <a:t>and  Ni</a:t>
            </a:r>
            <a:r>
              <a:rPr lang="en-US" sz="2400" baseline="30000" dirty="0">
                <a:solidFill>
                  <a:prstClr val="black"/>
                </a:solidFill>
                <a:latin typeface="Times New Roman" panose="02020603050405020304" pitchFamily="18" charset="0"/>
                <a:cs typeface="Times New Roman" panose="02020603050405020304" pitchFamily="18" charset="0"/>
              </a:rPr>
              <a:t>2+ </a:t>
            </a:r>
            <a:r>
              <a:rPr lang="en-US" sz="2400" dirty="0">
                <a:solidFill>
                  <a:prstClr val="black"/>
                </a:solidFill>
                <a:latin typeface="Times New Roman" panose="02020603050405020304" pitchFamily="18" charset="0"/>
                <a:cs typeface="Times New Roman" panose="02020603050405020304" pitchFamily="18" charset="0"/>
              </a:rPr>
              <a:t>have been studied with particular attention to the quenching mechanism. </a:t>
            </a:r>
          </a:p>
          <a:p>
            <a:pPr algn="just">
              <a:lnSpc>
                <a:spcPct val="150000"/>
              </a:lnSpc>
            </a:pPr>
            <a:endParaRPr lang="en-US" sz="2000" dirty="0">
              <a:latin typeface="Times New Roman" panose="02020603050405020304" pitchFamily="18" charset="0"/>
              <a:ea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DC5D4FAC-FCB8-4910-BD84-965A497FE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4270344609"/>
      </p:ext>
    </p:extLst>
  </p:cSld>
  <p:clrMapOvr>
    <a:masterClrMapping/>
  </p:clrMapOvr>
  <mc:AlternateContent xmlns:mc="http://schemas.openxmlformats.org/markup-compatibility/2006">
    <mc:Choice xmlns:p14="http://schemas.microsoft.com/office/powerpoint/2010/main" Requires="p14">
      <p:transition spd="slow" p14:dur="2000" advTm="77078"/>
    </mc:Choice>
    <mc:Fallback>
      <p:transition spd="slow" advTm="7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extBox 3"/>
          <p:cNvSpPr txBox="1"/>
          <p:nvPr/>
        </p:nvSpPr>
        <p:spPr>
          <a:xfrm>
            <a:off x="457200" y="152400"/>
            <a:ext cx="8458200" cy="6499151"/>
          </a:xfrm>
          <a:prstGeom prst="rect">
            <a:avLst/>
          </a:prstGeom>
          <a:noFill/>
        </p:spPr>
        <p:txBody>
          <a:bodyPr wrap="square" rtlCol="0">
            <a:spAutoFit/>
          </a:bodyPr>
          <a:lstStyle/>
          <a:p>
            <a:pPr algn="just">
              <a:lnSpc>
                <a:spcPct val="107000"/>
              </a:lnSpc>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Fluorescence Quenching</a:t>
            </a:r>
            <a:endParaRPr lang="en-US" sz="2400" dirty="0">
              <a:ln>
                <a:solidFill>
                  <a:srgbClr val="FF0000"/>
                </a:solidFill>
              </a:ln>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n>
                  <a:solidFill>
                    <a:srgbClr val="FF0000"/>
                  </a:solidFill>
                </a:ln>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Collisional Quenching (dynamic) is observed with the collision of an excited state fluorophore and another molecule in solution (ions, oxygen, halogen, other fluorophores (self quenching)), which can undergo electron transfer, spin-orbit coupling, and intersystem  crossing to the excited triplet state without chemical alteration, resulting in deactivation of the fluorophore and return to the ground state.</a:t>
            </a:r>
            <a:endParaRPr lang="en-US" sz="2800" dirty="0">
              <a:ln>
                <a:solidFill>
                  <a:srgbClr val="FF0000"/>
                </a:solidFill>
              </a:ln>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n>
                  <a:solidFill>
                    <a:srgbClr val="FF0000"/>
                  </a:solidFill>
                </a:ln>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n>
                <a:solidFill>
                  <a:srgbClr val="FF0000"/>
                </a:solidFill>
              </a:ln>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n>
                  <a:solidFill>
                    <a:srgbClr val="FF0000"/>
                  </a:solidFill>
                </a:ln>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In Static Quenching, </a:t>
            </a:r>
            <a:r>
              <a:rPr lang="en-US" sz="2800" dirty="0" err="1">
                <a:ln>
                  <a:solidFill>
                    <a:srgbClr val="FF0000"/>
                  </a:solidFill>
                </a:ln>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fluorophores</a:t>
            </a:r>
            <a:r>
              <a:rPr lang="en-US" sz="2800" dirty="0">
                <a:ln>
                  <a:solidFill>
                    <a:srgbClr val="FF0000"/>
                  </a:solidFill>
                </a:ln>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form a reversible complex with the quencher molecule in the ground state, and does not rely on diffusion or molecular collisions.</a:t>
            </a:r>
            <a:endParaRPr lang="en-US" sz="2800" dirty="0">
              <a:ln>
                <a:solidFill>
                  <a:srgbClr val="FF0000"/>
                </a:solidFill>
              </a:ln>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n>
                  <a:solidFill>
                    <a:srgbClr val="FF0000"/>
                  </a:solidFill>
                </a:ln>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n>
                <a:solidFill>
                  <a:srgbClr val="FF0000"/>
                </a:solid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3030892C-AE5A-4256-9427-18ACB5A9D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4130292413"/>
      </p:ext>
    </p:extLst>
  </p:cSld>
  <p:clrMapOvr>
    <a:masterClrMapping/>
  </p:clrMapOvr>
  <mc:AlternateContent xmlns:mc="http://schemas.openxmlformats.org/markup-compatibility/2006">
    <mc:Choice xmlns:p14="http://schemas.microsoft.com/office/powerpoint/2010/main" Requires="p14">
      <p:transition spd="slow" p14:dur="2000" advTm="52290"/>
    </mc:Choice>
    <mc:Fallback>
      <p:transition spd="slow" advTm="52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775D71-6D7B-4AF7-BEB4-ED0A0969CB48}"/>
              </a:ext>
            </a:extLst>
          </p:cNvPr>
          <p:cNvSpPr>
            <a:spLocks noGrp="1"/>
          </p:cNvSpPr>
          <p:nvPr>
            <p:ph idx="1"/>
          </p:nvPr>
        </p:nvSpPr>
        <p:spPr>
          <a:xfrm>
            <a:off x="457200" y="457200"/>
            <a:ext cx="8229600" cy="5867400"/>
          </a:xfrm>
        </p:spPr>
        <p:txBody>
          <a:bodyPr>
            <a:normAutofit lnSpcReduction="10000"/>
          </a:bodyPr>
          <a:lstStyle/>
          <a:p>
            <a:pPr marL="0" lvl="0" indent="0" algn="just">
              <a:spcBef>
                <a:spcPts val="0"/>
              </a:spcBef>
              <a:buNone/>
            </a:pPr>
            <a:r>
              <a:rPr lang="en-US" b="1" i="1" dirty="0">
                <a:solidFill>
                  <a:srgbClr val="FF0000"/>
                </a:solidFill>
                <a:latin typeface="Times New Roman" panose="02020603050405020304" pitchFamily="18" charset="0"/>
                <a:cs typeface="Times New Roman" panose="02020603050405020304" pitchFamily="18" charset="0"/>
              </a:rPr>
              <a:t>Data analysis</a:t>
            </a:r>
            <a:r>
              <a:rPr lang="en-US" b="1" i="1" dirty="0">
                <a:solidFill>
                  <a:srgbClr val="0000CC"/>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The dynamic quenching process involves a collision between the fluorescent probe molecule in its excited state and a ground state quencher during the lifetime of the excited probe molecule  according to the Stern-Volmer equation: </a:t>
            </a:r>
          </a:p>
          <a:p>
            <a:pPr marL="0" lvl="0" indent="0" algn="just">
              <a:spcBef>
                <a:spcPts val="0"/>
              </a:spcBef>
              <a:buNone/>
            </a:pPr>
            <a:r>
              <a:rPr lang="en-US" sz="2800" dirty="0">
                <a:solidFill>
                  <a:srgbClr val="0000CC"/>
                </a:solidFill>
                <a:latin typeface="Times New Roman" panose="02020603050405020304" pitchFamily="18" charset="0"/>
                <a:cs typeface="Times New Roman" panose="02020603050405020304" pitchFamily="18" charset="0"/>
              </a:rPr>
              <a:t>[</a:t>
            </a:r>
            <a:r>
              <a:rPr lang="en-US" sz="2800" b="1" dirty="0" err="1">
                <a:solidFill>
                  <a:srgbClr val="0000CC"/>
                </a:solidFill>
                <a:latin typeface="Times New Roman" panose="02020603050405020304" pitchFamily="18" charset="0"/>
                <a:cs typeface="Times New Roman" panose="02020603050405020304" pitchFamily="18" charset="0"/>
              </a:rPr>
              <a:t>Φ</a:t>
            </a:r>
            <a:r>
              <a:rPr lang="en-US" sz="2800" b="1" baseline="-25000" dirty="0" err="1">
                <a:solidFill>
                  <a:srgbClr val="0000CC"/>
                </a:solidFill>
                <a:latin typeface="Times New Roman" panose="02020603050405020304" pitchFamily="18" charset="0"/>
                <a:cs typeface="Times New Roman" panose="02020603050405020304" pitchFamily="18" charset="0"/>
              </a:rPr>
              <a:t>o</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Φ</a:t>
            </a:r>
            <a:r>
              <a:rPr lang="en-US" sz="2800" b="1" baseline="-25000" dirty="0" err="1">
                <a:solidFill>
                  <a:srgbClr val="0000CC"/>
                </a:solidFill>
                <a:latin typeface="Times New Roman" panose="02020603050405020304" pitchFamily="18" charset="0"/>
                <a:cs typeface="Times New Roman" panose="02020603050405020304" pitchFamily="18" charset="0"/>
              </a:rPr>
              <a:t>q</a:t>
            </a:r>
            <a:r>
              <a:rPr lang="en-US" sz="2800" dirty="0">
                <a:solidFill>
                  <a:srgbClr val="0000CC"/>
                </a:solidFill>
                <a:latin typeface="Times New Roman" panose="02020603050405020304" pitchFamily="18" charset="0"/>
                <a:cs typeface="Times New Roman" panose="02020603050405020304" pitchFamily="18" charset="0"/>
              </a:rPr>
              <a:t>] = </a:t>
            </a:r>
            <a:r>
              <a:rPr lang="it-IT" sz="2800" dirty="0">
                <a:solidFill>
                  <a:srgbClr val="0000CC"/>
                </a:solidFill>
                <a:latin typeface="Times New Roman" panose="02020603050405020304" pitchFamily="18" charset="0"/>
                <a:cs typeface="Times New Roman" panose="02020603050405020304" pitchFamily="18" charset="0"/>
              </a:rPr>
              <a:t>[F</a:t>
            </a:r>
            <a:r>
              <a:rPr lang="it-IT" sz="2800" baseline="-25000" dirty="0">
                <a:solidFill>
                  <a:srgbClr val="0000CC"/>
                </a:solidFill>
                <a:latin typeface="Times New Roman" panose="02020603050405020304" pitchFamily="18" charset="0"/>
                <a:cs typeface="Times New Roman" panose="02020603050405020304" pitchFamily="18" charset="0"/>
              </a:rPr>
              <a:t>o</a:t>
            </a:r>
            <a:r>
              <a:rPr lang="it-IT" sz="2800" dirty="0">
                <a:solidFill>
                  <a:srgbClr val="0000CC"/>
                </a:solidFill>
                <a:latin typeface="Times New Roman" panose="02020603050405020304" pitchFamily="18" charset="0"/>
                <a:cs typeface="Times New Roman" panose="02020603050405020304" pitchFamily="18" charset="0"/>
              </a:rPr>
              <a:t>/F</a:t>
            </a:r>
            <a:r>
              <a:rPr lang="it-IT" sz="2800" baseline="-25000" dirty="0">
                <a:solidFill>
                  <a:srgbClr val="0000CC"/>
                </a:solidFill>
                <a:latin typeface="Times New Roman" panose="02020603050405020304" pitchFamily="18" charset="0"/>
                <a:cs typeface="Times New Roman" panose="02020603050405020304" pitchFamily="18" charset="0"/>
              </a:rPr>
              <a:t>q</a:t>
            </a:r>
            <a:r>
              <a:rPr lang="it-IT" sz="2800" dirty="0">
                <a:solidFill>
                  <a:srgbClr val="0000CC"/>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where </a:t>
            </a:r>
            <a:r>
              <a:rPr lang="en-US" sz="2800" b="1" dirty="0" err="1">
                <a:solidFill>
                  <a:srgbClr val="0000CC"/>
                </a:solidFill>
                <a:latin typeface="Times New Roman" panose="02020603050405020304" pitchFamily="18" charset="0"/>
                <a:cs typeface="Times New Roman" panose="02020603050405020304" pitchFamily="18" charset="0"/>
              </a:rPr>
              <a:t>Φ</a:t>
            </a:r>
            <a:r>
              <a:rPr lang="en-US" sz="2800" b="1" baseline="-25000" dirty="0" err="1">
                <a:solidFill>
                  <a:srgbClr val="0000CC"/>
                </a:solidFill>
                <a:latin typeface="Times New Roman" panose="02020603050405020304" pitchFamily="18" charset="0"/>
                <a:cs typeface="Times New Roman" panose="02020603050405020304" pitchFamily="18" charset="0"/>
              </a:rPr>
              <a:t>o</a:t>
            </a:r>
            <a:r>
              <a:rPr lang="en-US" sz="2800" b="1" dirty="0">
                <a:solidFill>
                  <a:srgbClr val="0000CC"/>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and</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Φ</a:t>
            </a:r>
            <a:r>
              <a:rPr lang="en-US" sz="2800" b="1" baseline="-25000" dirty="0" err="1">
                <a:solidFill>
                  <a:srgbClr val="0000CC"/>
                </a:solidFill>
                <a:latin typeface="Times New Roman" panose="02020603050405020304" pitchFamily="18" charset="0"/>
                <a:cs typeface="Times New Roman" panose="02020603050405020304" pitchFamily="18" charset="0"/>
              </a:rPr>
              <a:t>q</a:t>
            </a:r>
            <a:r>
              <a:rPr lang="en-US" sz="2800" b="1" dirty="0">
                <a:solidFill>
                  <a:srgbClr val="0000CC"/>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refer to the fluorescence quantum yield in the absence and presence of the quencher, respectively. The ratio of the quantum yields is directly proportional to the ratio of the fluorescence intensity of the probe molecule in the absence (</a:t>
            </a:r>
            <a:r>
              <a:rPr lang="en-US" sz="2800" dirty="0" err="1">
                <a:solidFill>
                  <a:srgbClr val="0000CC"/>
                </a:solidFill>
                <a:latin typeface="Times New Roman" panose="02020603050405020304" pitchFamily="18" charset="0"/>
                <a:cs typeface="Times New Roman" panose="02020603050405020304" pitchFamily="18" charset="0"/>
              </a:rPr>
              <a:t>F</a:t>
            </a:r>
            <a:r>
              <a:rPr lang="en-US" sz="2800" baseline="-25000" dirty="0" err="1">
                <a:solidFill>
                  <a:srgbClr val="0000CC"/>
                </a:solidFill>
                <a:latin typeface="Times New Roman" panose="02020603050405020304" pitchFamily="18" charset="0"/>
                <a:cs typeface="Times New Roman" panose="02020603050405020304" pitchFamily="18" charset="0"/>
              </a:rPr>
              <a:t>o</a:t>
            </a:r>
            <a:r>
              <a:rPr lang="en-US" sz="2800" dirty="0">
                <a:solidFill>
                  <a:srgbClr val="0000CC"/>
                </a:solidFill>
                <a:latin typeface="Times New Roman" panose="02020603050405020304" pitchFamily="18" charset="0"/>
                <a:cs typeface="Times New Roman" panose="02020603050405020304" pitchFamily="18" charset="0"/>
              </a:rPr>
              <a:t>) and presence (</a:t>
            </a:r>
            <a:r>
              <a:rPr lang="en-US" sz="2800" dirty="0" err="1">
                <a:solidFill>
                  <a:srgbClr val="0000CC"/>
                </a:solidFill>
                <a:latin typeface="Times New Roman" panose="02020603050405020304" pitchFamily="18" charset="0"/>
                <a:cs typeface="Times New Roman" panose="02020603050405020304" pitchFamily="18" charset="0"/>
              </a:rPr>
              <a:t>F</a:t>
            </a:r>
            <a:r>
              <a:rPr lang="en-US" sz="2800" baseline="-25000" dirty="0" err="1">
                <a:solidFill>
                  <a:srgbClr val="0000CC"/>
                </a:solidFill>
                <a:latin typeface="Times New Roman" panose="02020603050405020304" pitchFamily="18" charset="0"/>
                <a:cs typeface="Times New Roman" panose="02020603050405020304" pitchFamily="18" charset="0"/>
              </a:rPr>
              <a:t>q</a:t>
            </a:r>
            <a:r>
              <a:rPr lang="en-US" sz="2800" dirty="0">
                <a:solidFill>
                  <a:srgbClr val="0000CC"/>
                </a:solidFill>
                <a:latin typeface="Times New Roman" panose="02020603050405020304" pitchFamily="18" charset="0"/>
                <a:cs typeface="Times New Roman" panose="02020603050405020304" pitchFamily="18" charset="0"/>
              </a:rPr>
              <a:t>) of the quencher. </a:t>
            </a:r>
          </a:p>
          <a:p>
            <a:pPr marL="0" lvl="0" indent="0" algn="just">
              <a:spcBef>
                <a:spcPts val="0"/>
              </a:spcBef>
              <a:buNone/>
            </a:pPr>
            <a:r>
              <a:rPr lang="en-US" sz="2800" dirty="0">
                <a:solidFill>
                  <a:srgbClr val="0000CC"/>
                </a:solidFill>
                <a:latin typeface="Times New Roman" panose="02020603050405020304" pitchFamily="18" charset="0"/>
                <a:cs typeface="Times New Roman" panose="02020603050405020304" pitchFamily="18" charset="0"/>
              </a:rPr>
              <a:t>This forms the basis for quantitative determination of a quencher analyte by fluorescence measurements based upon dynamic or static quenching.  </a:t>
            </a:r>
          </a:p>
          <a:p>
            <a:pPr marL="0" indent="0">
              <a:buNone/>
            </a:pPr>
            <a:endParaRPr lang="en-US" dirty="0"/>
          </a:p>
        </p:txBody>
      </p:sp>
      <p:pic>
        <p:nvPicPr>
          <p:cNvPr id="2" name="Audio 1">
            <a:hlinkClick r:id="" action="ppaction://media"/>
            <a:extLst>
              <a:ext uri="{FF2B5EF4-FFF2-40B4-BE49-F238E27FC236}">
                <a16:creationId xmlns:a16="http://schemas.microsoft.com/office/drawing/2014/main" id="{CC85D60F-C513-4246-9478-E03C1EFF3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2516398844"/>
      </p:ext>
    </p:extLst>
  </p:cSld>
  <p:clrMapOvr>
    <a:masterClrMapping/>
  </p:clrMapOvr>
  <mc:AlternateContent xmlns:mc="http://schemas.openxmlformats.org/markup-compatibility/2006">
    <mc:Choice xmlns:p14="http://schemas.microsoft.com/office/powerpoint/2010/main" Requires="p14">
      <p:transition spd="slow" p14:dur="2000" advTm="59209"/>
    </mc:Choice>
    <mc:Fallback>
      <p:transition spd="slow" advTm="5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534AFB-446C-4FAF-8658-B3B717627919}"/>
              </a:ext>
            </a:extLst>
          </p:cNvPr>
          <p:cNvPicPr>
            <a:picLocks noGrp="1" noChangeAspect="1"/>
          </p:cNvPicPr>
          <p:nvPr>
            <p:ph idx="1"/>
          </p:nvPr>
        </p:nvPicPr>
        <p:blipFill>
          <a:blip r:embed="rId5"/>
          <a:stretch>
            <a:fillRect/>
          </a:stretch>
        </p:blipFill>
        <p:spPr>
          <a:xfrm>
            <a:off x="36095" y="457200"/>
            <a:ext cx="8358841" cy="2971800"/>
          </a:xfrm>
          <a:prstGeom prst="rect">
            <a:avLst/>
          </a:prstGeom>
        </p:spPr>
      </p:pic>
      <p:sp>
        <p:nvSpPr>
          <p:cNvPr id="6" name="TextBox 5">
            <a:extLst>
              <a:ext uri="{FF2B5EF4-FFF2-40B4-BE49-F238E27FC236}">
                <a16:creationId xmlns:a16="http://schemas.microsoft.com/office/drawing/2014/main" id="{B3B44A55-DD09-414E-B35E-56E1FEF1CD95}"/>
              </a:ext>
            </a:extLst>
          </p:cNvPr>
          <p:cNvSpPr txBox="1"/>
          <p:nvPr/>
        </p:nvSpPr>
        <p:spPr>
          <a:xfrm>
            <a:off x="152400" y="3886200"/>
            <a:ext cx="8763000" cy="156966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4-picoline  </a:t>
            </a:r>
          </a:p>
          <a:p>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4,4’-dimethyl-2,2’-bipyridine </a:t>
            </a:r>
          </a:p>
          <a:p>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 2,2'-bypyridine-4,4'-dicarboxylic acid    </a:t>
            </a:r>
          </a:p>
        </p:txBody>
      </p:sp>
      <p:pic>
        <p:nvPicPr>
          <p:cNvPr id="3" name="Audio 2">
            <a:hlinkClick r:id="" action="ppaction://media"/>
            <a:extLst>
              <a:ext uri="{FF2B5EF4-FFF2-40B4-BE49-F238E27FC236}">
                <a16:creationId xmlns:a16="http://schemas.microsoft.com/office/drawing/2014/main" id="{A443353D-66C0-4A60-B24E-42545AB12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3882751035"/>
      </p:ext>
    </p:extLst>
  </p:cSld>
  <p:clrMapOvr>
    <a:masterClrMapping/>
  </p:clrMapOvr>
  <mc:AlternateContent xmlns:mc="http://schemas.openxmlformats.org/markup-compatibility/2006">
    <mc:Choice xmlns:p14="http://schemas.microsoft.com/office/powerpoint/2010/main" Requires="p14">
      <p:transition spd="slow" p14:dur="2000" advTm="21874"/>
    </mc:Choice>
    <mc:Fallback>
      <p:transition spd="slow" advTm="2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433A55-4064-4A2C-9171-9D6E63B4169A}"/>
              </a:ext>
            </a:extLst>
          </p:cNvPr>
          <p:cNvPicPr>
            <a:picLocks noGrp="1" noChangeAspect="1"/>
          </p:cNvPicPr>
          <p:nvPr>
            <p:ph idx="1"/>
          </p:nvPr>
        </p:nvPicPr>
        <p:blipFill>
          <a:blip r:embed="rId5"/>
          <a:stretch>
            <a:fillRect/>
          </a:stretch>
        </p:blipFill>
        <p:spPr>
          <a:xfrm>
            <a:off x="434909" y="457200"/>
            <a:ext cx="8274182" cy="2971800"/>
          </a:xfrm>
          <a:prstGeom prst="rect">
            <a:avLst/>
          </a:prstGeom>
        </p:spPr>
      </p:pic>
      <p:sp>
        <p:nvSpPr>
          <p:cNvPr id="2" name="TextBox 1">
            <a:extLst>
              <a:ext uri="{FF2B5EF4-FFF2-40B4-BE49-F238E27FC236}">
                <a16:creationId xmlns:a16="http://schemas.microsoft.com/office/drawing/2014/main" id="{92B4076F-843E-4C67-95CA-9DA2034ED74A}"/>
              </a:ext>
            </a:extLst>
          </p:cNvPr>
          <p:cNvSpPr txBox="1"/>
          <p:nvPr/>
        </p:nvSpPr>
        <p:spPr>
          <a:xfrm>
            <a:off x="914400" y="3810000"/>
            <a:ext cx="8416086" cy="3108543"/>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 N-(</a:t>
            </a:r>
            <a:r>
              <a:rPr lang="en-US" sz="2800" b="1" i="1" dirty="0">
                <a:latin typeface="Times New Roman" panose="02020603050405020304" pitchFamily="18" charset="0"/>
                <a:cs typeface="Times New Roman" panose="02020603050405020304" pitchFamily="18" charset="0"/>
              </a:rPr>
              <a:t>tert</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Butoxycarbonyl</a:t>
            </a:r>
            <a:r>
              <a:rPr lang="en-US" sz="2800" b="1" dirty="0">
                <a:latin typeface="Times New Roman" panose="02020603050405020304" pitchFamily="18" charset="0"/>
                <a:cs typeface="Times New Roman" panose="02020603050405020304" pitchFamily="18" charset="0"/>
              </a:rPr>
              <a:t>)glycine </a:t>
            </a:r>
          </a:p>
          <a:p>
            <a:r>
              <a:rPr lang="en-US" sz="2800" b="1" dirty="0">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5</a:t>
            </a:r>
            <a:r>
              <a:rPr lang="en-US" sz="2800" b="1" dirty="0">
                <a:latin typeface="Times New Roman" panose="02020603050405020304" pitchFamily="18" charset="0"/>
                <a:cs typeface="Times New Roman" panose="02020603050405020304" pitchFamily="18" charset="0"/>
              </a:rPr>
              <a:t>) [(Hydroxy-methyl-carbamoyl)-methyl]-carbamic</a:t>
            </a:r>
          </a:p>
          <a:p>
            <a:r>
              <a:rPr lang="en-US" sz="2800" b="1" dirty="0">
                <a:latin typeface="Times New Roman" panose="02020603050405020304" pitchFamily="18" charset="0"/>
                <a:cs typeface="Times New Roman" panose="02020603050405020304" pitchFamily="18" charset="0"/>
              </a:rPr>
              <a:t>       acid </a:t>
            </a:r>
            <a:r>
              <a:rPr lang="en-US" sz="2800" b="1" i="1" dirty="0">
                <a:latin typeface="Times New Roman" panose="02020603050405020304" pitchFamily="18" charset="0"/>
                <a:cs typeface="Times New Roman" panose="02020603050405020304" pitchFamily="18" charset="0"/>
              </a:rPr>
              <a:t>tert</a:t>
            </a:r>
            <a:r>
              <a:rPr lang="en-US" sz="2800" b="1" dirty="0">
                <a:latin typeface="Times New Roman" panose="02020603050405020304" pitchFamily="18" charset="0"/>
                <a:cs typeface="Times New Roman" panose="02020603050405020304" pitchFamily="18" charset="0"/>
              </a:rPr>
              <a:t>-butyl ester</a:t>
            </a:r>
          </a:p>
          <a:p>
            <a:r>
              <a:rPr lang="en-US" sz="2800" b="1" dirty="0">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6</a:t>
            </a:r>
            <a:r>
              <a:rPr lang="en-US" sz="2800" b="1" dirty="0">
                <a:latin typeface="Times New Roman" panose="02020603050405020304" pitchFamily="18" charset="0"/>
                <a:cs typeface="Times New Roman" panose="02020603050405020304" pitchFamily="18" charset="0"/>
              </a:rPr>
              <a:t>) [(Benzyloxy-methyl-carbamoyl)-methyl]-carbamic</a:t>
            </a:r>
          </a:p>
          <a:p>
            <a:r>
              <a:rPr lang="en-US" sz="2800" b="1" dirty="0">
                <a:latin typeface="Times New Roman" panose="02020603050405020304" pitchFamily="18" charset="0"/>
                <a:cs typeface="Times New Roman" panose="02020603050405020304" pitchFamily="18" charset="0"/>
              </a:rPr>
              <a:t>       acid </a:t>
            </a:r>
            <a:r>
              <a:rPr lang="en-US" sz="2800" b="1" i="1" dirty="0">
                <a:latin typeface="Times New Roman" panose="02020603050405020304" pitchFamily="18" charset="0"/>
                <a:cs typeface="Times New Roman" panose="02020603050405020304" pitchFamily="18" charset="0"/>
              </a:rPr>
              <a:t>tert</a:t>
            </a:r>
            <a:r>
              <a:rPr lang="en-US" sz="2800" b="1" dirty="0">
                <a:latin typeface="Times New Roman" panose="02020603050405020304" pitchFamily="18" charset="0"/>
                <a:cs typeface="Times New Roman" panose="02020603050405020304" pitchFamily="18" charset="0"/>
              </a:rPr>
              <a:t>-butyl ester</a:t>
            </a:r>
          </a:p>
          <a:p>
            <a:r>
              <a:rPr lang="en-US" sz="2800" b="1" dirty="0">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a:latin typeface="Times New Roman" panose="02020603050405020304" pitchFamily="18" charset="0"/>
                <a:cs typeface="Times New Roman" panose="02020603050405020304" pitchFamily="18" charset="0"/>
              </a:rPr>
              <a:t>) 2-Amino-N-benzyloxy-N-methyl-acetamide</a:t>
            </a:r>
          </a:p>
          <a:p>
            <a:endParaRPr lang="en-US" sz="2800" b="1"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D8771CB2-ECE8-4DEF-A967-E6019F518D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844321885"/>
      </p:ext>
    </p:extLst>
  </p:cSld>
  <p:clrMapOvr>
    <a:masterClrMapping/>
  </p:clrMapOvr>
  <mc:AlternateContent xmlns:mc="http://schemas.openxmlformats.org/markup-compatibility/2006">
    <mc:Choice xmlns:p14="http://schemas.microsoft.com/office/powerpoint/2010/main" Requires="p14">
      <p:transition spd="slow" p14:dur="2000" advTm="29531"/>
    </mc:Choice>
    <mc:Fallback>
      <p:transition spd="slow" advTm="29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7CC0D0-7AFE-45D4-8E1D-9F8C7C55950C}"/>
              </a:ext>
            </a:extLst>
          </p:cNvPr>
          <p:cNvPicPr>
            <a:picLocks noGrp="1" noChangeAspect="1"/>
          </p:cNvPicPr>
          <p:nvPr>
            <p:ph idx="1"/>
          </p:nvPr>
        </p:nvPicPr>
        <p:blipFill>
          <a:blip r:embed="rId5"/>
          <a:stretch>
            <a:fillRect/>
          </a:stretch>
        </p:blipFill>
        <p:spPr>
          <a:xfrm>
            <a:off x="762000" y="228599"/>
            <a:ext cx="6410559" cy="4876801"/>
          </a:xfrm>
          <a:prstGeom prst="rect">
            <a:avLst/>
          </a:prstGeom>
        </p:spPr>
      </p:pic>
      <p:sp>
        <p:nvSpPr>
          <p:cNvPr id="6" name="TextBox 5">
            <a:extLst>
              <a:ext uri="{FF2B5EF4-FFF2-40B4-BE49-F238E27FC236}">
                <a16:creationId xmlns:a16="http://schemas.microsoft.com/office/drawing/2014/main" id="{97566DED-4EB3-4052-94EE-AA32DB2FDFD3}"/>
              </a:ext>
            </a:extLst>
          </p:cNvPr>
          <p:cNvSpPr txBox="1"/>
          <p:nvPr/>
        </p:nvSpPr>
        <p:spPr>
          <a:xfrm>
            <a:off x="1524000" y="5105400"/>
            <a:ext cx="7086600" cy="1908215"/>
          </a:xfrm>
          <a:prstGeom prst="rect">
            <a:avLst/>
          </a:prstGeom>
          <a:noFill/>
        </p:spPr>
        <p:txBody>
          <a:bodyPr wrap="square" rtlCol="0">
            <a:spAutoFit/>
          </a:bodyPr>
          <a:lstStyle/>
          <a:p>
            <a:r>
              <a:rPr lang="en-US" dirty="0"/>
              <a:t>(</a:t>
            </a:r>
            <a:r>
              <a:rPr lang="en-US" sz="2000" b="1" dirty="0">
                <a:solidFill>
                  <a:srgbClr val="FF0000"/>
                </a:solidFill>
                <a:latin typeface="Times New Roman" panose="02020603050405020304" pitchFamily="18" charset="0"/>
                <a:cs typeface="Times New Roman" panose="02020603050405020304" pitchFamily="18" charset="0"/>
              </a:rPr>
              <a:t>8</a:t>
            </a:r>
            <a:r>
              <a:rPr lang="en-US" sz="2000" dirty="0">
                <a:latin typeface="Times New Roman" panose="02020603050405020304" pitchFamily="18" charset="0"/>
                <a:cs typeface="Times New Roman" panose="02020603050405020304" pitchFamily="18" charset="0"/>
              </a:rPr>
              <a:t>)      Di-substituted Bipyridyl Compound</a:t>
            </a:r>
          </a:p>
          <a:p>
            <a:r>
              <a:rPr lang="en-US" sz="2000" dirty="0">
                <a:latin typeface="Times New Roman" panose="02020603050405020304" pitchFamily="18" charset="0"/>
                <a:cs typeface="Times New Roman" panose="02020603050405020304" pitchFamily="18" charset="0"/>
              </a:rPr>
              <a:t>(</a:t>
            </a:r>
            <a:r>
              <a:rPr lang="en-US" sz="2000" b="1" dirty="0">
                <a:solidFill>
                  <a:srgbClr val="FF0000"/>
                </a:solidFill>
                <a:latin typeface="Times New Roman" panose="02020603050405020304" pitchFamily="18" charset="0"/>
                <a:cs typeface="Times New Roman" panose="02020603050405020304" pitchFamily="18" charset="0"/>
              </a:rPr>
              <a:t>9</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-Benzylated Ru (II) Fluorescent Probe</a:t>
            </a:r>
          </a:p>
          <a:p>
            <a:pPr marL="342900" indent="-342900">
              <a:buAutoNum type="arabicParenBoth" startAt="10"/>
            </a:pPr>
            <a:r>
              <a:rPr lang="en-US" sz="2000" dirty="0">
                <a:latin typeface="Times New Roman" panose="02020603050405020304" pitchFamily="18" charset="0"/>
                <a:cs typeface="Times New Roman" panose="02020603050405020304" pitchFamily="18" charset="0"/>
              </a:rPr>
              <a:t>    Hydroxamate-Ru (II) Fluorescent Complex</a:t>
            </a:r>
          </a:p>
          <a:p>
            <a:r>
              <a:rPr lang="en-US" sz="2000" dirty="0">
                <a:latin typeface="Times New Roman" panose="02020603050405020304" pitchFamily="18" charset="0"/>
                <a:cs typeface="Times New Roman" panose="02020603050405020304" pitchFamily="18" charset="0"/>
              </a:rPr>
              <a:t>(10a)  Hydroxamate-Ru (II)-Cu (II) Binuclear Complex (Quencher)</a:t>
            </a:r>
          </a:p>
          <a:p>
            <a:r>
              <a:rPr lang="en-US" sz="2000" dirty="0">
                <a:latin typeface="Times New Roman" panose="02020603050405020304" pitchFamily="18" charset="0"/>
                <a:cs typeface="Times New Roman" panose="02020603050405020304" pitchFamily="18" charset="0"/>
              </a:rPr>
              <a:t>(10b)  Hydroxamate-Ru (II)-Ni (II) Binuclear Complex (Quencher)</a:t>
            </a:r>
          </a:p>
          <a:p>
            <a:pPr marL="342900" indent="-342900">
              <a:buAutoNum type="arabicParenBoth" startAt="10"/>
            </a:pPr>
            <a:endParaRPr lang="en-US" dirty="0"/>
          </a:p>
        </p:txBody>
      </p:sp>
      <p:pic>
        <p:nvPicPr>
          <p:cNvPr id="2" name="Audio 1">
            <a:hlinkClick r:id="" action="ppaction://media"/>
            <a:extLst>
              <a:ext uri="{FF2B5EF4-FFF2-40B4-BE49-F238E27FC236}">
                <a16:creationId xmlns:a16="http://schemas.microsoft.com/office/drawing/2014/main" id="{50D06A74-280A-4EF0-9C1D-70142E364F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3930126648"/>
      </p:ext>
    </p:extLst>
  </p:cSld>
  <p:clrMapOvr>
    <a:masterClrMapping/>
  </p:clrMapOvr>
  <mc:AlternateContent xmlns:mc="http://schemas.openxmlformats.org/markup-compatibility/2006">
    <mc:Choice xmlns:p14="http://schemas.microsoft.com/office/powerpoint/2010/main" Requires="p14">
      <p:transition spd="slow" p14:dur="2000" advTm="35345"/>
    </mc:Choice>
    <mc:Fallback>
      <p:transition spd="slow" advTm="3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72206F-A952-4EFE-A101-29CF87F3B8AC}"/>
              </a:ext>
            </a:extLst>
          </p:cNvPr>
          <p:cNvPicPr>
            <a:picLocks noGrp="1" noChangeAspect="1"/>
          </p:cNvPicPr>
          <p:nvPr>
            <p:ph idx="1"/>
          </p:nvPr>
        </p:nvPicPr>
        <p:blipFill>
          <a:blip r:embed="rId5"/>
          <a:stretch>
            <a:fillRect/>
          </a:stretch>
        </p:blipFill>
        <p:spPr>
          <a:xfrm>
            <a:off x="557857" y="304799"/>
            <a:ext cx="7851424" cy="5943601"/>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Ink 1">
                <a:extLst>
                  <a:ext uri="{FF2B5EF4-FFF2-40B4-BE49-F238E27FC236}">
                    <a16:creationId xmlns:a16="http://schemas.microsoft.com/office/drawing/2014/main" id="{109449F4-5867-4434-A929-2C4C9B6E661D}"/>
                  </a:ext>
                </a:extLst>
              </p14:cNvPr>
              <p14:cNvContentPartPr/>
              <p14:nvPr>
                <p:extLst>
                  <p:ext uri="{42D2F446-02D8-4167-A562-619A0277C38B}">
                    <p15:isNarration xmlns:p15="http://schemas.microsoft.com/office/powerpoint/2012/main" val="1"/>
                  </p:ext>
                </p:extLst>
              </p14:nvPr>
            </p14:nvContentPartPr>
            <p14:xfrm>
              <a:off x="5146200" y="1655640"/>
              <a:ext cx="1349640" cy="1441440"/>
            </p14:xfrm>
          </p:contentPart>
        </mc:Choice>
        <mc:Fallback>
          <p:pic>
            <p:nvPicPr>
              <p:cNvPr id="2" name="Ink 1">
                <a:extLst>
                  <a:ext uri="{FF2B5EF4-FFF2-40B4-BE49-F238E27FC236}">
                    <a16:creationId xmlns:a16="http://schemas.microsoft.com/office/drawing/2014/main" id="{109449F4-5867-4434-A929-2C4C9B6E661D}"/>
                  </a:ext>
                </a:extLst>
              </p:cNvPr>
              <p:cNvPicPr>
                <a:picLocks noGrp="1" noRot="1" noChangeAspect="1" noMove="1" noResize="1" noEditPoints="1" noAdjustHandles="1" noChangeArrowheads="1" noChangeShapeType="1"/>
              </p:cNvPicPr>
              <p:nvPr/>
            </p:nvPicPr>
            <p:blipFill>
              <a:blip r:embed="rId7"/>
              <a:stretch>
                <a:fillRect/>
              </a:stretch>
            </p:blipFill>
            <p:spPr>
              <a:xfrm>
                <a:off x="5136840" y="1646280"/>
                <a:ext cx="1368360" cy="1460160"/>
              </a:xfrm>
              <a:prstGeom prst="rect">
                <a:avLst/>
              </a:prstGeom>
            </p:spPr>
          </p:pic>
        </mc:Fallback>
      </mc:AlternateContent>
      <p:pic>
        <p:nvPicPr>
          <p:cNvPr id="3" name="Audio 2">
            <a:hlinkClick r:id="" action="ppaction://media"/>
            <a:extLst>
              <a:ext uri="{FF2B5EF4-FFF2-40B4-BE49-F238E27FC236}">
                <a16:creationId xmlns:a16="http://schemas.microsoft.com/office/drawing/2014/main" id="{3C4631CB-7416-4B5F-8BA5-705E44536A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2621189235"/>
      </p:ext>
    </p:extLst>
  </p:cSld>
  <p:clrMapOvr>
    <a:masterClrMapping/>
  </p:clrMapOvr>
  <mc:AlternateContent xmlns:mc="http://schemas.openxmlformats.org/markup-compatibility/2006">
    <mc:Choice xmlns:p14="http://schemas.microsoft.com/office/powerpoint/2010/main" Requires="p14">
      <p:transition spd="slow" p14:dur="2000" advTm="17514"/>
    </mc:Choice>
    <mc:Fallback>
      <p:transition spd="slow" advTm="17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A2AFE-A5EB-44B5-86D0-CBE373F82241}"/>
              </a:ext>
            </a:extLst>
          </p:cNvPr>
          <p:cNvPicPr>
            <a:picLocks noChangeAspect="1"/>
          </p:cNvPicPr>
          <p:nvPr/>
        </p:nvPicPr>
        <p:blipFill>
          <a:blip r:embed="rId5"/>
          <a:stretch>
            <a:fillRect/>
          </a:stretch>
        </p:blipFill>
        <p:spPr>
          <a:xfrm>
            <a:off x="-177417" y="20619"/>
            <a:ext cx="6450835" cy="5237181"/>
          </a:xfrm>
          <a:prstGeom prst="rect">
            <a:avLst/>
          </a:prstGeom>
        </p:spPr>
      </p:pic>
      <p:sp>
        <p:nvSpPr>
          <p:cNvPr id="6" name="TextBox 5">
            <a:extLst>
              <a:ext uri="{FF2B5EF4-FFF2-40B4-BE49-F238E27FC236}">
                <a16:creationId xmlns:a16="http://schemas.microsoft.com/office/drawing/2014/main" id="{3691B45C-B4BC-462C-A652-DEEDBEF3F563}"/>
              </a:ext>
            </a:extLst>
          </p:cNvPr>
          <p:cNvSpPr txBox="1"/>
          <p:nvPr/>
        </p:nvSpPr>
        <p:spPr>
          <a:xfrm>
            <a:off x="6096000" y="304800"/>
            <a:ext cx="3012141" cy="4801314"/>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Absorption spectra of 10, 10a, and 10b:  </a:t>
            </a:r>
          </a:p>
          <a:p>
            <a:pPr marL="285750" indent="-285750">
              <a:buFont typeface="Arial" panose="020B0604020202020204" pitchFamily="34" charset="0"/>
              <a:buChar char="•"/>
            </a:pPr>
            <a:r>
              <a:rPr lang="en-US" dirty="0">
                <a:solidFill>
                  <a:srgbClr val="0000CC"/>
                </a:solidFill>
                <a:latin typeface="Times New Roman" panose="02020603050405020304" pitchFamily="18" charset="0"/>
                <a:cs typeface="Times New Roman" panose="02020603050405020304" pitchFamily="18" charset="0"/>
              </a:rPr>
              <a:t>Bands for </a:t>
            </a:r>
            <a:r>
              <a:rPr lang="en-US" b="1" dirty="0">
                <a:solidFill>
                  <a:srgbClr val="0000CC"/>
                </a:solidFill>
                <a:latin typeface="Times New Roman" panose="02020603050405020304" pitchFamily="18" charset="0"/>
                <a:cs typeface="Times New Roman" panose="02020603050405020304" pitchFamily="18" charset="0"/>
              </a:rPr>
              <a:t>10, 10a</a:t>
            </a:r>
            <a:r>
              <a:rPr lang="en-US" dirty="0">
                <a:solidFill>
                  <a:srgbClr val="0000CC"/>
                </a:solidFill>
                <a:latin typeface="Times New Roman" panose="02020603050405020304" pitchFamily="18" charset="0"/>
                <a:cs typeface="Times New Roman" panose="02020603050405020304" pitchFamily="18" charset="0"/>
              </a:rPr>
              <a:t>, and </a:t>
            </a:r>
            <a:r>
              <a:rPr lang="en-US" b="1" dirty="0">
                <a:solidFill>
                  <a:srgbClr val="0000CC"/>
                </a:solidFill>
                <a:latin typeface="Times New Roman" panose="02020603050405020304" pitchFamily="18" charset="0"/>
                <a:cs typeface="Times New Roman" panose="02020603050405020304" pitchFamily="18" charset="0"/>
              </a:rPr>
              <a:t>10b</a:t>
            </a:r>
            <a:r>
              <a:rPr lang="en-US" dirty="0">
                <a:solidFill>
                  <a:srgbClr val="0000CC"/>
                </a:solidFill>
                <a:latin typeface="Times New Roman" panose="02020603050405020304" pitchFamily="18" charset="0"/>
                <a:cs typeface="Times New Roman" panose="02020603050405020304" pitchFamily="18" charset="0"/>
              </a:rPr>
              <a:t> in 400-650 nm due to MLCT (metal-to ligand charge transfer) transitions. </a:t>
            </a:r>
          </a:p>
          <a:p>
            <a:pPr marL="285750" indent="-285750">
              <a:buFont typeface="Arial" panose="020B0604020202020204" pitchFamily="34" charset="0"/>
              <a:buChar char="•"/>
            </a:pPr>
            <a:r>
              <a:rPr lang="en-US" dirty="0">
                <a:solidFill>
                  <a:srgbClr val="0000CC"/>
                </a:solidFill>
                <a:latin typeface="Times New Roman" panose="02020603050405020304" pitchFamily="18" charset="0"/>
                <a:cs typeface="Times New Roman" panose="02020603050405020304" pitchFamily="18" charset="0"/>
              </a:rPr>
              <a:t>Bands at 250-300 nm due to LC (ligand centered)</a:t>
            </a:r>
          </a:p>
          <a:p>
            <a:r>
              <a:rPr lang="en-US" dirty="0">
                <a:solidFill>
                  <a:srgbClr val="0000CC"/>
                </a:solidFill>
                <a:latin typeface="Times New Roman" panose="02020603050405020304" pitchFamily="18" charset="0"/>
                <a:cs typeface="Times New Roman" panose="02020603050405020304" pitchFamily="18" charset="0"/>
              </a:rPr>
              <a:t>     transitions of bipyridine</a:t>
            </a:r>
          </a:p>
          <a:p>
            <a:r>
              <a:rPr lang="en-US" dirty="0">
                <a:solidFill>
                  <a:srgbClr val="0000CC"/>
                </a:solidFill>
                <a:latin typeface="Times New Roman" panose="02020603050405020304" pitchFamily="18" charset="0"/>
                <a:cs typeface="Times New Roman" panose="02020603050405020304" pitchFamily="18" charset="0"/>
              </a:rPr>
              <a:t>     ligand.</a:t>
            </a:r>
          </a:p>
          <a:p>
            <a:r>
              <a:rPr lang="en-US" dirty="0">
                <a:solidFill>
                  <a:srgbClr val="0000CC"/>
                </a:solidFill>
                <a:latin typeface="Times New Roman" panose="02020603050405020304" pitchFamily="18" charset="0"/>
                <a:cs typeface="Times New Roman" panose="02020603050405020304" pitchFamily="18" charset="0"/>
              </a:rPr>
              <a:t>The absorption coefficients of the binuclear complexes are more than that of mononuclear complex </a:t>
            </a:r>
            <a:r>
              <a:rPr lang="en-US" b="1" dirty="0">
                <a:solidFill>
                  <a:srgbClr val="0000CC"/>
                </a:solidFill>
                <a:latin typeface="Times New Roman" panose="02020603050405020304" pitchFamily="18" charset="0"/>
                <a:cs typeface="Times New Roman" panose="02020603050405020304" pitchFamily="18" charset="0"/>
              </a:rPr>
              <a:t>10</a:t>
            </a:r>
            <a:r>
              <a:rPr lang="en-US" dirty="0">
                <a:solidFill>
                  <a:srgbClr val="0000CC"/>
                </a:solidFill>
                <a:latin typeface="Times New Roman" panose="02020603050405020304" pitchFamily="18" charset="0"/>
                <a:cs typeface="Times New Roman" panose="02020603050405020304" pitchFamily="18" charset="0"/>
              </a:rPr>
              <a:t>. This may be due to the involvement of Ni (II) and Cu (II) binding to Ru (II)-Hydroxamate complex. </a:t>
            </a:r>
          </a:p>
        </p:txBody>
      </p:sp>
      <p:sp>
        <p:nvSpPr>
          <p:cNvPr id="7" name="TextBox 6">
            <a:extLst>
              <a:ext uri="{FF2B5EF4-FFF2-40B4-BE49-F238E27FC236}">
                <a16:creationId xmlns:a16="http://schemas.microsoft.com/office/drawing/2014/main" id="{771BA5A5-0ADA-4A55-89EE-0DE5FA93A18A}"/>
              </a:ext>
            </a:extLst>
          </p:cNvPr>
          <p:cNvSpPr txBox="1"/>
          <p:nvPr/>
        </p:nvSpPr>
        <p:spPr>
          <a:xfrm>
            <a:off x="228600" y="5257800"/>
            <a:ext cx="8458200" cy="1200329"/>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Comparison of UV/Vis spectra </a:t>
            </a:r>
            <a:r>
              <a:rPr lang="en-US" sz="2400" dirty="0">
                <a:latin typeface="Times New Roman" panose="02020603050405020304" pitchFamily="18" charset="0"/>
                <a:cs typeface="Times New Roman" panose="02020603050405020304" pitchFamily="18" charset="0"/>
              </a:rPr>
              <a:t>of </a:t>
            </a:r>
            <a:r>
              <a:rPr lang="en-US" sz="2400" i="1" dirty="0">
                <a:latin typeface="Times New Roman" panose="02020603050405020304" pitchFamily="18" charset="0"/>
                <a:cs typeface="Times New Roman" panose="02020603050405020304" pitchFamily="18" charset="0"/>
              </a:rPr>
              <a:t>curve</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[Ru (</a:t>
            </a:r>
            <a:r>
              <a:rPr lang="en-US" sz="2400" dirty="0" err="1">
                <a:latin typeface="Times New Roman" panose="02020603050405020304" pitchFamily="18" charset="0"/>
                <a:cs typeface="Times New Roman" panose="02020603050405020304" pitchFamily="18" charset="0"/>
              </a:rPr>
              <a:t>bipy</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]Cl</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curve</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(compound </a:t>
            </a:r>
            <a:r>
              <a:rPr lang="en-US" sz="2400" b="1" dirty="0">
                <a:latin typeface="Times New Roman" panose="02020603050405020304" pitchFamily="18" charset="0"/>
                <a:cs typeface="Times New Roman" panose="02020603050405020304" pitchFamily="18" charset="0"/>
              </a:rPr>
              <a:t>10</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curve</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10a=</a:t>
            </a:r>
            <a:r>
              <a:rPr lang="en-US" sz="2400" dirty="0">
                <a:latin typeface="Times New Roman" panose="02020603050405020304" pitchFamily="18" charset="0"/>
                <a:cs typeface="Times New Roman" panose="02020603050405020304" pitchFamily="18" charset="0"/>
              </a:rPr>
              <a:t>Ru (II)-Ni (II) complex) and </a:t>
            </a:r>
            <a:r>
              <a:rPr lang="en-US" sz="2400" i="1" dirty="0">
                <a:latin typeface="Times New Roman" panose="02020603050405020304" pitchFamily="18" charset="0"/>
                <a:cs typeface="Times New Roman" panose="02020603050405020304" pitchFamily="18" charset="0"/>
              </a:rPr>
              <a:t>curve</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10b</a:t>
            </a:r>
            <a:r>
              <a:rPr lang="en-US" sz="2400" dirty="0">
                <a:latin typeface="Times New Roman" panose="02020603050405020304" pitchFamily="18" charset="0"/>
                <a:cs typeface="Times New Roman" panose="02020603050405020304" pitchFamily="18" charset="0"/>
              </a:rPr>
              <a:t>= Ru (II)-Cu (II) complex)</a:t>
            </a:r>
          </a:p>
        </p:txBody>
      </p:sp>
      <p:pic>
        <p:nvPicPr>
          <p:cNvPr id="2" name="Audio 1">
            <a:hlinkClick r:id="" action="ppaction://media"/>
            <a:extLst>
              <a:ext uri="{FF2B5EF4-FFF2-40B4-BE49-F238E27FC236}">
                <a16:creationId xmlns:a16="http://schemas.microsoft.com/office/drawing/2014/main" id="{0AD23B18-2C12-4C24-A362-56C59105E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6502400"/>
            <a:ext cx="203200" cy="203200"/>
          </a:xfrm>
          <a:prstGeom prst="rect">
            <a:avLst/>
          </a:prstGeom>
        </p:spPr>
      </p:pic>
    </p:spTree>
    <p:extLst>
      <p:ext uri="{BB962C8B-B14F-4D97-AF65-F5344CB8AC3E}">
        <p14:creationId xmlns:p14="http://schemas.microsoft.com/office/powerpoint/2010/main" val="755589876"/>
      </p:ext>
    </p:extLst>
  </p:cSld>
  <p:clrMapOvr>
    <a:masterClrMapping/>
  </p:clrMapOvr>
  <mc:AlternateContent xmlns:mc="http://schemas.openxmlformats.org/markup-compatibility/2006">
    <mc:Choice xmlns:p14="http://schemas.microsoft.com/office/powerpoint/2010/main" Requires="p14">
      <p:transition spd="slow" p14:dur="2000" advTm="57642"/>
    </mc:Choice>
    <mc:Fallback>
      <p:transition spd="slow" advTm="5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1432</TotalTime>
  <Words>1128</Words>
  <Application>Microsoft Office PowerPoint</Application>
  <PresentationFormat>On-screen Show (4:3)</PresentationFormat>
  <Paragraphs>72</Paragraphs>
  <Slides>15</Slides>
  <Notes>14</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Poorna Thimmaiah</dc:creator>
  <cp:lastModifiedBy>Mark Montgomery</cp:lastModifiedBy>
  <cp:revision>163</cp:revision>
  <cp:lastPrinted>2020-09-18T20:34:18Z</cp:lastPrinted>
  <dcterms:created xsi:type="dcterms:W3CDTF">2013-10-14T13:13:18Z</dcterms:created>
  <dcterms:modified xsi:type="dcterms:W3CDTF">2020-09-25T15:18:02Z</dcterms:modified>
</cp:coreProperties>
</file>