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notesSlides/notesSlide2.xml" ContentType="application/vnd.openxmlformats-officedocument.presentationml.notesSlide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2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9" r:id="rId3"/>
    <p:sldId id="261" r:id="rId4"/>
    <p:sldId id="262" r:id="rId5"/>
    <p:sldId id="263" r:id="rId6"/>
    <p:sldId id="264" r:id="rId7"/>
    <p:sldId id="270" r:id="rId8"/>
    <p:sldId id="271" r:id="rId9"/>
    <p:sldId id="272" r:id="rId10"/>
    <p:sldId id="273" r:id="rId11"/>
    <p:sldId id="275" r:id="rId12"/>
    <p:sldId id="283" r:id="rId13"/>
    <p:sldId id="279" r:id="rId14"/>
    <p:sldId id="265" r:id="rId15"/>
    <p:sldId id="276" r:id="rId16"/>
    <p:sldId id="266" r:id="rId17"/>
    <p:sldId id="277" r:id="rId18"/>
    <p:sldId id="274" r:id="rId19"/>
    <p:sldId id="28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720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24EEA-2844-8C4B-8DA3-28561E866495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F9ADF-0A17-CF42-A2A7-668150A6E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722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20" units="cm"/>
          <inkml:channel name="Y" type="integer" max="1728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2T23:15:31.0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939">
    <iact:property name="dataType"/>
    <iact:actionData xml:id="d0">
      <inkml:trace xmlns:inkml="http://www.w3.org/2003/InkML" xml:id="stk0" contextRef="#ctx0" brushRef="#br0">19038 7892 1421 0,'-3'0'697'9,"6"18"-559"-4,1 3-37-1,8 17-31 7,0 7 2-7,4 31-14 9,4 13-13-9,6 40-18 4,4 12-3-2,6 26-14 10,-1 10 0-16,-2 2-4 8,-2-1-5-3,-10-23 3 6,-2-14 0-7,-6-28 5 7,-4-13-12-7,-4-24-77 7,-8-18 29-6,-9-18 11 5</inkml:trace>
    </iact:actionData>
  </iact:action>
  <iact:action type="add" startTime="20298">
    <iact:property name="dataType"/>
    <iact:actionData xml:id="d1">
      <inkml:trace xmlns:inkml="http://www.w3.org/2003/InkML" xml:id="stk1" contextRef="#ctx0" brushRef="#br0">18872 9502 1760 0,'8'6'641'2,"10"27"-511"8,6 2-31-4,7 32-16 4,3 7 7-6,2 8 0 7,-2 8-25-6,-3 4-25 8,-3-1-9-11,1-1-17 8,-3-10-4 0,2-24-4-5,-4-17-3-1,3-26-2 6,1-10-4-5,9-23-1 6,5-15 3-8,17-41-3 8,2-13 8-6,4-44-11 5,3-9-31-5,-11 0-124 5,-1 3 102-6</inkml:trace>
    </iact:actionData>
  </iact:action>
  <iact:action type="add" startTime="21533">
    <iact:property name="dataType"/>
    <iact:actionData xml:id="d2">
      <inkml:trace xmlns:inkml="http://www.w3.org/2003/InkML" xml:id="stk2" contextRef="#ctx0" brushRef="#br0">18992 14344 1521 0,'-28'18'758'10,"-5"8"-498"-5,-15 25-191 5,-17 8-24-5,-17 14-12 5,-2 0-4-4,2 1-13 3,13-7-8-4,20-18-7 5,11-12 0-5,33-23-13 6,9-14 0-6,26-23-24 4,7-13-12-3,7-16 0 3,5-6-1-4,-1-1 26 8,1-2 13-7,0 2 12 1,-2 1 5-2,-4 4-2 4,-4 1 5-5,-10 10 30 7,0 4 17-7,-6 14 35 7,-3 6 12-6,-7 12-8 5,-6 7-16-6,-7 22-16 7,2 12-8-7,-7 24-18 8,8 12-9-8,-4 16-14 5,2 4-7-4,5-1-4 6,-1 2 0-8,10-5 1 8,2-8-5-6,10-14 1 5,-2-6-1-6,-1-16-1 8,-6-11-11-8,-14-12-146 6,-1 3 115-6</inkml:trace>
    </iact:actionData>
  </iact:action>
  <iact:action type="add" startTime="22058">
    <iact:property name="dataType"/>
    <iact:actionData xml:id="d3">
      <inkml:trace xmlns:inkml="http://www.w3.org/2003/InkML" xml:id="stk3" contextRef="#ctx0" brushRef="#br0">18848 14534 1545 0,'0'-11'747'8,"4"11"-507"-4,2 8-130 6,-1 4-13-4,1 22 7 3,-12 9-12-2,-14 34-45 1,-11 15-20-2,-30 34-17 5,-8 20-5-7,-34 27 2 11,-7 10 1-13,-16 1-1 4,5-12 3-1,21-30-7 8,17-23 5-10,36-37-25 9,21-14 390-10,15-44-293 9</inkml:trace>
    </iact:actionData>
  </iact:action>
  <iact:action type="add" startTime="24287">
    <iact:property name="dataType"/>
    <iact:actionData xml:id="d4">
      <inkml:trace xmlns:inkml="http://www.w3.org/2003/InkML" xml:id="stk4" contextRef="#ctx0" brushRef="#br0">17465 12902 944 0,'62'38'611'10,"6"10"-537"-5,5 7-36 5,13 7-17-5,14 5-11 7,12 1-7-7,38-6-3 9,3-4 6-10,16-9 7 4,18-6-1 0,12-9 13 2,4-4-3-9,27-12-7 8,-4-12-6-5,11-6-9 6,4-6 7-6,-19-27-1 9,7 5 9-11,-17-26-2 9,-18-3-8-6,4-13 6 5,-28-12 9-6,-33-8 23 7,-7-2 17-6,-63-11 31 4,-13 2-11-4,-46-11-11 6,-21-4-15-6,-37-9-30 8,-19-1 0-9,-26 4 12 4,-11-4 7-3,-22 21 13 10,-10 3-3-11,-28 20-17 0,-17 12-6 2,-27 24-13 4,46 36-1 5,1 1-8-13,-151 21-5 0,-68 23-1 10,19 25-2-7,29 20 2 4,-6 16 0-4,-3 11-1 6,11 0 2-8,35-6-3 8,24-13 1-7,55-4 3 6,30-2 2-5,57 4 0 7,35 6 8-7,69 4 1 5,43-2-6-4,72 26-6 4,41 9-7-7,80 3-34 9,25 8-51-8,77-29 60 8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20" units="cm"/>
          <inkml:channel name="Y" type="integer" max="1728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2T22:54:47.3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1659">
    <iact:property name="dataType"/>
    <iact:actionData xml:id="d0">
      <inkml:trace xmlns:inkml="http://www.w3.org/2003/InkML" xml:id="stk0" contextRef="#ctx0" brushRef="#br0">15905 7490 1440 0,'39'24'709'9,"8"6"-564"-4,20 8-105 6,6 10-17-7,17 1-20 7,13 1-1-7,21 0-6 7,6-4-1-7,21-3-1 7,6-10 1-6,11-9 5 6,11-8 2-7,10-11 1 7,10-5 1-7,1-17-3 6,3-9 2-5,-1-14 4 5,-9-8-2-5,4-16 16 5,-8-8 5-3,-17-20-2 1,-7-5 1-3,-29-19-15 5,-22-5-3-5,-32-4-4 5,-27-10 0-5,-45-6 1 5,-17-9 1-5,-48-4-5 5,-21-3-12-6,-47-1-13 7,-18 11-1-6,-50 12 9 7,-26 20 11-9,-43 26 22 6,-26 22 12-4,-26 34 14 6,-11 18 4-5,-6 30 9 2,-1 19-6-3,21 32 6 5,19 12 2-6,45 32-17 7,117-16-9 6,1 2-27-16,-57 107-8 0,40 70-99 9,68 21 77-6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20" units="cm"/>
          <inkml:channel name="Y" type="integer" max="1728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2T22:54:47.3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2020">
    <iact:property name="dataType"/>
    <iact:actionData xml:id="d0">
      <inkml:trace xmlns:inkml="http://www.w3.org/2003/InkML" xml:id="stk0" contextRef="#ctx0" brushRef="#br0">13878 5201 1073 0,'29'40'779'3,"9"16"-579"7,10 3-82-5,11 13-23 6,9 2-33-7,12 1-24 6,9-2-10-4,14-18-23 4,5-12-2-4,3-38-7 4,2-23 0-7,-4-46 20 7,0-19 9-5,-2-43 18 5,-3-9 3-3,-21-36-6 1,-15-7 3-3,-33 4 20 5,-25-1 9-5,-35 31-4 4,-29 9-9-4,-42 29-30 6,-20 18-17-6,-47 33-13 5,-27 18 1-5,-25 41 4 5,-3 20 5-6,28 36 11 7,28 21-1-7,48 45-4 7,23 18-4-6,44 37-11 5,26 17 0-6,61 6 9 7,34 0-73-7,76-37 51 6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20" units="cm"/>
          <inkml:channel name="Y" type="integer" max="1728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2T22:34:10.986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5" units="cm"/>
      <inkml:brushProperty name="height" value="0.055" units="cm"/>
    </inkml:brush>
  </inkml:definitions>
  <iact:action type="add" startTime="6088">
    <iact:property name="dataType"/>
    <iact:actionData xml:id="d0">
      <inkml:trace xmlns:inkml="http://www.w3.org/2003/InkML" xml:id="stk0" contextRef="#ctx0" brushRef="#br0">11727 11899 1685 0,'41'31'645'4,"23"6"-560"6,16-12-23-5,15-12-22 5,8-11-5-5,2-21-11 5,-4-13-7-5,3-25-9 5,-6-16-2-3,-18-19 1 5,-10-9-1-7,-36-6 7 0,-16-4 20 0,-29-9 36 6,-24-5 16-7,-40-1 4 7,-18 3-25-7,-30 16-27 7,-8 16-10-6,-11 33 0 5,-2 26 2-5,4 39 4 5,8 21 0-6,30 42-8 7,14 25-1-7,32 43-10 6,20 25-6-5,45 23 0 5,28 10-13-5,57-21-120 5,16-21-59-5,41-60 91 5</inkml:trace>
    </iact:actionData>
  </iact:action>
  <iact:action type="add" startTime="11035">
    <iact:property name="dataType"/>
    <iact:actionData xml:id="d1">
      <inkml:trace xmlns:inkml="http://www.w3.org/2003/InkML" xml:id="stk1" contextRef="#ctx0" brushRef="#br1">8661 6877 1306 0,'-49'27'732'4,"17"7"-567"6,7 2-101-6,26-2-35 7,18 3 4-6,33 2 22 4,22-4 8-4,39 7-11 6,25 2-11-7,34 5-28 7,11-1-8-7,29 1-5 7,-1-17 0-7,19-12 0 6,7-15 0-5,-5-28-2 5,4-8-1-5,-26-23 2 5,-11-11-4-5,-25-14-4 5,-19-8-2-5,-30-16 0 4,-18-2 6-3,-45-11 10 4,-20-5 5-5,-47 9 12 5,-32 2 15-5,-56 26 44 5,-44 14 5-6,-78 45-9 6,-46 25-16-5,-82 56-50 5,-31 32-6-5,-29 38-3 5,9 13-1-5,61-1 4 6,37-8-2-7,111-38-1 6,60-15 4-5,103-24-86 5,63-23 61-5</inkml:trace>
    </iact:actionData>
  </iact:action>
  <iact:action type="remove" startTime="15483">
    <iact:property name="style" value="instant"/>
    <iact:actionData xml:id="d2" ref="#d1"/>
  </iact:action>
  <iact:action type="add" startTime="15439">
    <iact:property name="dataType" value="strokeEraser"/>
    <iact:actionData xml:id="d3">
      <inkml:trace xmlns:inkml="http://www.w3.org/2003/InkML" xml:id="stk2" contextRef="#ctx0" brushRef="#br2">16273 9654 1508 0,'40'29'631'4,"16"38"-618"7,11 15-7-6,10 35-3 5,8 14-1-5,13 24 0 8,9 13 0-10,-3 16-2 6,2 10 3-4,7-5-70 5,-7-5 5-5,6-34 31 5</inkml:trace>
    </iact:actionData>
  </iact:action>
  <iact:action type="remove" startTime="16174">
    <iact:property name="style" value="instant"/>
    <iact:actionData xml:id="d4" ref="#d0"/>
  </iact:action>
  <iact:action type="add" startTime="16101">
    <iact:property name="dataType" value="strokeEraser"/>
    <iact:actionData xml:id="d5">
      <inkml:trace xmlns:inkml="http://www.w3.org/2003/InkML" xml:id="stk3" contextRef="#ctx0" brushRef="#br2">17787 16033 1073 0,'-24'-45'919'4,"7"11"-363"6,14 1-502-5,15 4-53 5,11 8-2-4,20-10-5 3,13 0 3-4,20-11 0 5,10-7 1-5,18-10-3 6,4-12 2-7,30-14-1 6,10-20 2-5,14-16-2 5,7-9 0-5,0-10-4 5,1 2-19-6,-10-7 588 7,-9 0-442-6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20" units="cm"/>
          <inkml:channel name="Y" type="integer" max="1728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2T22:34:10.986"/>
    </inkml:context>
    <inkml:brush xml:id="br0">
      <inkml:brushProperty name="width" value="0.05292" units="cm"/>
      <inkml:brushProperty name="height" value="0.05292" units="cm"/>
    </inkml:brush>
  </inkml:definitions>
  <iact:action type="add" startTime="14684">
    <iact:property name="dataType"/>
    <iact:actionData xml:id="d0">
      <inkml:trace xmlns:inkml="http://www.w3.org/2003/InkML" xml:id="stk0" contextRef="#ctx0" brushRef="#br0">18857 4597 794 0,'47'28'686'10,"5"2"-295"-6,13-1-273 7,8 4-33-6,3-3-36 5,11 4-3-5,13-6-17 5,-28-13-9 5,3 2-10-12,60 4-4-1,23 0-4 8,-11-8 1-6,-21-8-3 7,4-5 4-7,-6-11-2 7,-4-11-2-7,-4-7 0 6,3-6 2-5,-5-14 1 6,-4-3 1-7,-12-11 0 7,-8-9-4-7,-11-6 3 6,-6-5-1-5,-13-9 5 5,-9-9 4-5,-17-12 15 5,-9-7 1-5,-16-5 1 5,-4-5-1-6,-16-2-10 7,-10-3-1-7,-5 0-5 7,-8 7 2-7,-8 8 0 6,-1 4 2-4,-13 14 9 4,-4 1-1-6,-8 13-3 7,-11 13-5-7,-5 11-8 6,-8 6-4-5,-12 7-8 5,2 4-6-5,-23 19-4 5,-6 8 3-5,-7 20 10 5,-8 15 8-5,0 13 1 5,-5 17 2-5,-4 17 0 5,1 7 1-6,3 17-1 7,8 12 1-6,19 22-2 5,11 6-3-5,21 15-2 5,16 12-2-5,29 13-6 4,16 7 1-4,39 16-4 6,28 4 6-7,40-8-55 6,22-2 43-5,25-8 1 5</inkml:trace>
    </iact:actionData>
  </iact:action>
  <iact:action type="add" startTime="27271">
    <iact:property name="dataType"/>
    <iact:actionData xml:id="d1">
      <inkml:trace xmlns:inkml="http://www.w3.org/2003/InkML" xml:id="stk1" contextRef="#ctx0" brushRef="#br0">17830 13679 1350 0,'10'30'740'9,"14"10"-477"-3,15 22-263 3,5 6 0-3,12 13-5 4,13 2-4-5,18-2-6 5,11 7-4-6,18-1 10 7,1 5 7-7,24 5 7 8,5-5 8-8,11-5-10 6,5-8 2-5,2-8-4 6,5-4 0-7,-7-17 3 8,3-7-1-9,-2-23 2 7,2-14-4-5,-3-21 0 4,-4-16-1-3,-11-30 3 4,-9-12 5-4,-10-28 5 3,-11-12 2-5,-18-32-2 7,-10-14-3-6,-26-31-3 5,-11-17 1-6,-30-22 1 7,-15-11 2-7,-27-13 9 6,-13-2 0-5,-25 7 10 7,-10 7 3-9,-27 17 5 9,-7 11-1-8,-34 25-14 6,-15 17-5-6,-20 32-8 6,-23 14-8-4,-12 42 1 3,-9 12 3-1,-11 41-6-1,-5 20 7-2,2 39 0 5,2 25-2-6,12 56-4 7,24 26-2-7,16 66-3 7,19 40-3-6,38 69 2 5,19 32 1-6,50 40-16 8,18 15-43-9,38-21-8 7,19-15 35-5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20" units="cm"/>
          <inkml:channel name="Y" type="integer" max="1728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2T22:34:10.9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3417">
    <iact:property name="dataType"/>
    <iact:actionData xml:id="d0">
      <inkml:trace xmlns:inkml="http://www.w3.org/2003/InkML" xml:id="stk0" contextRef="#ctx0" brushRef="#br0">9765 14609 371 0,'-9'-4'311'4,"3"0"51"6,1-2-103-5,2 6-79 5,0-3-43-5,1 1-69 5,2 2-30-5,2 5-23 5,-1-1 4-5,-1 2 3 5,3 3 18-5,-3-5 14 5,2 2-7-5,2-1-1 5,-1-1-5-5,4 1-19 5,2-1-5-6,-3-4-8 6,2-3-4-5,-4-3 1 6,1-3-3-7,-2 0 3 7,-3 0 1-7,-6-2-2 6,-3 2 1-5,-6-2-1 5,0 5 1-5,-4 2 10 5,-2 1 0-5,0 3 3 5,2 4-1-5,4 5-7 6,2 2 0-7,10 4 1 6,0-2-1-5,7 2 0 5,8 0-4-5,-2-5-1 5,7-3 5-6,1-5-6 7,2-2 1-6,4 0-5 5,0 0 1-5,-3-9 0 4,-4 3-2-4,-5-3 2 7,-1-6-2-7,-4 2 0 4,-4-2 5-4,-3-4-1 4,-1-2 0-4,-5 2 3 5,0-3-2-5,-5 7 14 6,4 9 3-7,-1 6 12 6,0 4-2-5,3 11-13 5,-2 3-4-5,5 7-14 5,1 0 1-6,1 3 1 7,1 2-3-6,2-8 1 5,0-2 2-5,2-10-3 4,2-4-3-4,2-10 2 6,0-2 1-6,4-14 0 5,-4 1 4-6,0-9-1 6,-2-2-5-5,-5 6 0 5,-2-1-2-5,-6 6 0 5,-1 6 3-5,-5 4 1 5,0 9 0-6,-2 0 3 7,1 3 5-6,-2 7 1 5,3-1 2-5,-1 10-4 5,3-4-2-5,-2-2-2 5,4-1-3-5,7 2 10 5,-2 0 5-6,9-3 4 7,6-1 3-6,7-5-5 4,2-5-6-4,7-2-2 5,-4-5 1-5,-1 1-7 5,1-3 0-5,-10 4-2 5,-4 0 0-5,-4-6 0 6,-5-2 5-7,-2 1-2 6,-8 0-1-5,-6 6 0 5,-1 2 6-5,1 2 16 5,2 2 0-5,8 6 4 5,4 3-10-5,10 0-19 5,5-3 0-6,13-5-40 6,1-1-50-5,8 0-466 6,-6-7 355-7</inkml:trace>
    </iact:actionData>
  </iact:action>
  <iact:action type="add" startTime="24983">
    <iact:property name="dataType"/>
    <iact:actionData xml:id="d1">
      <inkml:trace xmlns:inkml="http://www.w3.org/2003/InkML" xml:id="stk1" contextRef="#ctx0" brushRef="#br0">9798 14581 876 0,'0'-6'567'4,"1"6"-483"6,4 0-28-5,1 6-7 5,-2-1 7-5,2-2 16 5,0-3 17-5,0-3-15 5,2 1 10-5,2 2 1 5,2-3-12-5,1 3-24 5,3-4-9-6,2 2-22 7,2-2-2-7,3-1-3 7,1 4-6-7,3-3-3 7,-1-4-1-7,1 7 4 7,3 1 6-7,-3 0 10 7,-7-2 3-7,1-1-1 7,0 2-3-6,6 1 5 4,-11 1 1 7,0-1 6-15,14 3 0 2,1-1-3 7,-7-2-2-5,5-5-10 5,-2 5-4-5,1-9-9 5,-1 3-5-5,0 0 2 5,-2-3 0-6,-3 9 12 7,-1 2 5-7,-5 1 10 7,-1 1 4-6,3-2-4 5,-2 1-5-6,5 7-8 6,0 1-6-4,1-1-5 3,3-6-3-4,4-4 1 6,0 3 1-7,4-6-1 6,-2 2-1-5,2-2 0 5,-7 3-1-5,4 0-1 5,0 3 0-5,-4-2 0 5,3 4-1-5,-3-1 0 5,0 5 2-6,3-3-3 7,2 0 1-7,2 2-2 7,-2-7 2-7,3 3 1 6,-1-4 0-4,0-5 2 4,2 5-3-6,-1-3-1 6,-2-2 0-5,-3 8 1 5,-2-3 0-5,-2 2 3 5,-3 3-1-5,1-2-1 5,-1 2-1-5,5 1 0 5,-1-3-2-5,7 0 0 5,-2-3 1-5,0 0 0 6,2 0 2-7,-3 0 0 7,-2 0-1-7,-1 0 0 6,-1 3-2-5,-2-2 2 4,0 8 0-3,-1 0 0 3,1-3 1-4,4 1-1 6,2-1 0-7,0 3 0 6,1-3 0-5,-4-4 1 5,-2-2-1-5,4 0 0 5,1 3 0-5,4-3 0 5,0 1 0-5,-2-1 0 5,-1 0 0-5,1 3 0 5,1-1 0-5,0-4 0 5,-1 2 0-5,1-4 0 5,1-2-1-5,2 1 1 5,-4-4-1-6,4 0 2 6,-2 3 1-4,-1 2 0 9,2 0 0-14,-1-1-2 7,-4 1 1-3,9-1-1 6,-5-2 0-7,6 2 0 7,0-2-1-7,-9 2 1 6,3 3 0-5,-9-3 0 5,4 5 0-5,-3 0 0 5,3 2 0-5,-1-2-1 5,1 0-1-6,6 0 3 7,-4-5 1-7,-2 1 0 6,3 1 1-5,-6-2-2 6,4 2-1-7,0 3 1 7,-2 0-1-7,3 0 0 6,-4 0 0-5,-1 0-1 6,-2 0 2-7,0 3-1 6,-5-3 0-5,0-4 0 5,1-1 0-5,-2 1-1 5,-1-1 1-5,3 1 0 5,-3-2-1-5,0 3 1 6,-1 2 1-7,2-1-1 6,0-1 1-6,-3 3-1 8,-2 0 2-9,-3 5-34 8,-1-4-50-6,3-1-383 5,-9-3 277-6</inkml:trace>
    </iact:actionData>
  </iact:action>
  <iact:action type="add" startTime="26539">
    <iact:property name="dataType"/>
    <iact:actionData xml:id="d2">
      <inkml:trace xmlns:inkml="http://www.w3.org/2003/InkML" xml:id="stk2" contextRef="#ctx0" brushRef="#br0">13619 14650 978 0,'0'-2'732'9,"3"-2"-432"-4,6-7-296 5,1 1-18-5,0-8-19 5,-1 3-11-5,-4-6-3 5,-4-1 2-5,-7 3 5 6,-3 3 46-7,-4 2 69 6,1 5-6-5,3 9 39 5,-1 0-7-5,5 5-23 5,-2 1-12-6,4 9-40 7,0-2-16-7,2 5-7 8,2-2-2-7,4 3 0 4,1 1 0-4,5-1 2 4,1-1-2-4,6-8-1 6,1-4 2-6,4-6-2 4,-1 3 4-4,-3-8-2 5,-3-5 2-5,-5-3 0 5,-4 2-2-6,-8-6 2 7,-5 2-1-6,-9 4-1 5,-3-2 1-6,-6 7 3 6,1 6 11-5,-2 0 18 5,1 0 8-5,4 10-1 5,4-1-11-5,7 0-18 6,2 8-8-7,7 2-6 7,1-4-2-7,8 2 3 6,6-2-4-4,4-6 3 3,4-1 2-4,3-5-1 5,4-2 2-5,-5-7 0 5,2 0-2-5,-9-6 0 6,-6 2 0-8,-8-2-2 7,-7-1 2-5,-10-1 1 5,-7 0 3-5,-3 2 5 6,-4-2 8-7,0 5 21 6,4 1 6-5,2 11 0 6,6-2-9-7,5 8-22 6,1 6-7-4,6 0-7 3,1-1-1-4,8 10 1 5,5-5-1-4,5-4 2 3,3-4 1-4,6-4-1 5,1-10 0-5,-1-7 0 5,2-1 0-5,-10-8 1 5,0 4-1-5,-10-4 2 5,-7-3 0-6,-10 2 4 7,-10 1-2-6,-6 7 0 5,-8 5 10-6,-1 7 15 7,3 4 4-6,4 5 3 4,5 6-13-4,14-5-11 5,9 2-17-5,20-6-105 5,12-10-82-5,2-29 110 5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20" units="cm"/>
          <inkml:channel name="Y" type="integer" max="1728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2T22:54:47.3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761">
    <iact:property name="dataType"/>
    <iact:actionData xml:id="d0">
      <inkml:trace xmlns:inkml="http://www.w3.org/2003/InkML" xml:id="stk0" contextRef="#ctx0" brushRef="#br0">1405 15748 1496 0,'-26'60'723'9,"-8"19"-510"-4,-17 37-186 5,-11 5-21-5,-18 20-4 5,-8-1 3-5,-1-18 10 9,6-13 9-12,16-29 4 7,12-10-5-4,20-25-10 5,7-14-31-5,10-15 154 5,6-10-107-5</inkml:trace>
    </iact:actionData>
  </iact:action>
  <iact:action type="add" startTime="3981">
    <iact:property name="dataType"/>
    <iact:actionData xml:id="d1">
      <inkml:trace xmlns:inkml="http://www.w3.org/2003/InkML" xml:id="stk1" contextRef="#ctx0" brushRef="#br0">699 15485 1871 0,'-22'-19'638'3,"3"16"-456"7,1 16-27-5,4 26-53 6,4 8-18-7,16 27-29 7,13 12-12-7,23 21-22 5,7 15-7-4,13 14-9 6,6 8-3-5,-8 2 0 4,-5-7-2-5,-15-8 1 5,-9-10-1-5,-16-14-1 5,-6-12-1-6,-9-15-33 6,-2-8-54-5,-7-29-116 5,8-3 111-5</inkml:trace>
    </iact:actionData>
  </iact:action>
  <iact:action type="add" startTime="4264">
    <iact:property name="dataType"/>
    <iact:actionData xml:id="d2">
      <inkml:trace xmlns:inkml="http://www.w3.org/2003/InkML" xml:id="stk2" contextRef="#ctx0" brushRef="#br0">356 16353 2012 0,'-23'-4'621'3,"23"2"-508"7,16-2-17-5,29-10-26 5,17-2 0-5,31-6 4 5,14 1-12-5,16 2-24 5,6 8-16-5,-4 7-17 6,-5 4-3-6,-16 4-1 4,-12 1 10-4,-16-4-148 5,-29-7 106-5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A3C03B-DD3A-B747-B348-2A41C9FB6F12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2DE88C-86F6-7142-A7C5-A259ECAD5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341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Give a short summary of what we</a:t>
            </a:r>
            <a:r>
              <a:rPr lang="en-US" baseline="0" dirty="0"/>
              <a:t> discussed last year: Lunar eclipses can be investigated using the </a:t>
            </a:r>
            <a:r>
              <a:rPr lang="en-US" baseline="0" dirty="0" err="1"/>
              <a:t>Unihedron</a:t>
            </a:r>
            <a:r>
              <a:rPr lang="en-US" baseline="0" dirty="0"/>
              <a:t> SQM, and then dive right into what I’ll discuss today:</a:t>
            </a:r>
            <a:br>
              <a:rPr lang="en-US" baseline="0" dirty="0"/>
            </a:br>
            <a:br>
              <a:rPr lang="en-US" baseline="0" dirty="0"/>
            </a:br>
            <a:r>
              <a:rPr lang="en-US" baseline="0" dirty="0"/>
              <a:t>Understanding variations of the eclipse across the world (Geography, weather, etc.)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Measurements to make: length, </a:t>
            </a:r>
            <a:r>
              <a:rPr lang="en-US" baseline="0" dirty="0" err="1"/>
              <a:t>umbral</a:t>
            </a:r>
            <a:r>
              <a:rPr lang="en-US" baseline="0" dirty="0"/>
              <a:t> diameter, etc.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Eclipses are great for the classroom!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DE88C-86F6-7142-A7C5-A259ECAD59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8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DE88C-86F6-7142-A7C5-A259ECAD59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77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F11A-1DB6-D24B-96B0-85A4F28D88E9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8F6D7-DA51-3148-9967-BCB6BC57AF2C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D9FA-06A3-FB40-BBBD-6C2B22595D02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55BDD-805D-644B-9D44-9E00963DADA9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45B72-9674-574F-A8F9-A4D2273650E3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B490-545B-2D45-9577-2B0C95A9467A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BD0CB-D795-1347-9C65-87BB71B8B057}" type="datetime1">
              <a:rPr lang="en-US" smtClean="0"/>
              <a:t>10/22/2020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3F827-51B0-A444-BDC0-B0C16BA4B3D2}" type="datetime1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F11D0-D3CE-344D-8CCE-59FD335533B7}" type="datetime1">
              <a:rPr lang="en-US" smtClean="0"/>
              <a:t>10/22/2020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6ADD-0140-9D4D-9EE3-A2EE9CC8258C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B23C-9EEB-D545-A9BE-21070615141D}" type="datetime1">
              <a:rPr lang="en-US" smtClean="0"/>
              <a:t>10/22/2020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1D0A0EFB-D70A-4244-A0E8-C24CE2459E8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057D54B-D777-8644-95A3-1213BFA76D58}" type="datetime1">
              <a:rPr lang="en-US" smtClean="0"/>
              <a:t>10/22/2020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em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.png"/><Relationship Id="rId5" Type="http://schemas.microsoft.com/office/2011/relationships/inkAction" Target="../ink/inkAction6.xml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8.emf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6.png"/><Relationship Id="rId5" Type="http://schemas.microsoft.com/office/2011/relationships/inkAction" Target="../ink/inkAction7.xml"/><Relationship Id="rId4" Type="http://schemas.openxmlformats.org/officeDocument/2006/relationships/hyperlink" Target="https://www.timeanddate.com/eclipse/total-lunar-eclipse.html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microsoft.com/office/2011/relationships/inkAction" Target="../ink/inkAction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microsoft.com/office/2011/relationships/inkAction" Target="../ink/inkAction3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microsoft.com/office/2011/relationships/inkAction" Target="../ink/inkAction4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/>
          <a:lstStyle/>
          <a:p>
            <a:r>
              <a:rPr lang="en-US" sz="4600" dirty="0"/>
              <a:t>Lunar Eclipse Around the World: A Collection of Zenith Sky Brightness Curves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422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Kevin Adkins</a:t>
            </a:r>
          </a:p>
          <a:p>
            <a:r>
              <a:rPr lang="en-US" dirty="0"/>
              <a:t>Jennifer </a:t>
            </a:r>
            <a:r>
              <a:rPr lang="en-US" dirty="0" err="1"/>
              <a:t>Birriel</a:t>
            </a:r>
            <a:endParaRPr lang="en-US" dirty="0"/>
          </a:p>
          <a:p>
            <a:r>
              <a:rPr lang="en-US" dirty="0"/>
              <a:t>Morehead State University</a:t>
            </a:r>
          </a:p>
          <a:p>
            <a:r>
              <a:rPr lang="en-US" dirty="0"/>
              <a:t>Dept. of Physics, Earth Science and Space Systems Engineering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1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DDBB4C-6844-444F-8141-CF87B4CAF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6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81"/>
    </mc:Choice>
    <mc:Fallback>
      <p:transition spd="slow" advTm="22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Figure1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0"/>
            <a:ext cx="4264117" cy="3200400"/>
          </a:xfrm>
          <a:prstGeom prst="rect">
            <a:avLst/>
          </a:prstGeom>
        </p:spPr>
      </p:pic>
      <p:pic>
        <p:nvPicPr>
          <p:cNvPr id="6" name="Picture 5" descr="Figure11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3378200"/>
            <a:ext cx="4264117" cy="3200400"/>
          </a:xfrm>
          <a:prstGeom prst="rect">
            <a:avLst/>
          </a:prstGeom>
        </p:spPr>
      </p:pic>
      <p:pic>
        <p:nvPicPr>
          <p:cNvPr id="7" name="Picture 6" descr="Figure11b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51" y="0"/>
            <a:ext cx="4264117" cy="3200400"/>
          </a:xfrm>
          <a:prstGeom prst="rect">
            <a:avLst/>
          </a:prstGeom>
        </p:spPr>
      </p:pic>
      <p:pic>
        <p:nvPicPr>
          <p:cNvPr id="8" name="Picture 7" descr="Figure1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51" y="3378200"/>
            <a:ext cx="4264117" cy="32004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3C9181B-B131-427F-B0EA-34566B0C0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4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22"/>
    </mc:Choice>
    <mc:Fallback xmlns="">
      <p:transition spd="slow" advTm="3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Measurement: Eclipse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05381" cy="4800600"/>
          </a:xfrm>
        </p:spPr>
        <p:txBody>
          <a:bodyPr>
            <a:normAutofit/>
          </a:bodyPr>
          <a:lstStyle/>
          <a:p>
            <a:r>
              <a:rPr lang="en-US" dirty="0"/>
              <a:t>Look at duration of U2-U3 eclipse phases</a:t>
            </a:r>
          </a:p>
          <a:p>
            <a:r>
              <a:rPr lang="en-US" dirty="0"/>
              <a:t>The predicted length of the eclipse was 62 minutes</a:t>
            </a:r>
          </a:p>
          <a:p>
            <a:r>
              <a:rPr lang="en-US" dirty="0"/>
              <a:t>Many sites do not agree with the time of totality!</a:t>
            </a:r>
          </a:p>
          <a:p>
            <a:r>
              <a:rPr lang="en-US" dirty="0"/>
              <a:t>Why?</a:t>
            </a:r>
          </a:p>
          <a:p>
            <a:pPr lvl="1"/>
            <a:r>
              <a:rPr lang="en-US" dirty="0"/>
              <a:t>Bad weather</a:t>
            </a:r>
          </a:p>
          <a:p>
            <a:pPr lvl="1"/>
            <a:r>
              <a:rPr lang="en-US" dirty="0"/>
              <a:t>Didn’t actually see the full eclipse as advertised?!</a:t>
            </a:r>
          </a:p>
          <a:p>
            <a:r>
              <a:rPr lang="en-US" dirty="0"/>
              <a:t>An interesting activity for students to start thinking about measurement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3605784"/>
              </p:ext>
            </p:extLst>
          </p:nvPr>
        </p:nvGraphicFramePr>
        <p:xfrm>
          <a:off x="4162581" y="1709381"/>
          <a:ext cx="4059972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1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8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Location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Measured</a:t>
                      </a:r>
                      <a:r>
                        <a:rPr lang="en-US" sz="1400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Length (min)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Borrego Springs, CA, USA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San Luis Potosi, Mexico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Morehead, KY, USA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Grimsby, Ontario, Canada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La </a:t>
                      </a:r>
                      <a:r>
                        <a:rPr lang="en-US" sz="1400" dirty="0" err="1">
                          <a:effectLst/>
                          <a:latin typeface="+mn-lt"/>
                          <a:ea typeface="游明朝"/>
                          <a:cs typeface="Times New Roman"/>
                        </a:rPr>
                        <a:t>Silla</a:t>
                      </a: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 Observatory, Chile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COU Station, </a:t>
                      </a:r>
                      <a:r>
                        <a:rPr lang="en-US" sz="1400" dirty="0" err="1">
                          <a:effectLst/>
                          <a:latin typeface="+mn-lt"/>
                          <a:ea typeface="游明朝"/>
                          <a:cs typeface="Times New Roman"/>
                        </a:rPr>
                        <a:t>Lleida</a:t>
                      </a: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, Spain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  <a:ea typeface="游明朝"/>
                          <a:cs typeface="Times New Roman"/>
                        </a:rPr>
                        <a:t>Montseny</a:t>
                      </a: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, Barcelona, Spain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Monte </a:t>
                      </a:r>
                      <a:r>
                        <a:rPr lang="en-US" sz="1400" dirty="0" err="1">
                          <a:effectLst/>
                          <a:latin typeface="+mn-lt"/>
                          <a:ea typeface="游明朝"/>
                          <a:cs typeface="Times New Roman"/>
                        </a:rPr>
                        <a:t>Baldo</a:t>
                      </a: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, Veneto, Italy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201F1E"/>
                          </a:solidFill>
                          <a:effectLst/>
                          <a:latin typeface="+mn-lt"/>
                          <a:ea typeface="游明朝"/>
                          <a:cs typeface="Times New Roman"/>
                        </a:rPr>
                        <a:t>Montebello</a:t>
                      </a: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, Veneto, Italy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  <a:ea typeface="游明朝"/>
                          <a:cs typeface="Times New Roman"/>
                        </a:rPr>
                        <a:t>Cima</a:t>
                      </a: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游明朝"/>
                          <a:cs typeface="Times New Roman"/>
                        </a:rPr>
                        <a:t>Ekar</a:t>
                      </a: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, Veneto, Italy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  <a:ea typeface="游明朝"/>
                          <a:cs typeface="Times New Roman"/>
                        </a:rPr>
                        <a:t>Passo</a:t>
                      </a: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游明朝"/>
                          <a:cs typeface="Times New Roman"/>
                        </a:rPr>
                        <a:t>Valles</a:t>
                      </a: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, Veneto, Italy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162581" y="6209655"/>
            <a:ext cx="4059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*All measurements have a conservative         ±8 min. uncertainty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B810DBD-320C-410A-904E-CCEA686A5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84"/>
    </mc:Choice>
    <mc:Fallback xmlns="">
      <p:transition spd="slow" advTm="36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6DD6-52F5-4DBE-AA65-0EFE6D271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Totality Brightness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B2B49-83CD-48CE-8321-02131DAFE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705381" cy="4800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brightness at totality depends on a number of factors</a:t>
            </a:r>
          </a:p>
          <a:p>
            <a:pPr lvl="1"/>
            <a:r>
              <a:rPr lang="en-US" dirty="0"/>
              <a:t>Weather and light pollution </a:t>
            </a:r>
          </a:p>
          <a:p>
            <a:pPr lvl="1"/>
            <a:endParaRPr lang="en-US" dirty="0"/>
          </a:p>
          <a:p>
            <a:r>
              <a:rPr lang="en-US" dirty="0"/>
              <a:t>Totality brightness should resemble a clear new moon night</a:t>
            </a:r>
          </a:p>
          <a:p>
            <a:pPr lvl="1"/>
            <a:r>
              <a:rPr lang="en-US" dirty="0"/>
              <a:t>Clouds increase light pollution brightness</a:t>
            </a:r>
          </a:p>
          <a:p>
            <a:endParaRPr lang="en-US" dirty="0"/>
          </a:p>
          <a:p>
            <a:r>
              <a:rPr lang="en-US" dirty="0"/>
              <a:t>Excellent agreement between sites that are clear!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0AA019-E93A-4A16-8E32-E7AFE1927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BC08DD78-DCE6-4909-8734-BF9594E2C9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6120619"/>
              </p:ext>
            </p:extLst>
          </p:nvPr>
        </p:nvGraphicFramePr>
        <p:xfrm>
          <a:off x="4162581" y="1709381"/>
          <a:ext cx="4059972" cy="3571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2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3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602">
                  <a:extLst>
                    <a:ext uri="{9D8B030D-6E8A-4147-A177-3AD203B41FA5}">
                      <a16:colId xmlns:a16="http://schemas.microsoft.com/office/drawing/2014/main" val="19637007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Location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Totality (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mpsas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New Moon (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mpsas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San Luis Potosi, Mexico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19.6 ± 0.1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19.4 ± 0.3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Morehead, KY, USA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19.1 ± 0.1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19.3 ± 0.3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La </a:t>
                      </a:r>
                      <a:r>
                        <a:rPr lang="en-US" sz="1400" dirty="0" err="1">
                          <a:effectLst/>
                          <a:latin typeface="+mn-lt"/>
                          <a:ea typeface="游明朝"/>
                          <a:cs typeface="Times New Roman"/>
                        </a:rPr>
                        <a:t>Silla</a:t>
                      </a: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 Observatory, Chile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21.8 ± 0.1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22.0 ± 0.3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COU Station, </a:t>
                      </a:r>
                      <a:r>
                        <a:rPr lang="en-US" sz="1400" dirty="0" err="1">
                          <a:effectLst/>
                          <a:latin typeface="+mn-lt"/>
                          <a:ea typeface="游明朝"/>
                          <a:cs typeface="Times New Roman"/>
                        </a:rPr>
                        <a:t>Lleida</a:t>
                      </a: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, Spain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21.3 ± 0.1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21.7 ± 0.4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  <a:ea typeface="游明朝"/>
                          <a:cs typeface="Times New Roman"/>
                        </a:rPr>
                        <a:t>Montseny</a:t>
                      </a: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, Barcelona, Spain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21.3 ± 0.1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20.8 ± 0.7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Monte </a:t>
                      </a:r>
                      <a:r>
                        <a:rPr lang="en-US" sz="1400" dirty="0" err="1">
                          <a:effectLst/>
                          <a:latin typeface="+mn-lt"/>
                          <a:ea typeface="游明朝"/>
                          <a:cs typeface="Times New Roman"/>
                        </a:rPr>
                        <a:t>Baldo</a:t>
                      </a: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, Veneto, Italy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20.6 ± 0.1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20.6 ± 0.3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  <a:ea typeface="游明朝"/>
                          <a:cs typeface="Times New Roman"/>
                        </a:rPr>
                        <a:t>Passo</a:t>
                      </a: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+mn-lt"/>
                          <a:ea typeface="游明朝"/>
                          <a:cs typeface="Times New Roman"/>
                        </a:rPr>
                        <a:t>Valles</a:t>
                      </a: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, Veneto, Italy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20.9 ± 0.1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21.3 ± 0.3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8D7CC90-2027-45CF-AA45-D9FC2707921E}"/>
              </a:ext>
            </a:extLst>
          </p:cNvPr>
          <p:cNvSpPr txBox="1"/>
          <p:nvPr/>
        </p:nvSpPr>
        <p:spPr>
          <a:xfrm>
            <a:off x="4162581" y="5313012"/>
            <a:ext cx="4059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</a:t>
            </a:r>
            <a:r>
              <a:rPr lang="en-US" sz="1600" dirty="0">
                <a:solidFill>
                  <a:srgbClr val="000000"/>
                </a:solidFill>
              </a:rPr>
              <a:t>±0.3 </a:t>
            </a:r>
            <a:r>
              <a:rPr lang="en-US" sz="1600" dirty="0" err="1">
                <a:solidFill>
                  <a:srgbClr val="000000"/>
                </a:solidFill>
              </a:rPr>
              <a:t>mpsas</a:t>
            </a:r>
            <a:r>
              <a:rPr lang="en-US" sz="1600" dirty="0">
                <a:solidFill>
                  <a:srgbClr val="000000"/>
                </a:solidFill>
              </a:rPr>
              <a:t> uncertainty applied to account for seasonal variations 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*Spain has long-term observations with uncertainty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7D8E14F-9079-458E-9F86-08DB145F8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7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79"/>
    </mc:Choice>
    <mc:Fallback xmlns="">
      <p:transition spd="slow" advTm="35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Umbral</a:t>
            </a:r>
            <a:r>
              <a:rPr lang="en-US" dirty="0"/>
              <a:t> Shadow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Estimating the size of Earth’s shadow is a simple calculation during an eclipse, we need:</a:t>
            </a:r>
          </a:p>
          <a:p>
            <a:pPr lvl="1"/>
            <a:r>
              <a:rPr lang="en-US" dirty="0"/>
              <a:t>The time to travel one full lunar diameter</a:t>
            </a:r>
          </a:p>
          <a:p>
            <a:pPr lvl="1"/>
            <a:r>
              <a:rPr lang="en-US" dirty="0"/>
              <a:t>The time to travel through Earth’s entire shadow</a:t>
            </a:r>
          </a:p>
          <a:p>
            <a:r>
              <a:rPr lang="en-US" dirty="0"/>
              <a:t>We have all of these on the plot!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Fig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5" b="7143"/>
          <a:stretch/>
        </p:blipFill>
        <p:spPr>
          <a:xfrm>
            <a:off x="1866056" y="3699753"/>
            <a:ext cx="4789869" cy="30934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6782C55-8303-48EA-B206-0A68CB99BC7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468600" y="5216040"/>
              <a:ext cx="1492200" cy="75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6782C55-8303-48EA-B206-0A68CB99BC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59240" y="5206680"/>
                <a:ext cx="1510920" cy="939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6A0BB5F-8AD1-47D5-B056-EA39A25D1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1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13"/>
    </mc:Choice>
    <mc:Fallback xmlns="">
      <p:transition spd="slow" advTm="35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Umbral</a:t>
            </a:r>
            <a:r>
              <a:rPr lang="en-US" dirty="0"/>
              <a:t> Shadow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Average for a “central” eclipse: D</a:t>
            </a:r>
            <a:r>
              <a:rPr lang="en-US" baseline="-25000" dirty="0"/>
              <a:t>umbra</a:t>
            </a:r>
            <a:r>
              <a:rPr lang="en-US" dirty="0"/>
              <a:t> = 2.65D</a:t>
            </a:r>
            <a:r>
              <a:rPr lang="en-US" baseline="-25000" dirty="0"/>
              <a:t>moon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D_text_umbra_=_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291" y="4781844"/>
            <a:ext cx="5105400" cy="673100"/>
          </a:xfrm>
          <a:prstGeom prst="rect">
            <a:avLst/>
          </a:prstGeom>
        </p:spPr>
      </p:pic>
      <p:pic>
        <p:nvPicPr>
          <p:cNvPr id="7" name="Picture 6" descr="Figure6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9" b="4253"/>
          <a:stretch/>
        </p:blipFill>
        <p:spPr>
          <a:xfrm>
            <a:off x="1708291" y="1386503"/>
            <a:ext cx="5091485" cy="324272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32F32B4-AFA4-4F0A-B468-8CB6C9F26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0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09"/>
    </mc:Choice>
    <mc:Fallback xmlns="">
      <p:transition spd="slow" advTm="39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Umbral</a:t>
            </a:r>
            <a:r>
              <a:rPr lang="en-US" dirty="0"/>
              <a:t> Shadow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29960" cy="4800600"/>
          </a:xfrm>
        </p:spPr>
        <p:txBody>
          <a:bodyPr>
            <a:normAutofit/>
          </a:bodyPr>
          <a:lstStyle/>
          <a:p>
            <a:r>
              <a:rPr lang="en-US" dirty="0"/>
              <a:t>Using all locations where reasonable measurements can be made, we have good agreement</a:t>
            </a:r>
          </a:p>
          <a:p>
            <a:pPr marL="11430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Average value is much lower than known umbral diameter, why?</a:t>
            </a:r>
          </a:p>
          <a:p>
            <a:pPr lvl="1"/>
            <a:r>
              <a:rPr lang="en-US" dirty="0"/>
              <a:t>This eclipse was not central!</a:t>
            </a:r>
          </a:p>
          <a:p>
            <a:pPr lvl="1"/>
            <a:r>
              <a:rPr lang="en-US" dirty="0"/>
              <a:t>Denominator is too large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A data-driven way for students to learn uncertainty propagation and measurement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8650316"/>
              </p:ext>
            </p:extLst>
          </p:nvPr>
        </p:nvGraphicFramePr>
        <p:xfrm>
          <a:off x="5481539" y="2538693"/>
          <a:ext cx="2922439" cy="1634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5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  <a:ea typeface="游明朝"/>
                          <a:cs typeface="Times New Roman"/>
                        </a:rPr>
                        <a:t>Location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Measured Ratio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Borrego Springs, CA, USA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2.2 ± 0.3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Morehead, KY, USA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1.9 ± 0.3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La </a:t>
                      </a:r>
                      <a:r>
                        <a:rPr lang="en-US" sz="1400" dirty="0" err="1">
                          <a:effectLst/>
                          <a:latin typeface="+mn-lt"/>
                          <a:ea typeface="游明朝"/>
                          <a:cs typeface="Times New Roman"/>
                        </a:rPr>
                        <a:t>Silla</a:t>
                      </a:r>
                      <a:r>
                        <a:rPr lang="en-US" sz="1400" dirty="0">
                          <a:effectLst/>
                          <a:latin typeface="+mn-lt"/>
                          <a:ea typeface="游明朝"/>
                          <a:cs typeface="Times New Roman"/>
                        </a:rPr>
                        <a:t> Observatory, Chile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2.0 ± 0.2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5BA4C8C-671C-4749-9767-32410FC46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98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44"/>
    </mc:Choice>
    <mc:Fallback>
      <p:transition spd="slow" advTm="41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&amp;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data here start to fill a gap in photometry of lunar eclipses</a:t>
            </a:r>
          </a:p>
          <a:p>
            <a:endParaRPr lang="en-US" dirty="0"/>
          </a:p>
          <a:p>
            <a:r>
              <a:rPr lang="en-US" dirty="0"/>
              <a:t>The qualitative features are very interesting when comparing various geographic locations</a:t>
            </a:r>
          </a:p>
          <a:p>
            <a:endParaRPr lang="en-US" dirty="0"/>
          </a:p>
          <a:p>
            <a:r>
              <a:rPr lang="en-US" dirty="0"/>
              <a:t>Future observing campaigns should include all-sky imaging and weather data</a:t>
            </a:r>
          </a:p>
          <a:p>
            <a:endParaRPr lang="en-US" dirty="0"/>
          </a:p>
          <a:p>
            <a:r>
              <a:rPr lang="en-US" dirty="0"/>
              <a:t>These plots can be useful for classrooms at all levels that can be as involved as an instructor wants it to be:</a:t>
            </a:r>
          </a:p>
          <a:p>
            <a:pPr lvl="1"/>
            <a:r>
              <a:rPr lang="en-US" dirty="0"/>
              <a:t>Measurement and uncertainty</a:t>
            </a:r>
          </a:p>
          <a:p>
            <a:pPr lvl="1"/>
            <a:r>
              <a:rPr lang="en-US" dirty="0"/>
              <a:t>Error propagation</a:t>
            </a:r>
          </a:p>
          <a:p>
            <a:pPr lvl="1"/>
            <a:r>
              <a:rPr lang="en-US" dirty="0"/>
              <a:t>Size of Earth’s shadow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16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46DC046-2788-45F9-9D81-372264D0A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7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91"/>
    </mc:Choice>
    <mc:Fallback>
      <p:transition spd="slow" advTm="49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en-US" dirty="0" err="1"/>
              <a:t>Timeanddate.com</a:t>
            </a:r>
            <a:endParaRPr lang="en-US" dirty="0"/>
          </a:p>
          <a:p>
            <a:pPr marL="114300" indent="0">
              <a:buNone/>
            </a:pPr>
            <a:r>
              <a:rPr lang="en-US" dirty="0">
                <a:hlinkClick r:id="rId4"/>
              </a:rPr>
              <a:t>https://www.timeanddate.com/eclipse/total-lunar-eclipse.html</a:t>
            </a: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 err="1"/>
              <a:t>Birriel</a:t>
            </a:r>
            <a:r>
              <a:rPr lang="en-US" dirty="0"/>
              <a:t>, J.J. and Adkins J.K. “Estimating the size of Earth’s </a:t>
            </a:r>
            <a:r>
              <a:rPr lang="en-US" dirty="0" err="1"/>
              <a:t>umbral</a:t>
            </a:r>
            <a:r>
              <a:rPr lang="en-US" dirty="0"/>
              <a:t> shadow using sky brightness light curves during a lunar eclipse,” Am. J. Phys., 87, 994 (2019)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 err="1"/>
              <a:t>Birriel</a:t>
            </a:r>
            <a:r>
              <a:rPr lang="en-US" dirty="0"/>
              <a:t>, J.J. and Adkins, J.K. “Sky Brightness at Zenith During the January 2019 Total Lunar Eclipse,” J. Amer. Assoc. Var. Star Obs., </a:t>
            </a:r>
            <a:r>
              <a:rPr lang="en-US" dirty="0" err="1"/>
              <a:t>Vol</a:t>
            </a:r>
            <a:r>
              <a:rPr lang="en-US" dirty="0"/>
              <a:t> 47, No. 1 (2019)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Birriel, J.J., Adkins, J.K., </a:t>
            </a:r>
            <a:r>
              <a:rPr lang="en-US" dirty="0" err="1"/>
              <a:t>Bertolo</a:t>
            </a:r>
            <a:r>
              <a:rPr lang="en-US" dirty="0"/>
              <a:t>, A., Ehlert, R., </a:t>
            </a:r>
            <a:r>
              <a:rPr lang="en-US" dirty="0" err="1"/>
              <a:t>McKeag</a:t>
            </a:r>
            <a:r>
              <a:rPr lang="en-US" dirty="0"/>
              <a:t>, M., </a:t>
            </a:r>
            <a:r>
              <a:rPr lang="en-US" dirty="0" err="1"/>
              <a:t>Ribas</a:t>
            </a:r>
            <a:r>
              <a:rPr lang="en-US" dirty="0"/>
              <a:t>, S.J., </a:t>
            </a:r>
            <a:r>
              <a:rPr lang="en-US" dirty="0" err="1"/>
              <a:t>Tekatch</a:t>
            </a:r>
            <a:r>
              <a:rPr lang="en-US"/>
              <a:t>, A., </a:t>
            </a:r>
            <a:r>
              <a:rPr lang="en-US" dirty="0"/>
              <a:t>“A Gallery of Sky Brightness Curves from the January 2019 Total Lunar Eclipse,” J. Amer. Assoc. Var. Star Obs., Vol 48, No. 1 (2020)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A0EE294-14CF-4122-96A7-CC6DC63CAB8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9880" y="5566680"/>
              <a:ext cx="410400" cy="627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A0EE294-14CF-4122-96A7-CC6DC63CAB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520" y="5557320"/>
                <a:ext cx="429120" cy="6462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1A7B4CA-5FC0-4106-BB22-FC61FD8F79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8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4"/>
    </mc:Choice>
    <mc:Fallback xmlns="">
      <p:transition spd="slow" advTm="7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579097"/>
              </p:ext>
            </p:extLst>
          </p:nvPr>
        </p:nvGraphicFramePr>
        <p:xfrm>
          <a:off x="1524000" y="1397000"/>
          <a:ext cx="4876800" cy="4777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Location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Visible Eclipse Phases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SQM Interval (min)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Device Type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Borrego Springs, CA, USA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P1 – P4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0.5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SQM-LU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San Luis Potosi, Mexico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P1 – P4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5.0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SQM-LE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Morehead, KY, USA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P1 – P4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2.0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SQM-LE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Grimsby, Ontario, Canada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P1 – P4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5.0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SQM-LE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La </a:t>
                      </a:r>
                      <a:r>
                        <a:rPr lang="en-US" sz="1200" dirty="0" err="1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Silla</a:t>
                      </a:r>
                      <a:r>
                        <a:rPr lang="en-US" sz="1200" dirty="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 Observatory, Chile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P1 – P4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3.0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SQM-LE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COU Station, Lleida, Spain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P1 – U4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0.7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SQM-LE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Montseny, Barcelona, Spain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P1 – U4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0.8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SQM-LE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Monte Baldo, Veneto, Italy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P1 – U4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5.0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SQM-LE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201F1E"/>
                          </a:solidFill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Montebello</a:t>
                      </a: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, Veneto, Italy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P1 – U4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5.0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SQM-LE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Cima Ekar, Veneto, Italy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P1 – U4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5.0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SQM-LE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Passo Valles, Veneto, Italy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P1 – U4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5.0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游明朝"/>
                          <a:cs typeface="Times New Roman"/>
                        </a:rPr>
                        <a:t>SQM-LU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8385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Non-Central Lunar Eclipse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 descr="Fig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6" b="7794"/>
          <a:stretch/>
        </p:blipFill>
        <p:spPr>
          <a:xfrm>
            <a:off x="1192063" y="1761572"/>
            <a:ext cx="6150673" cy="388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90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Eclipses</a:t>
            </a:r>
            <a:r>
              <a:rPr lang="is-IS" dirty="0"/>
              <a:t>…</a:t>
            </a:r>
            <a:endParaRPr lang="en-US" dirty="0"/>
          </a:p>
        </p:txBody>
      </p:sp>
      <p:pic>
        <p:nvPicPr>
          <p:cNvPr id="4" name="Picture 2" descr="The Moon may get a red glow during a total lunar eclip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14" y="2565410"/>
            <a:ext cx="6172172" cy="41147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</p:spPr>
        <p:txBody>
          <a:bodyPr>
            <a:normAutofit/>
          </a:bodyPr>
          <a:lstStyle/>
          <a:p>
            <a:r>
              <a:rPr lang="is-IS" dirty="0"/>
              <a:t>… are interesting laboratories!</a:t>
            </a:r>
          </a:p>
          <a:p>
            <a:r>
              <a:rPr lang="is-IS" dirty="0"/>
              <a:t>First, the anatomy of an eclipse: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1E55019-523D-46EE-A33F-98B542543AC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25240" y="2841120"/>
              <a:ext cx="1844640" cy="29941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1E55019-523D-46EE-A33F-98B542543A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15880" y="2831760"/>
                <a:ext cx="1863360" cy="301284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41A2575-581E-41D2-AF73-E778EC661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74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10"/>
    </mc:Choice>
    <mc:Fallback>
      <p:transition spd="slow" advTm="45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with an SQM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4800600"/>
          </a:xfrm>
        </p:spPr>
        <p:txBody>
          <a:bodyPr/>
          <a:lstStyle/>
          <a:p>
            <a:r>
              <a:rPr lang="en-US" dirty="0" err="1"/>
              <a:t>Unihedron</a:t>
            </a:r>
            <a:r>
              <a:rPr lang="en-US" dirty="0"/>
              <a:t> Sky Quality Meters have multiple advantages:</a:t>
            </a:r>
          </a:p>
          <a:p>
            <a:pPr lvl="1"/>
            <a:r>
              <a:rPr lang="en-US" dirty="0"/>
              <a:t>Reasonably priced and portable</a:t>
            </a:r>
          </a:p>
          <a:p>
            <a:pPr lvl="1"/>
            <a:r>
              <a:rPr lang="en-US" dirty="0"/>
              <a:t>Quick readings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Automated models take readings at user-defined intervals!</a:t>
            </a:r>
          </a:p>
          <a:p>
            <a:pPr lvl="1"/>
            <a:r>
              <a:rPr lang="en-US" dirty="0"/>
              <a:t>-LE, -LU</a:t>
            </a:r>
          </a:p>
          <a:p>
            <a:pPr lvl="1"/>
            <a:r>
              <a:rPr lang="en-US" dirty="0"/>
              <a:t>Powered by and transfers data by Ethernet or USB</a:t>
            </a:r>
          </a:p>
          <a:p>
            <a:pPr lvl="1"/>
            <a:r>
              <a:rPr lang="en-US" dirty="0"/>
              <a:t>Data is ready for plotting as it comes from the SQM</a:t>
            </a:r>
          </a:p>
          <a:p>
            <a:endParaRPr lang="en-US" dirty="0"/>
          </a:p>
        </p:txBody>
      </p:sp>
      <p:pic>
        <p:nvPicPr>
          <p:cNvPr id="6" name="Content Placeholder 3" descr="good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8800" y="1524000"/>
            <a:ext cx="2776396" cy="414745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3</a:t>
            </a:fld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BCCF327-70FF-4D67-BE0F-267E89E0C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2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90"/>
    </mc:Choice>
    <mc:Fallback xmlns="">
      <p:transition spd="slow" advTm="31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Data (2014)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4455160"/>
            <a:ext cx="7620000" cy="1945640"/>
          </a:xfrm>
        </p:spPr>
        <p:txBody>
          <a:bodyPr>
            <a:normAutofit/>
          </a:bodyPr>
          <a:lstStyle/>
          <a:p>
            <a:r>
              <a:rPr lang="en-US" dirty="0"/>
              <a:t>SQM reads in MPSAS, an inverse scale: higher is darker</a:t>
            </a:r>
          </a:p>
          <a:p>
            <a:r>
              <a:rPr lang="en-US" dirty="0"/>
              <a:t>Data plotted intuitively, downward on the plot shows a decrease in brightness</a:t>
            </a:r>
          </a:p>
          <a:p>
            <a:r>
              <a:rPr lang="en-US" dirty="0"/>
              <a:t>These data extracted from historical plots using </a:t>
            </a:r>
            <a:r>
              <a:rPr lang="en-US" dirty="0" err="1"/>
              <a:t>WebPlotDigitizer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MoreheadKY_BirrielAdkins_NewMoo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6" y="1254760"/>
            <a:ext cx="4264117" cy="3200400"/>
          </a:xfrm>
          <a:prstGeom prst="rect">
            <a:avLst/>
          </a:prstGeom>
        </p:spPr>
      </p:pic>
      <p:pic>
        <p:nvPicPr>
          <p:cNvPr id="8" name="Picture 7" descr="MoreheadKY_BirrielAdkins_FullMoo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971" y="1254760"/>
            <a:ext cx="4264117" cy="3200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43B8479-EEF1-41C0-94A9-2845A2B5D4F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538960" y="2027520"/>
              <a:ext cx="1495440" cy="833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43B8479-EEF1-41C0-94A9-2845A2B5D4F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29600" y="2018160"/>
                <a:ext cx="1514160" cy="85212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30FBFED-BFEF-4192-B07B-CAAB15C55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7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91"/>
    </mc:Choice>
    <mc:Fallback xmlns="">
      <p:transition spd="slow" advTm="37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Call for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January 20-21, 2019 was a total lunar eclipse</a:t>
            </a:r>
          </a:p>
          <a:p>
            <a:r>
              <a:rPr lang="en-US" dirty="0"/>
              <a:t>Put out a call for lunar eclipse SQM zenith sky brightness (ZSB) data from this eclipse</a:t>
            </a:r>
          </a:p>
          <a:p>
            <a:r>
              <a:rPr lang="en-US" dirty="0"/>
              <a:t>Received data from 10 new sites!</a:t>
            </a:r>
          </a:p>
          <a:p>
            <a:pPr lvl="1"/>
            <a:r>
              <a:rPr lang="en-US" dirty="0"/>
              <a:t>California (1)</a:t>
            </a:r>
          </a:p>
          <a:p>
            <a:pPr lvl="1"/>
            <a:r>
              <a:rPr lang="en-US" dirty="0"/>
              <a:t>San Luis Potosi, Mexico (1)</a:t>
            </a:r>
          </a:p>
          <a:p>
            <a:pPr lvl="1"/>
            <a:r>
              <a:rPr lang="en-US" dirty="0"/>
              <a:t>Ontario, Canada (1)</a:t>
            </a:r>
          </a:p>
          <a:p>
            <a:pPr lvl="1"/>
            <a:r>
              <a:rPr lang="en-US" dirty="0"/>
              <a:t>Chile (1)</a:t>
            </a:r>
          </a:p>
          <a:p>
            <a:pPr lvl="1"/>
            <a:r>
              <a:rPr lang="en-US" dirty="0"/>
              <a:t>Barcelona, Spain (2)</a:t>
            </a:r>
          </a:p>
          <a:p>
            <a:pPr lvl="1"/>
            <a:r>
              <a:rPr lang="en-US" dirty="0"/>
              <a:t>Veneto, Italy (4)</a:t>
            </a:r>
          </a:p>
          <a:p>
            <a:r>
              <a:rPr lang="en-US" dirty="0"/>
              <a:t>For all, the total eclipse was supposedly fully visible</a:t>
            </a:r>
          </a:p>
          <a:p>
            <a:r>
              <a:rPr lang="en-US" dirty="0"/>
              <a:t>Look at the qualitative features of the data first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5</a:t>
            </a:fld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5E44796-B366-45F1-93A1-7AC3AA0F0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24"/>
    </mc:Choice>
    <mc:Fallback xmlns="">
      <p:transition spd="slow" advTm="26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4635500"/>
            <a:ext cx="7620000" cy="1905000"/>
          </a:xfrm>
        </p:spPr>
        <p:txBody>
          <a:bodyPr>
            <a:normAutofit/>
          </a:bodyPr>
          <a:lstStyle/>
          <a:p>
            <a:r>
              <a:rPr lang="en-US" dirty="0"/>
              <a:t>Eclipse phases labeled on the plots</a:t>
            </a:r>
          </a:p>
          <a:p>
            <a:r>
              <a:rPr lang="en-US" dirty="0"/>
              <a:t>Curve follows our intuition</a:t>
            </a:r>
          </a:p>
          <a:p>
            <a:r>
              <a:rPr lang="en-US" dirty="0"/>
              <a:t> Bumps are supposed passing clouds</a:t>
            </a:r>
          </a:p>
          <a:p>
            <a:pPr lvl="1"/>
            <a:r>
              <a:rPr lang="en-US" dirty="0"/>
              <a:t>Could be understood with all-sky imagery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Figure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50" y="0"/>
            <a:ext cx="5854700" cy="4394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3822700" y="1701800"/>
            <a:ext cx="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207000" y="901700"/>
            <a:ext cx="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74F3210-E56F-42D1-A541-1B996856610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912920" y="1463040"/>
              <a:ext cx="613080" cy="608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74F3210-E56F-42D1-A541-1B99685661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03560" y="1453680"/>
                <a:ext cx="631800" cy="627120"/>
              </a:xfrm>
              <a:prstGeom prst="rect">
                <a:avLst/>
              </a:prstGeom>
            </p:spPr>
          </p:pic>
        </mc:Fallback>
      </mc:AlternateContent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366ED785-19E6-479B-B3BC-001D77626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1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48"/>
    </mc:Choice>
    <mc:Fallback xmlns="">
      <p:transition spd="slow" advTm="42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Effects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Figure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071" y="1854200"/>
            <a:ext cx="4264117" cy="3200400"/>
          </a:xfrm>
          <a:prstGeom prst="rect">
            <a:avLst/>
          </a:prstGeom>
        </p:spPr>
      </p:pic>
      <p:pic>
        <p:nvPicPr>
          <p:cNvPr id="6" name="Picture 5" descr="Figure7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4" y="1854200"/>
            <a:ext cx="4264117" cy="32004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994F566-5502-439F-B781-79C85AF0E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30"/>
    </mc:Choice>
    <mc:Fallback xmlns="">
      <p:transition spd="slow" advTm="42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Altitude Effects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Figure5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50" y="1417638"/>
            <a:ext cx="5854700" cy="4394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28536BE-3E2C-490D-BC02-86FED444BD2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046299" y="4006259"/>
              <a:ext cx="2" cy="2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28536BE-3E2C-490D-BC02-86FED444BD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46299" y="400625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C0E5934-F7B9-4495-9715-9FC464C7A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9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33"/>
    </mc:Choice>
    <mc:Fallback xmlns="">
      <p:transition spd="slow" advTm="35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0EFB-D70A-4244-A0E8-C24CE2459E84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 descr="Figure8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2044700"/>
            <a:ext cx="4264117" cy="3200400"/>
          </a:xfrm>
          <a:prstGeom prst="rect">
            <a:avLst/>
          </a:prstGeom>
        </p:spPr>
      </p:pic>
      <p:pic>
        <p:nvPicPr>
          <p:cNvPr id="7" name="Picture 6" descr="Figure9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222" y="0"/>
            <a:ext cx="4264117" cy="3200400"/>
          </a:xfrm>
          <a:prstGeom prst="rect">
            <a:avLst/>
          </a:prstGeom>
        </p:spPr>
      </p:pic>
      <p:pic>
        <p:nvPicPr>
          <p:cNvPr id="8" name="Picture 7" descr="Figure9b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222" y="3390900"/>
            <a:ext cx="4264117" cy="3200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13F9E38-4F82-4FC4-8133-01E37517354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418800" y="837360"/>
              <a:ext cx="1295280" cy="4564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13F9E38-4F82-4FC4-8133-01E3751735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09440" y="828000"/>
                <a:ext cx="1314000" cy="45828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5EAB9D-B248-4811-BBCA-86846B635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0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97"/>
    </mc:Choice>
    <mc:Fallback xmlns="">
      <p:transition spd="slow" advTm="38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698</TotalTime>
  <Words>1140</Words>
  <Application>Microsoft Office PowerPoint</Application>
  <PresentationFormat>On-screen Show (4:3)</PresentationFormat>
  <Paragraphs>242</Paragraphs>
  <Slides>19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游明朝</vt:lpstr>
      <vt:lpstr>Arial</vt:lpstr>
      <vt:lpstr>Calibri</vt:lpstr>
      <vt:lpstr>Cambria</vt:lpstr>
      <vt:lpstr>Times New Roman</vt:lpstr>
      <vt:lpstr>Adjacency</vt:lpstr>
      <vt:lpstr>Lunar Eclipse Around the World: A Collection of Zenith Sky Brightness Curves </vt:lpstr>
      <vt:lpstr>Lunar Eclipses…</vt:lpstr>
      <vt:lpstr>Data Collection with an SQM</vt:lpstr>
      <vt:lpstr>Example Data (2014)</vt:lpstr>
      <vt:lpstr>A Call for Data</vt:lpstr>
      <vt:lpstr>PowerPoint Presentation</vt:lpstr>
      <vt:lpstr>Weather Effects</vt:lpstr>
      <vt:lpstr>Lunar Altitude Effects</vt:lpstr>
      <vt:lpstr>PowerPoint Presentation</vt:lpstr>
      <vt:lpstr>PowerPoint Presentation</vt:lpstr>
      <vt:lpstr>Measurement: Eclipse length</vt:lpstr>
      <vt:lpstr>Totality Brightness Comparison</vt:lpstr>
      <vt:lpstr>Umbral Shadow</vt:lpstr>
      <vt:lpstr>Umbral Shadow Cont.</vt:lpstr>
      <vt:lpstr>Umbral Shadow Comparison</vt:lpstr>
      <vt:lpstr>Conclusions &amp; Future</vt:lpstr>
      <vt:lpstr>References</vt:lpstr>
      <vt:lpstr>PowerPoint Presentation</vt:lpstr>
      <vt:lpstr>Non-Central Lunar Eclipse</vt:lpstr>
    </vt:vector>
  </TitlesOfParts>
  <Company>University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Lunar Eclipse Around the World: A Collection of Night Sky Brightness Curves</dc:title>
  <dc:creator>Kevin Adkins</dc:creator>
  <cp:lastModifiedBy>James Kevin Adkins</cp:lastModifiedBy>
  <cp:revision>100</cp:revision>
  <dcterms:created xsi:type="dcterms:W3CDTF">2020-03-06T16:43:23Z</dcterms:created>
  <dcterms:modified xsi:type="dcterms:W3CDTF">2020-10-22T23:20:36Z</dcterms:modified>
</cp:coreProperties>
</file>