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0"/>
  </p:notesMasterIdLst>
  <p:sldIdLst>
    <p:sldId id="353" r:id="rId3"/>
    <p:sldId id="280" r:id="rId4"/>
    <p:sldId id="324" r:id="rId5"/>
    <p:sldId id="318" r:id="rId6"/>
    <p:sldId id="285" r:id="rId7"/>
    <p:sldId id="352" r:id="rId8"/>
    <p:sldId id="295" r:id="rId9"/>
    <p:sldId id="349" r:id="rId10"/>
    <p:sldId id="296" r:id="rId11"/>
    <p:sldId id="319" r:id="rId12"/>
    <p:sldId id="307" r:id="rId13"/>
    <p:sldId id="257" r:id="rId14"/>
    <p:sldId id="328" r:id="rId15"/>
    <p:sldId id="325" r:id="rId16"/>
    <p:sldId id="327" r:id="rId17"/>
    <p:sldId id="348" r:id="rId18"/>
    <p:sldId id="31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28" autoAdjust="0"/>
  </p:normalViewPr>
  <p:slideViewPr>
    <p:cSldViewPr snapToGrid="0">
      <p:cViewPr varScale="1">
        <p:scale>
          <a:sx n="72" d="100"/>
          <a:sy n="72" d="100"/>
        </p:scale>
        <p:origin x="2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62AF-E7BA-4D60-8E93-62ADBB1F271F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C9165-2543-463A-98E4-43F1514CF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7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BF714-1273-44DB-B6DD-3903431D60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9165-2543-463A-98E4-43F1514CFD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48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47A1-0D6A-484F-8F92-9C0C1C9041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3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9165-2543-463A-98E4-43F1514CFD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35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BF714-1273-44DB-B6DD-3903431D60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6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BF714-1273-44DB-B6DD-3903431D60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3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9165-2543-463A-98E4-43F1514CFD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73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9165-2543-463A-98E4-43F1514CFD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2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6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09B8-0DCE-471B-BA69-E3E732085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3DDF4-6C60-43F4-B5EF-2020D46D8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6F66A-3DCE-46B8-89E9-1809B6D3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D6AD7-390E-4BCB-8689-8BDAC419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4D92-E0C6-491A-86A1-CE497514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6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2B22-9FF5-43CF-AF68-66314DF0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A7D52-12F2-4C6C-A4B9-01B8EFBD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3310-C607-447F-8851-D53F592C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2198A-0D29-4948-BE56-EC9EDB59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E8DDC-FA49-4761-AABB-4E07E2C4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62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C039-302A-42A7-A6E3-B0BC2084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D7A1F-549D-4556-837F-8B2727165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B283-D2EC-45C9-A812-B5C1851DD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B3CD8-1794-4733-9615-0446B4B0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A15D8-8203-4C5D-9ECE-D665E9C8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80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C9EA-89BD-4F76-9143-D9DE3382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F2490-7E7C-4D71-AC77-04FEF485F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B862B-9D31-4D09-91B0-93133147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26622-633A-4A6F-A235-1562C5DF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8693-3376-4DB7-AE94-CF83B7A5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1D126-CADD-40A6-BA1C-D4B1361B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03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6EF70-7448-469C-B602-7CBDC165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9D22C-1956-49CE-B3BB-697C8BEF6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96F11-EDFD-478C-B6CB-078AD7D91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733EF-5B4E-48DE-B704-F22CBACF2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A33D8-EBC7-4CDC-84C2-096493874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0D09B2-D2ED-46F8-A740-FA38CA68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6D929-B9EB-40E2-B32C-F6D194CA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2B8AFC-401B-4A91-AA03-4595F8EB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1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C103-226D-4AB4-A79D-509A2639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DACC5-C099-43FE-952C-8F75BA99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811AA-26D0-4AFF-A1EF-75B28105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24FA2-AD9E-41BB-BBB6-E5AE7C1B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9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97F1D-B5C4-42A8-8A90-FFEE56BB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975BA-0349-4B50-8FEB-14542225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486F3-CC67-42BD-9349-02B83211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2764-14E9-4C4C-9641-EBE1F2E2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E275A-A60B-47E1-991D-FAF1F6AF4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01633-2DCC-4A17-9C8D-27C00ADC2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0C8E-41AC-417D-832F-9251E144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FC858-ACF1-4178-B208-701291FF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A3BAC-6786-4BA2-89CE-B7348BAB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5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62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D5FF-955D-4CDD-8AEE-4547BE9D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876FEE-C1A4-4ABB-8ED8-B8B4B30EF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0A610-FA7B-48E1-864B-831CFC60B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7EFE0-5CCB-4AAF-BC99-691E02F2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D4F19-D8A3-4430-B93B-252C4468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42AD6-B5A6-401C-B158-762F8AA4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5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DA87-6589-4861-ADB4-E211C3BF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EEA2C-170B-4E6E-B989-C9A9EEC84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233BE-EB07-4313-8AE8-BCD7103F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9D75-C3E2-4F7E-A622-CB9B4174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E4ADC-E853-4E25-BF27-18B5F549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0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F72D0-9863-4DE5-B8D9-45846FAE4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AF4BF-2121-45D5-9ED0-06270E543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ECAC4-5941-42BC-AB67-B3AE8BC6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B2A0-BB6A-40CB-9A76-3F3110DD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92D05-5638-4C8B-9EF8-4B85E51F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4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5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3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4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FA13-0BCD-4DFE-8B63-36F8D08B140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9DAB7-43DB-444D-8DC5-15C18F107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87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2C913-5DDD-4A2A-9C1A-F56D9708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31A4-444F-4D9C-8FB9-8C5BF9B74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30C26-53D7-4140-88E0-1056D0785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3E649-F043-44F7-B3E0-207890830DF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5B2D-404F-42C5-B8B6-9A57022F9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2B4A5-15F4-4C88-97AE-DA916430D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E49DD-E9D9-4896-AB12-DA8BDB2F0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D03857-A347-43FF-A78E-30ED1EC3BB70}"/>
              </a:ext>
            </a:extLst>
          </p:cNvPr>
          <p:cNvSpPr txBox="1">
            <a:spLocks/>
          </p:cNvSpPr>
          <p:nvPr/>
        </p:nvSpPr>
        <p:spPr>
          <a:xfrm>
            <a:off x="3785191" y="4423199"/>
            <a:ext cx="4657060" cy="148844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u="sng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54530E-F54B-405C-9AFE-F15409F8816A}"/>
              </a:ext>
            </a:extLst>
          </p:cNvPr>
          <p:cNvSpPr txBox="1">
            <a:spLocks/>
          </p:cNvSpPr>
          <p:nvPr/>
        </p:nvSpPr>
        <p:spPr>
          <a:xfrm>
            <a:off x="1157176" y="1182955"/>
            <a:ext cx="9877647" cy="291332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u="sng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022C1-43B4-4185-B857-4C875FD9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76" y="1976833"/>
            <a:ext cx="9877648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Abiotic factors, not mycorrhizal associations, are strong predictors of growth and abundance of the invasive grass </a:t>
            </a:r>
            <a:r>
              <a:rPr lang="en-US" sz="4800" i="1" dirty="0" err="1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Microstegium</a:t>
            </a:r>
            <a:r>
              <a:rPr lang="en-US" sz="4800" i="1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vimineum</a:t>
            </a:r>
            <a:r>
              <a:rPr lang="en-US" sz="480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5FA-20CC-480A-969B-3340B4783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470" y="4489767"/>
            <a:ext cx="4657060" cy="133681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Kimberly Koenig &amp; Dr. Sarah Emery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University of Louisville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Biology Department</a:t>
            </a:r>
          </a:p>
        </p:txBody>
      </p:sp>
      <p:pic>
        <p:nvPicPr>
          <p:cNvPr id="5" name="Picture 4" descr="A picture containing food, fruit, shirt, flower&#10;&#10;Description automatically generated">
            <a:extLst>
              <a:ext uri="{FF2B5EF4-FFF2-40B4-BE49-F238E27FC236}">
                <a16:creationId xmlns:a16="http://schemas.microsoft.com/office/drawing/2014/main" id="{AB65C195-7C2F-4497-9167-7BF780D3F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2" y="4384619"/>
            <a:ext cx="2276937" cy="22769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32C98B-04E5-431F-9C4C-AEECF2E05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8"/>
    </mc:Choice>
    <mc:Fallback>
      <p:transition spd="slow" advTm="2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C2973B70-9BB8-44A3-8C95-DFD40F17D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63" y="75032"/>
            <a:ext cx="8639577" cy="6676037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DF6D35-55C8-43A7-904F-902DB9E5416D}"/>
              </a:ext>
            </a:extLst>
          </p:cNvPr>
          <p:cNvGrpSpPr/>
          <p:nvPr/>
        </p:nvGrpSpPr>
        <p:grpSpPr>
          <a:xfrm>
            <a:off x="216311" y="144463"/>
            <a:ext cx="2912362" cy="3821863"/>
            <a:chOff x="216311" y="144463"/>
            <a:chExt cx="3069808" cy="39570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769387-FE9F-4BBC-A236-1946862885A0}"/>
                </a:ext>
              </a:extLst>
            </p:cNvPr>
            <p:cNvSpPr/>
            <p:nvPr/>
          </p:nvSpPr>
          <p:spPr>
            <a:xfrm>
              <a:off x="216311" y="144463"/>
              <a:ext cx="3069808" cy="395702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grass, outdoor, red, young&#10;&#10;Description automatically generated">
              <a:extLst>
                <a:ext uri="{FF2B5EF4-FFF2-40B4-BE49-F238E27FC236}">
                  <a16:creationId xmlns:a16="http://schemas.microsoft.com/office/drawing/2014/main" id="{1C377C87-464D-4BD9-81CA-8CCE4D889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4018" y="754679"/>
              <a:ext cx="3648788" cy="27365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448561-2E4B-4F8E-B05E-AE30DF662AA7}"/>
              </a:ext>
            </a:extLst>
          </p:cNvPr>
          <p:cNvGrpSpPr/>
          <p:nvPr/>
        </p:nvGrpSpPr>
        <p:grpSpPr>
          <a:xfrm>
            <a:off x="85060" y="4085537"/>
            <a:ext cx="3201059" cy="2665532"/>
            <a:chOff x="85060" y="4101486"/>
            <a:chExt cx="3201059" cy="26655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7D0E2C-CCEC-4DD3-9463-3F2FB1FFA80F}"/>
                </a:ext>
              </a:extLst>
            </p:cNvPr>
            <p:cNvSpPr/>
            <p:nvPr/>
          </p:nvSpPr>
          <p:spPr>
            <a:xfrm>
              <a:off x="85060" y="4101486"/>
              <a:ext cx="3201059" cy="26655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outdoor, person, grass, man&#10;&#10;Description automatically generated">
              <a:extLst>
                <a:ext uri="{FF2B5EF4-FFF2-40B4-BE49-F238E27FC236}">
                  <a16:creationId xmlns:a16="http://schemas.microsoft.com/office/drawing/2014/main" id="{C3128AD6-7A20-4DA7-A9DE-31F93818E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79"/>
            <a:stretch/>
          </p:blipFill>
          <p:spPr>
            <a:xfrm rot="5400000">
              <a:off x="472196" y="3975381"/>
              <a:ext cx="2400592" cy="2912361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2FA5BE-EAD3-4614-8683-46DE3CEBA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4"/>
    </mc:Choice>
    <mc:Fallback xmlns="">
      <p:transition spd="slow" advTm="2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71ecede9-a783-4a86-8ced-dccc09c85541@namprd12">
            <a:extLst>
              <a:ext uri="{FF2B5EF4-FFF2-40B4-BE49-F238E27FC236}">
                <a16:creationId xmlns:a16="http://schemas.microsoft.com/office/drawing/2014/main" id="{DDB218EA-66D8-43EA-90B2-6715B4C4C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4480" r="15078" b="1965"/>
          <a:stretch/>
        </p:blipFill>
        <p:spPr bwMode="auto">
          <a:xfrm>
            <a:off x="6138591" y="1874178"/>
            <a:ext cx="2779558" cy="27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D91388-06CE-433D-A288-4FD76157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05" y="409274"/>
            <a:ext cx="3738422" cy="68838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u="sng" dirty="0">
                <a:latin typeface="Gill Sans MT" panose="020B0502020104020203" pitchFamily="34" charset="0"/>
              </a:rPr>
              <a:t>Data Collected: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60B274-8B33-4837-9863-D44E09649431}"/>
              </a:ext>
            </a:extLst>
          </p:cNvPr>
          <p:cNvSpPr txBox="1"/>
          <p:nvPr/>
        </p:nvSpPr>
        <p:spPr>
          <a:xfrm>
            <a:off x="283893" y="1205244"/>
            <a:ext cx="5769518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119063" algn="l"/>
                <a:tab pos="1746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Plot measures: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119063" algn="l"/>
                <a:tab pos="1746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elevation, slope, aspect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19063" algn="l"/>
                <a:tab pos="174625" algn="l"/>
              </a:tabLst>
            </a:pPr>
            <a:r>
              <a:rPr lang="en-US" sz="2400" dirty="0">
                <a:latin typeface="Gill Sans MT" panose="020B0502020104020203" pitchFamily="34" charset="0"/>
              </a:rPr>
              <a:t>Abiotic measures: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canopy cover (%)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soil moisture content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soil nutrient analysis: pH, N, P, etc.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7A650-AE15-4722-B521-7C5F4AE1645D}"/>
              </a:ext>
            </a:extLst>
          </p:cNvPr>
          <p:cNvGrpSpPr/>
          <p:nvPr/>
        </p:nvGrpSpPr>
        <p:grpSpPr>
          <a:xfrm>
            <a:off x="7804298" y="4678598"/>
            <a:ext cx="4387702" cy="2179401"/>
            <a:chOff x="7804298" y="4678598"/>
            <a:chExt cx="4387702" cy="21794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74EBF1-547F-49E6-AF32-EDE19B64AC99}"/>
                </a:ext>
              </a:extLst>
            </p:cNvPr>
            <p:cNvSpPr/>
            <p:nvPr/>
          </p:nvSpPr>
          <p:spPr>
            <a:xfrm>
              <a:off x="7804298" y="4678598"/>
              <a:ext cx="4387702" cy="217940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sitting, table, view, side&#10;&#10;Description automatically generated">
              <a:extLst>
                <a:ext uri="{FF2B5EF4-FFF2-40B4-BE49-F238E27FC236}">
                  <a16:creationId xmlns:a16="http://schemas.microsoft.com/office/drawing/2014/main" id="{8BE567BC-322F-4BA0-8E17-B0E1466C6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2" t="41190" r="31632" b="20430"/>
            <a:stretch/>
          </p:blipFill>
          <p:spPr>
            <a:xfrm>
              <a:off x="7975372" y="4812894"/>
              <a:ext cx="4081590" cy="19108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CE2F22-125F-4268-A9FB-E72D2D7E6D0D}"/>
              </a:ext>
            </a:extLst>
          </p:cNvPr>
          <p:cNvGrpSpPr/>
          <p:nvPr/>
        </p:nvGrpSpPr>
        <p:grpSpPr>
          <a:xfrm>
            <a:off x="8290764" y="0"/>
            <a:ext cx="3901236" cy="2076457"/>
            <a:chOff x="8290764" y="0"/>
            <a:chExt cx="3901236" cy="2076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1A7DEC-844E-4DE6-9F5B-3AE433C15577}"/>
                </a:ext>
              </a:extLst>
            </p:cNvPr>
            <p:cNvSpPr/>
            <p:nvPr/>
          </p:nvSpPr>
          <p:spPr>
            <a:xfrm>
              <a:off x="8290764" y="0"/>
              <a:ext cx="3901236" cy="20764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icture containing group, front, rack, standing&#10;&#10;Description automatically generated">
              <a:extLst>
                <a:ext uri="{FF2B5EF4-FFF2-40B4-BE49-F238E27FC236}">
                  <a16:creationId xmlns:a16="http://schemas.microsoft.com/office/drawing/2014/main" id="{7AFF6AB4-6B79-4188-8A68-EF91AD0E3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31" b="23354"/>
            <a:stretch/>
          </p:blipFill>
          <p:spPr>
            <a:xfrm>
              <a:off x="8422138" y="152510"/>
              <a:ext cx="3638488" cy="1771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E74AA8-ADD0-4EA1-8F13-8B60B9B3EA56}"/>
              </a:ext>
            </a:extLst>
          </p:cNvPr>
          <p:cNvSpPr txBox="1"/>
          <p:nvPr/>
        </p:nvSpPr>
        <p:spPr>
          <a:xfrm>
            <a:off x="283892" y="3513568"/>
            <a:ext cx="5769517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Gill Sans MT" panose="020B0502020104020203" pitchFamily="34" charset="0"/>
              </a:rPr>
              <a:t>Microstegium</a:t>
            </a:r>
            <a:r>
              <a:rPr lang="en-US" sz="2400" dirty="0">
                <a:latin typeface="Gill Sans MT" panose="020B0502020104020203" pitchFamily="34" charset="0"/>
              </a:rPr>
              <a:t> data: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percent 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average specific leaf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average tiller height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20054-1DED-4F4F-9297-B7D8B05C7FF6}"/>
              </a:ext>
            </a:extLst>
          </p:cNvPr>
          <p:cNvSpPr txBox="1"/>
          <p:nvPr/>
        </p:nvSpPr>
        <p:spPr>
          <a:xfrm>
            <a:off x="283894" y="5083228"/>
            <a:ext cx="5769516" cy="166199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Fungal data: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soil extraradical hyphal (</a:t>
            </a:r>
            <a:r>
              <a:rPr lang="en-US" sz="2400" i="1" dirty="0">
                <a:latin typeface="Gill Sans MT" panose="020B0502020104020203" pitchFamily="34" charset="0"/>
              </a:rPr>
              <a:t>ERH</a:t>
            </a:r>
            <a:r>
              <a:rPr lang="en-US" sz="2400" dirty="0">
                <a:latin typeface="Gill Sans MT" panose="020B0502020104020203" pitchFamily="34" charset="0"/>
              </a:rPr>
              <a:t>) density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Gill Sans MT" panose="020B0502020104020203" pitchFamily="34" charset="0"/>
              </a:rPr>
              <a:t>Microstegium</a:t>
            </a:r>
            <a:r>
              <a:rPr lang="en-US" sz="2400" dirty="0">
                <a:latin typeface="Gill Sans MT" panose="020B0502020104020203" pitchFamily="34" charset="0"/>
              </a:rPr>
              <a:t> root % AMF colonization</a:t>
            </a:r>
          </a:p>
          <a:p>
            <a:pPr lvl="1"/>
            <a:r>
              <a:rPr lang="en-US" sz="1200" dirty="0">
                <a:latin typeface="Gill Sans MT" panose="020B0502020104020203" pitchFamily="34" charset="0"/>
              </a:rPr>
              <a:t>(Emery and </a:t>
            </a:r>
            <a:r>
              <a:rPr lang="en-US" sz="1200" dirty="0" err="1">
                <a:latin typeface="Gill Sans MT" panose="020B0502020104020203" pitchFamily="34" charset="0"/>
              </a:rPr>
              <a:t>Rudgers</a:t>
            </a:r>
            <a:r>
              <a:rPr lang="en-US" sz="1200" dirty="0">
                <a:latin typeface="Gill Sans MT" panose="020B0502020104020203" pitchFamily="34" charset="0"/>
              </a:rPr>
              <a:t> 2014; </a:t>
            </a:r>
            <a:r>
              <a:rPr lang="en-US" sz="1200" dirty="0"/>
              <a:t>McGonigle et al. 1990)</a:t>
            </a:r>
            <a:endParaRPr lang="en-US" sz="1200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65BFDCB-AB53-4C54-BA94-8BF00F423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1"/>
    </mc:Choice>
    <mc:Fallback xmlns="">
      <p:transition spd="slow" advTm="4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7EB9CB-7645-405D-B469-27878CB0D992}"/>
              </a:ext>
            </a:extLst>
          </p:cNvPr>
          <p:cNvSpPr txBox="1"/>
          <p:nvPr/>
        </p:nvSpPr>
        <p:spPr>
          <a:xfrm>
            <a:off x="5102615" y="1542067"/>
            <a:ext cx="6932428" cy="507980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F6CA7A-F6A7-489A-A8D1-6FB83529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71" y="643467"/>
            <a:ext cx="11804671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000" b="1" kern="1200" dirty="0">
                <a:solidFill>
                  <a:schemeClr val="bg1"/>
                </a:solidFill>
                <a:latin typeface="Gill Sans MT" panose="020B0502020104020203" pitchFamily="34" charset="0"/>
              </a:rPr>
              <a:t>Q1: Do invaded soils contain more AMF </a:t>
            </a:r>
            <a:r>
              <a:rPr lang="en-US" sz="3000" b="1" dirty="0">
                <a:solidFill>
                  <a:schemeClr val="bg1"/>
                </a:solidFill>
                <a:latin typeface="Gill Sans MT" panose="020B0502020104020203" pitchFamily="34" charset="0"/>
              </a:rPr>
              <a:t>ERH </a:t>
            </a:r>
            <a:r>
              <a:rPr lang="en-US" sz="3000" b="1" kern="1200" dirty="0">
                <a:solidFill>
                  <a:schemeClr val="bg1"/>
                </a:solidFill>
                <a:latin typeface="Gill Sans MT" panose="020B0502020104020203" pitchFamily="34" charset="0"/>
              </a:rPr>
              <a:t>than native soils?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4F73-99FF-496F-BA73-31B9CCEE5439}"/>
              </a:ext>
            </a:extLst>
          </p:cNvPr>
          <p:cNvSpPr txBox="1"/>
          <p:nvPr/>
        </p:nvSpPr>
        <p:spPr>
          <a:xfrm>
            <a:off x="230371" y="1819811"/>
            <a:ext cx="4664711" cy="452431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H1: </a:t>
            </a:r>
            <a:r>
              <a:rPr lang="en-US" sz="2400" i="1" dirty="0" err="1">
                <a:solidFill>
                  <a:prstClr val="white"/>
                </a:solidFill>
                <a:latin typeface="Gill Sans MT" panose="020B0502020104020203" pitchFamily="34" charset="0"/>
              </a:rPr>
              <a:t>Microstegium</a:t>
            </a: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 invaded soils will have higher abundance of mycorrhizal extraradical hyphal (ERH) colonization. </a:t>
            </a:r>
          </a:p>
          <a:p>
            <a:pPr algn="ctr"/>
            <a:endParaRPr lang="en-US" sz="2400" u="sng" dirty="0">
              <a:latin typeface="Gill Sans MT" panose="020B0502020104020203" pitchFamily="34" charset="0"/>
            </a:endParaRPr>
          </a:p>
          <a:p>
            <a:pPr algn="ctr"/>
            <a:r>
              <a:rPr lang="en-US" sz="2400" b="1" u="sng" dirty="0">
                <a:latin typeface="Gill Sans MT" panose="020B0502020104020203" pitchFamily="34" charset="0"/>
              </a:rPr>
              <a:t>Conclusion</a:t>
            </a:r>
            <a:r>
              <a:rPr lang="en-US" sz="2400" b="1" dirty="0">
                <a:latin typeface="Gill Sans MT" panose="020B0502020104020203" pitchFamily="34" charset="0"/>
              </a:rPr>
              <a:t>: </a:t>
            </a:r>
          </a:p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Not supported, ERH does </a:t>
            </a:r>
            <a:r>
              <a:rPr lang="en-US" sz="2400" b="1" u="sng" dirty="0">
                <a:latin typeface="Gill Sans MT" panose="020B0502020104020203" pitchFamily="34" charset="0"/>
              </a:rPr>
              <a:t>NOT</a:t>
            </a:r>
            <a:r>
              <a:rPr lang="en-US" sz="2400" b="1" dirty="0">
                <a:latin typeface="Gill Sans MT" panose="020B0502020104020203" pitchFamily="34" charset="0"/>
              </a:rPr>
              <a:t> vary between invaded and noninvaded soil.</a:t>
            </a:r>
          </a:p>
          <a:p>
            <a:pPr algn="ctr"/>
            <a:r>
              <a:rPr lang="en-US" sz="2400" b="1" dirty="0">
                <a:latin typeface="Gill Sans MT" panose="020B0502020104020203" pitchFamily="34" charset="0"/>
              </a:rPr>
              <a:t>Results do not support the enhanced mutualism hypothesis.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05A75-A8AF-4D7F-91D9-8F23602A8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007" y="1737524"/>
            <a:ext cx="6491643" cy="4688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34985F-EA65-47EA-8152-7C8DE4D1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7"/>
    </mc:Choice>
    <mc:Fallback xmlns="">
      <p:transition spd="slow" advTm="2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F6CA7A-F6A7-489A-A8D1-6FB83529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832653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Q2: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Does soil AMF ERH abundance and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root colonization by AMF vary across abiotic gradients?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endParaRPr lang="en-US" sz="3000" b="1" kern="1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93AC1C-004A-41A9-B48E-DCC4AA194E68}"/>
              </a:ext>
            </a:extLst>
          </p:cNvPr>
          <p:cNvSpPr txBox="1"/>
          <p:nvPr/>
        </p:nvSpPr>
        <p:spPr>
          <a:xfrm>
            <a:off x="209179" y="1989709"/>
            <a:ext cx="4693965" cy="42165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H2: Soil AMF extraradical hyphal (ERH) abundance and root colonization of </a:t>
            </a:r>
            <a:r>
              <a:rPr lang="en-US" sz="2400" i="1" dirty="0" err="1">
                <a:solidFill>
                  <a:prstClr val="white"/>
                </a:solidFill>
                <a:latin typeface="Gill Sans MT" panose="020B0502020104020203" pitchFamily="34" charset="0"/>
              </a:rPr>
              <a:t>Microstegium</a:t>
            </a: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 will be higher in stressful environments.</a:t>
            </a:r>
          </a:p>
          <a:p>
            <a:pPr algn="ctr">
              <a:defRPr/>
            </a:pPr>
            <a:endParaRPr lang="en-US" sz="32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algn="ctr">
              <a:defRPr/>
            </a:pPr>
            <a:r>
              <a:rPr lang="en-US" sz="2800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Conclusion</a:t>
            </a:r>
            <a:r>
              <a:rPr lang="en-US" sz="2800" b="1" dirty="0">
                <a:solidFill>
                  <a:prstClr val="white"/>
                </a:solidFill>
                <a:latin typeface="Gill Sans MT" panose="020B0502020104020203" pitchFamily="34" charset="0"/>
              </a:rPr>
              <a:t>: </a:t>
            </a:r>
          </a:p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Gill Sans MT" panose="020B0502020104020203" pitchFamily="34" charset="0"/>
              </a:rPr>
              <a:t>Not supported; </a:t>
            </a:r>
          </a:p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Gill Sans MT" panose="020B0502020104020203" pitchFamily="34" charset="0"/>
              </a:rPr>
              <a:t>no difference in ERH or root colonization across abiotic gradients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BC56F1-4E70-4563-B181-CCAB12D6AD80}"/>
              </a:ext>
            </a:extLst>
          </p:cNvPr>
          <p:cNvGrpSpPr/>
          <p:nvPr/>
        </p:nvGrpSpPr>
        <p:grpSpPr>
          <a:xfrm>
            <a:off x="5067652" y="1569204"/>
            <a:ext cx="6992968" cy="5193103"/>
            <a:chOff x="5323612" y="1758390"/>
            <a:chExt cx="5989430" cy="44478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D0CA94-7E31-438A-8A37-06ED010A070B}"/>
                </a:ext>
              </a:extLst>
            </p:cNvPr>
            <p:cNvSpPr txBox="1"/>
            <p:nvPr/>
          </p:nvSpPr>
          <p:spPr>
            <a:xfrm>
              <a:off x="5323612" y="1758390"/>
              <a:ext cx="5989430" cy="444785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en-US" sz="2800" b="1" dirty="0">
                <a:solidFill>
                  <a:prstClr val="white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211EC4-CBC6-49EB-AD14-EC5DD0BA1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4267" y="1902570"/>
              <a:ext cx="5707875" cy="4122777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B3C4C0-A499-45E9-A44C-39EF9D37D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8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8"/>
    </mc:Choice>
    <mc:Fallback>
      <p:transition spd="slow" advTm="4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F6CA7A-F6A7-489A-A8D1-6FB83529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34" y="665551"/>
            <a:ext cx="11661131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Q3: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Which biotic or abiotic factors best predict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cover?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FA7D85-8B45-4CFE-A9CD-389751C22ECD}"/>
              </a:ext>
            </a:extLst>
          </p:cNvPr>
          <p:cNvGrpSpPr/>
          <p:nvPr/>
        </p:nvGrpSpPr>
        <p:grpSpPr>
          <a:xfrm>
            <a:off x="4793334" y="1482576"/>
            <a:ext cx="7111753" cy="5293310"/>
            <a:chOff x="4984024" y="1482576"/>
            <a:chExt cx="5972365" cy="44452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EB81C2-59DC-4CEF-B946-00745B99D4AF}"/>
                </a:ext>
              </a:extLst>
            </p:cNvPr>
            <p:cNvSpPr txBox="1"/>
            <p:nvPr/>
          </p:nvSpPr>
          <p:spPr>
            <a:xfrm>
              <a:off x="4984024" y="1482576"/>
              <a:ext cx="5972365" cy="444525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latin typeface="Gill Sans MT" panose="020B0502020104020203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766F19-E59D-4518-9E84-FE655E233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9057" y="1643816"/>
              <a:ext cx="5707875" cy="412277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8597ED3-8405-458E-944A-719CC222301D}"/>
              </a:ext>
            </a:extLst>
          </p:cNvPr>
          <p:cNvSpPr txBox="1"/>
          <p:nvPr/>
        </p:nvSpPr>
        <p:spPr>
          <a:xfrm>
            <a:off x="106326" y="1759350"/>
            <a:ext cx="4612565" cy="47089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H3: </a:t>
            </a:r>
            <a:r>
              <a:rPr lang="en-US" sz="2400" i="1" dirty="0" err="1">
                <a:solidFill>
                  <a:prstClr val="white"/>
                </a:solidFill>
                <a:latin typeface="Gill Sans MT" panose="020B0502020104020203" pitchFamily="34" charset="0"/>
              </a:rPr>
              <a:t>Microstegium</a:t>
            </a: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 abundance will be higher in areas with less canopy cover and higher soil moisture.</a:t>
            </a:r>
          </a:p>
          <a:p>
            <a:pPr lvl="0" algn="ctr">
              <a:defRPr/>
            </a:pPr>
            <a:endParaRPr lang="en-US" sz="2400" b="1" u="sng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lvl="0" algn="ctr">
              <a:defRPr/>
            </a:pPr>
            <a:r>
              <a:rPr lang="en-US" sz="2200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Conclusion</a:t>
            </a:r>
            <a:r>
              <a:rPr lang="en-US" sz="2200" b="1" dirty="0">
                <a:solidFill>
                  <a:prstClr val="white"/>
                </a:solidFill>
                <a:latin typeface="Gill Sans MT" panose="020B0502020104020203" pitchFamily="34" charset="0"/>
              </a:rPr>
              <a:t>:</a:t>
            </a:r>
          </a:p>
          <a:p>
            <a:pPr lvl="0" algn="ctr" defTabSz="914400">
              <a:defRPr/>
            </a:pPr>
            <a:r>
              <a:rPr lang="en-US" sz="2600" b="1" i="1" dirty="0" err="1">
                <a:solidFill>
                  <a:prstClr val="white"/>
                </a:solidFill>
                <a:latin typeface="Gill Sans MT" panose="020B0502020104020203" pitchFamily="34" charset="0"/>
              </a:rPr>
              <a:t>Microstegium</a:t>
            </a:r>
            <a:r>
              <a:rPr lang="en-US" sz="2600" b="1" dirty="0">
                <a:solidFill>
                  <a:prstClr val="white"/>
                </a:solidFill>
                <a:latin typeface="Gill Sans MT" panose="020B0502020104020203" pitchFamily="34" charset="0"/>
              </a:rPr>
              <a:t> cover is most strongly associated with canopy cover (preference for high light) and high soil moisture. Soil phosphorous and soil nitrogen are also strong predictors.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E70D5D-743D-4ED3-A219-7A2E4D80B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7"/>
    </mc:Choice>
    <mc:Fallback>
      <p:transition spd="slow" advTm="3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F6CA7A-F6A7-489A-A8D1-6FB83529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Q3: Which biotic or abiotic factors best predict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growth traits of specific leaf area and tiller height?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0B08D-57B3-4A84-B007-46D40B51B364}"/>
              </a:ext>
            </a:extLst>
          </p:cNvPr>
          <p:cNvSpPr/>
          <p:nvPr/>
        </p:nvSpPr>
        <p:spPr>
          <a:xfrm>
            <a:off x="4986670" y="1520477"/>
            <a:ext cx="7022989" cy="51993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F9116-871D-4B1F-A051-A067A5A1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187" y="1669773"/>
            <a:ext cx="6768901" cy="4889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FF5DA9-00D2-4E73-AE6F-21F15D74DEBA}"/>
              </a:ext>
            </a:extLst>
          </p:cNvPr>
          <p:cNvSpPr txBox="1"/>
          <p:nvPr/>
        </p:nvSpPr>
        <p:spPr>
          <a:xfrm>
            <a:off x="182341" y="1744469"/>
            <a:ext cx="4612565" cy="477053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H3: Average specific leaf area (SLA) will be higher in low light and average tiller height will be higher in high light. </a:t>
            </a:r>
          </a:p>
          <a:p>
            <a:pPr lvl="0" algn="ctr">
              <a:defRPr/>
            </a:pPr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lvl="0" algn="ctr">
              <a:defRPr/>
            </a:pPr>
            <a:r>
              <a:rPr lang="en-US" sz="2400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Conclusion: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white"/>
                </a:solidFill>
                <a:latin typeface="Gill Sans MT" panose="020B0502020104020203" pitchFamily="34" charset="0"/>
              </a:rPr>
              <a:t>SLA is positively associated with canopy cover and negatively associated with root colonization and soil ERH abundance.</a:t>
            </a:r>
          </a:p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white"/>
                </a:solidFill>
                <a:latin typeface="Gill Sans MT" panose="020B0502020104020203" pitchFamily="34" charset="0"/>
              </a:rPr>
              <a:t>Height is positively associated with soil nitrogen and negatively associated with root colonization and soil ERH abundance.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EEE872E-5017-4A1A-A730-1F3A21B875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45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58"/>
    </mc:Choice>
    <mc:Fallback>
      <p:transition spd="slow" advTm="7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19B4A0-1705-4F25-8262-4F427BF0B775}"/>
              </a:ext>
            </a:extLst>
          </p:cNvPr>
          <p:cNvSpPr/>
          <p:nvPr/>
        </p:nvSpPr>
        <p:spPr>
          <a:xfrm>
            <a:off x="354415" y="1074093"/>
            <a:ext cx="11483162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Which biotic and/or abiotic factors contribute to </a:t>
            </a:r>
            <a:r>
              <a:rPr lang="en-US" sz="2800" b="1" i="1" dirty="0" err="1">
                <a:solidFill>
                  <a:prstClr val="white"/>
                </a:solidFill>
                <a:latin typeface="Gill Sans MT" panose="020B0502020104020203" pitchFamily="34" charset="0"/>
              </a:rPr>
              <a:t>Microstegium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invasion?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5EE82-AF3F-4404-833A-0F972F79B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38" y="176095"/>
            <a:ext cx="4747924" cy="662257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Gill Sans MT" panose="020B0502020104020203" pitchFamily="34" charset="0"/>
              </a:rPr>
              <a:t>Results 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02C7B-6B13-4C6C-8BE4-943B7435FC92}"/>
              </a:ext>
            </a:extLst>
          </p:cNvPr>
          <p:cNvSpPr txBox="1"/>
          <p:nvPr/>
        </p:nvSpPr>
        <p:spPr>
          <a:xfrm>
            <a:off x="168158" y="2324662"/>
            <a:ext cx="11855669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1. No difference in soil ERH between invaded and noninvaded soils.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F841C-7D99-4AD2-80B2-4EB017616F77}"/>
              </a:ext>
            </a:extLst>
          </p:cNvPr>
          <p:cNvSpPr txBox="1"/>
          <p:nvPr/>
        </p:nvSpPr>
        <p:spPr>
          <a:xfrm>
            <a:off x="183931" y="4208708"/>
            <a:ext cx="11855669" cy="138499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3.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cover </a:t>
            </a:r>
            <a:r>
              <a:rPr lang="en-US" sz="2800" b="1" dirty="0">
                <a:solidFill>
                  <a:prstClr val="white"/>
                </a:solidFill>
                <a:latin typeface="Gill Sans MT" panose="020B0502020104020203" pitchFamily="34" charset="0"/>
              </a:rPr>
              <a:t>is greatest with high light and moist soil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SLA is most strongly predicted by percent canopy cover.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Gill Sans MT" panose="020B0502020104020203" pitchFamily="34" charset="0"/>
              </a:rPr>
              <a:t>Height is most strongly predicted by soil nitrogen levels.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1C3DD-1834-45C3-A081-A5CD65F6CBCA}"/>
              </a:ext>
            </a:extLst>
          </p:cNvPr>
          <p:cNvSpPr txBox="1"/>
          <p:nvPr/>
        </p:nvSpPr>
        <p:spPr>
          <a:xfrm>
            <a:off x="168158" y="3063560"/>
            <a:ext cx="11855669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2. Soil ERH and root colonization do not differ across abiotic gradients.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3394619-1A53-4C54-96BB-1D9E65C24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3"/>
    </mc:Choice>
    <mc:Fallback>
      <p:transition spd="slow" advTm="4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819C0B5-A2D5-4B94-845A-A29297454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0446FEB-8296-4C58-A416-FE66BF93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2164" y="-1"/>
            <a:ext cx="759618" cy="6858000"/>
          </a:xfrm>
          <a:custGeom>
            <a:avLst/>
            <a:gdLst>
              <a:gd name="connsiteX0" fmla="*/ 666 w 759618"/>
              <a:gd name="connsiteY0" fmla="*/ 0 h 6858000"/>
              <a:gd name="connsiteX1" fmla="*/ 759618 w 759618"/>
              <a:gd name="connsiteY1" fmla="*/ 0 h 6858000"/>
              <a:gd name="connsiteX2" fmla="*/ 759618 w 759618"/>
              <a:gd name="connsiteY2" fmla="*/ 1613808 h 6858000"/>
              <a:gd name="connsiteX3" fmla="*/ 759618 w 759618"/>
              <a:gd name="connsiteY3" fmla="*/ 2003729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666 w 759618"/>
              <a:gd name="connsiteY7" fmla="*/ 11474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666" y="0"/>
                </a:moveTo>
                <a:lnTo>
                  <a:pt x="759618" y="0"/>
                </a:lnTo>
                <a:lnTo>
                  <a:pt x="759618" y="1613808"/>
                </a:lnTo>
                <a:lnTo>
                  <a:pt x="759618" y="2003729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666" y="11474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11A69CD7-66E4-4C9B-85D6-1DC11B612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1ABC2BC2-F576-4967-9EDA-93DBDDD8D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34682" cy="6141008"/>
          </a:xfrm>
          <a:custGeom>
            <a:avLst/>
            <a:gdLst>
              <a:gd name="connsiteX0" fmla="*/ 0 w 4634682"/>
              <a:gd name="connsiteY0" fmla="*/ 0 h 6141008"/>
              <a:gd name="connsiteX1" fmla="*/ 4634682 w 4634682"/>
              <a:gd name="connsiteY1" fmla="*/ 0 h 6141008"/>
              <a:gd name="connsiteX2" fmla="*/ 4634682 w 4634682"/>
              <a:gd name="connsiteY2" fmla="*/ 6141008 h 6141008"/>
              <a:gd name="connsiteX3" fmla="*/ 0 w 4634682"/>
              <a:gd name="connsiteY3" fmla="*/ 6141008 h 614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6141008">
                <a:moveTo>
                  <a:pt x="0" y="0"/>
                </a:moveTo>
                <a:lnTo>
                  <a:pt x="4634682" y="0"/>
                </a:lnTo>
                <a:lnTo>
                  <a:pt x="4634682" y="6141008"/>
                </a:lnTo>
                <a:lnTo>
                  <a:pt x="0" y="6141008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CAC792A-6B34-4B74-AF32-0ECA1AD32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70" y="5058484"/>
            <a:ext cx="1436294" cy="1436294"/>
          </a:xfrm>
          <a:prstGeom prst="rect">
            <a:avLst/>
          </a:prstGeom>
        </p:spPr>
      </p:pic>
      <p:pic>
        <p:nvPicPr>
          <p:cNvPr id="10" name="Picture 9" descr="A picture containing food, fruit, shirt, flower&#10;&#10;Description automatically generated">
            <a:extLst>
              <a:ext uri="{FF2B5EF4-FFF2-40B4-BE49-F238E27FC236}">
                <a16:creationId xmlns:a16="http://schemas.microsoft.com/office/drawing/2014/main" id="{F8ED989E-166B-47BB-BDB4-20F6D5595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5" y="900417"/>
            <a:ext cx="4091779" cy="4091779"/>
          </a:xfrm>
          <a:prstGeom prst="rect">
            <a:avLst/>
          </a:prstGeom>
        </p:spPr>
      </p:pic>
      <p:sp>
        <p:nvSpPr>
          <p:cNvPr id="38" name="Rectangle 8">
            <a:extLst>
              <a:ext uri="{FF2B5EF4-FFF2-40B4-BE49-F238E27FC236}">
                <a16:creationId xmlns:a16="http://schemas.microsoft.com/office/drawing/2014/main" id="{63EA7978-D9B4-44BC-97DB-8B5C51CDC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865A5-84C3-4BBD-9F9F-EB8F8ECD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6" y="168340"/>
            <a:ext cx="5840770" cy="821541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FFFFFF"/>
                </a:solidFill>
                <a:latin typeface="Gill Sans MT" panose="020B0502020104020203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6334A-2E32-4EE0-B461-B5BCF782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881" y="239981"/>
            <a:ext cx="6604505" cy="30804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EFFFF"/>
                </a:solidFill>
                <a:latin typeface="Gill Sans MT" panose="020B0502020104020203" pitchFamily="34" charset="0"/>
              </a:rPr>
              <a:t>Kentucky Academy of Science Marcia </a:t>
            </a:r>
            <a:r>
              <a:rPr lang="en-US" sz="2400" b="1" dirty="0" err="1">
                <a:solidFill>
                  <a:srgbClr val="FEFFFF"/>
                </a:solidFill>
                <a:latin typeface="Gill Sans MT" panose="020B0502020104020203" pitchFamily="34" charset="0"/>
              </a:rPr>
              <a:t>Athey</a:t>
            </a:r>
            <a:r>
              <a:rPr lang="en-US" sz="2400" b="1" dirty="0">
                <a:solidFill>
                  <a:srgbClr val="FEFFFF"/>
                </a:solidFill>
                <a:latin typeface="Gill Sans MT" panose="020B0502020104020203" pitchFamily="34" charset="0"/>
              </a:rPr>
              <a:t> &amp; Botany Fund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UofL Graduate Student Council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UofL Center for Geographic Information Services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FEFFFF"/>
                </a:solidFill>
                <a:latin typeface="Gill Sans MT" panose="020B0502020104020203" pitchFamily="34" charset="0"/>
              </a:rPr>
              <a:t>Bernheim</a:t>
            </a: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 Research Forest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Jefferson County Metro Parks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The Nature Conservancy of Indiana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Indiana Department of Natural Resources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University of Kentucky Louisville Extension Office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Dr. Sarah Emery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Dr. Flory, Dr. Masters, Dr. </a:t>
            </a:r>
            <a:r>
              <a:rPr lang="en-US" sz="2400" dirty="0" err="1">
                <a:solidFill>
                  <a:srgbClr val="FEFFFF"/>
                </a:solidFill>
                <a:latin typeface="Gill Sans MT" panose="020B0502020104020203" pitchFamily="34" charset="0"/>
              </a:rPr>
              <a:t>Yanoviak</a:t>
            </a: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, Dr. Day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Binod </a:t>
            </a:r>
            <a:r>
              <a:rPr lang="en-US" sz="2400" dirty="0" err="1">
                <a:solidFill>
                  <a:srgbClr val="FEFFFF"/>
                </a:solidFill>
                <a:latin typeface="Gill Sans MT" panose="020B0502020104020203" pitchFamily="34" charset="0"/>
              </a:rPr>
              <a:t>Basyal</a:t>
            </a: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, Aaron Sexton, Kylea Garces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Jessica </a:t>
            </a:r>
            <a:r>
              <a:rPr lang="en-US" sz="2400" dirty="0" err="1">
                <a:solidFill>
                  <a:srgbClr val="FEFFFF"/>
                </a:solidFill>
                <a:latin typeface="Gill Sans MT" panose="020B0502020104020203" pitchFamily="34" charset="0"/>
              </a:rPr>
              <a:t>Raley</a:t>
            </a:r>
            <a:r>
              <a:rPr lang="en-US" sz="2400" dirty="0">
                <a:solidFill>
                  <a:srgbClr val="FEFFFF"/>
                </a:solidFill>
                <a:latin typeface="Gill Sans MT" panose="020B0502020104020203" pitchFamily="34" charset="0"/>
              </a:rPr>
              <a:t>, Lyndon To, Katie Marx, &amp; Jason Koenig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A49E1-DD7F-4637-A342-34DDF8EEA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325" y="6162561"/>
            <a:ext cx="3816084" cy="477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719F5-5528-4845-B7B4-69C8AA6BB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85" y="5066708"/>
            <a:ext cx="2127029" cy="14362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5E0692-F44C-4E24-8021-8C62D9595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4"/>
    </mc:Choice>
    <mc:Fallback xmlns="">
      <p:transition spd="slow"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B8A55-8286-407A-AC6A-C479E0C5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63" y="439681"/>
            <a:ext cx="4139992" cy="809615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pPr algn="ctr"/>
            <a:r>
              <a:rPr lang="en-US" u="sng" dirty="0">
                <a:solidFill>
                  <a:schemeClr val="bg1"/>
                </a:solidFill>
                <a:latin typeface="Gill Sans MT" panose="020B0502020104020203" pitchFamily="34" charset="0"/>
              </a:rPr>
              <a:t>Invasive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3C7C9-D861-4A05-B4B7-586AE9E0D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3" y="1588976"/>
            <a:ext cx="4827037" cy="1515732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Non-native to the ecosystem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Causes economic or environmental harm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4D31A-F0B4-4CE1-946C-369A8FEC8FD7}"/>
              </a:ext>
            </a:extLst>
          </p:cNvPr>
          <p:cNvSpPr txBox="1"/>
          <p:nvPr/>
        </p:nvSpPr>
        <p:spPr>
          <a:xfrm>
            <a:off x="554763" y="3444388"/>
            <a:ext cx="4827037" cy="252376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Impacts</a:t>
            </a: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Gill Sans MT" panose="020B0502020104020203" pitchFamily="34" charset="0"/>
              </a:rPr>
              <a:t>Droste</a:t>
            </a:r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 et al. 2010)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Reduce native plant diversity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Alter ecosystem processes 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Change physical features of habitats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DBD5DD-9C6F-40B7-90BD-5E245BD94817}"/>
              </a:ext>
            </a:extLst>
          </p:cNvPr>
          <p:cNvGrpSpPr/>
          <p:nvPr/>
        </p:nvGrpSpPr>
        <p:grpSpPr>
          <a:xfrm>
            <a:off x="7576155" y="149466"/>
            <a:ext cx="4238730" cy="2413206"/>
            <a:chOff x="5607019" y="2594341"/>
            <a:chExt cx="4238730" cy="24132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76FF45-C88A-4F60-979F-029E38E31088}"/>
                </a:ext>
              </a:extLst>
            </p:cNvPr>
            <p:cNvSpPr/>
            <p:nvPr/>
          </p:nvSpPr>
          <p:spPr>
            <a:xfrm>
              <a:off x="5607019" y="2594341"/>
              <a:ext cx="4238730" cy="2142925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lose up of a garden&#10;&#10;Description automatically generated">
              <a:extLst>
                <a:ext uri="{FF2B5EF4-FFF2-40B4-BE49-F238E27FC236}">
                  <a16:creationId xmlns:a16="http://schemas.microsoft.com/office/drawing/2014/main" id="{29EA6A5B-CEF2-4B9E-8F8B-5975E5C33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662" y="2658170"/>
              <a:ext cx="4030529" cy="20152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928F25-E656-4603-BD53-6A4C880066F3}"/>
                </a:ext>
              </a:extLst>
            </p:cNvPr>
            <p:cNvSpPr txBox="1"/>
            <p:nvPr/>
          </p:nvSpPr>
          <p:spPr>
            <a:xfrm>
              <a:off x="5638015" y="4699770"/>
              <a:ext cx="1532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forestry.ca.uky.edu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B455C6-E170-4A93-A75B-F08467670C4B}"/>
              </a:ext>
            </a:extLst>
          </p:cNvPr>
          <p:cNvGrpSpPr/>
          <p:nvPr/>
        </p:nvGrpSpPr>
        <p:grpSpPr>
          <a:xfrm>
            <a:off x="8593576" y="4839928"/>
            <a:ext cx="3221309" cy="1971266"/>
            <a:chOff x="8644626" y="4737268"/>
            <a:chExt cx="3221309" cy="197126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E969BE-C81C-4849-886A-8B5A12DDBF3F}"/>
                </a:ext>
              </a:extLst>
            </p:cNvPr>
            <p:cNvSpPr/>
            <p:nvPr/>
          </p:nvSpPr>
          <p:spPr>
            <a:xfrm>
              <a:off x="8644626" y="4737268"/>
              <a:ext cx="3221309" cy="1716695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close up of a flower&#10;&#10;Description automatically generated">
              <a:extLst>
                <a:ext uri="{FF2B5EF4-FFF2-40B4-BE49-F238E27FC236}">
                  <a16:creationId xmlns:a16="http://schemas.microsoft.com/office/drawing/2014/main" id="{18A9E841-C533-4E51-8838-B59B4DCB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280" y="4833615"/>
              <a:ext cx="3047999" cy="1524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11A532-C19F-4EAA-B8F7-1A78145F9042}"/>
                </a:ext>
              </a:extLst>
            </p:cNvPr>
            <p:cNvSpPr txBox="1"/>
            <p:nvPr/>
          </p:nvSpPr>
          <p:spPr>
            <a:xfrm>
              <a:off x="10333015" y="6400757"/>
              <a:ext cx="1532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forestry.ca.uky.edu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D5EF0C-45C8-487A-A08F-DF0EDB6C05D7}"/>
              </a:ext>
            </a:extLst>
          </p:cNvPr>
          <p:cNvGrpSpPr/>
          <p:nvPr/>
        </p:nvGrpSpPr>
        <p:grpSpPr>
          <a:xfrm>
            <a:off x="5693286" y="2562672"/>
            <a:ext cx="4365115" cy="2444876"/>
            <a:chOff x="5428242" y="2556359"/>
            <a:chExt cx="4365115" cy="2444876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BD44C3E-EA47-475C-B51E-F0F21D082BE8}"/>
                </a:ext>
              </a:extLst>
            </p:cNvPr>
            <p:cNvSpPr txBox="1">
              <a:spLocks/>
            </p:cNvSpPr>
            <p:nvPr/>
          </p:nvSpPr>
          <p:spPr>
            <a:xfrm>
              <a:off x="5428242" y="2556359"/>
              <a:ext cx="4365115" cy="21809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A89836-CC9B-4DAA-8612-871D6DE5A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02" t="5821" r="2623" b="2184"/>
            <a:stretch/>
          </p:blipFill>
          <p:spPr>
            <a:xfrm>
              <a:off x="5535721" y="2652707"/>
              <a:ext cx="4142859" cy="20153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709D4F-BF72-4EB0-842F-78998F714626}"/>
                </a:ext>
              </a:extLst>
            </p:cNvPr>
            <p:cNvSpPr txBox="1"/>
            <p:nvPr/>
          </p:nvSpPr>
          <p:spPr>
            <a:xfrm>
              <a:off x="5428242" y="4693458"/>
              <a:ext cx="1532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forestry.ca.uky.edu</a:t>
              </a: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51F24D5-3E97-4725-86E6-921D7E95A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94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2"/>
    </mc:Choice>
    <mc:Fallback>
      <p:transition spd="slow" advTm="3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D7D156-3763-4549-9AF0-FBDFC76656C7}"/>
              </a:ext>
            </a:extLst>
          </p:cNvPr>
          <p:cNvSpPr/>
          <p:nvPr/>
        </p:nvSpPr>
        <p:spPr>
          <a:xfrm>
            <a:off x="0" y="467833"/>
            <a:ext cx="12192000" cy="473079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89D2C10F-FB4F-4A2E-81EA-48C62C9A8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1" y="596263"/>
            <a:ext cx="5962835" cy="4472126"/>
          </a:xfrm>
          <a:prstGeom prst="rect">
            <a:avLst/>
          </a:prstGeom>
        </p:spPr>
      </p:pic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53A8E1CB-5B11-4671-92E2-E8491193B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" y="596263"/>
            <a:ext cx="5962834" cy="4472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72AA77-DBBF-4F36-9443-42EA1DFC769D}"/>
              </a:ext>
            </a:extLst>
          </p:cNvPr>
          <p:cNvSpPr txBox="1"/>
          <p:nvPr/>
        </p:nvSpPr>
        <p:spPr>
          <a:xfrm>
            <a:off x="1755659" y="5307630"/>
            <a:ext cx="2695353" cy="95410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</a:rPr>
              <a:t>Noninvaded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Oak-Hickory Forest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BF1D1-25B6-420B-8271-732E91D8C746}"/>
              </a:ext>
            </a:extLst>
          </p:cNvPr>
          <p:cNvSpPr txBox="1"/>
          <p:nvPr/>
        </p:nvSpPr>
        <p:spPr>
          <a:xfrm>
            <a:off x="7740988" y="5307630"/>
            <a:ext cx="2695353" cy="95410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 MT" panose="020B0502020104020203" pitchFamily="34" charset="0"/>
              </a:rPr>
              <a:t>Invaded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Oak-Hickory Forest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8D932A-8EF7-444A-8C5D-B475E3575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6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4"/>
    </mc:Choice>
    <mc:Fallback>
      <p:transition spd="slow" advTm="3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1F4F39-2B54-457A-820A-F648F0D77028}"/>
              </a:ext>
            </a:extLst>
          </p:cNvPr>
          <p:cNvSpPr/>
          <p:nvPr/>
        </p:nvSpPr>
        <p:spPr>
          <a:xfrm>
            <a:off x="5209953" y="1552353"/>
            <a:ext cx="6422066" cy="485908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27D8F-853D-4401-ACD5-E9854CB6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77400" cy="676866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Abiotic factors facilitating invasion spread: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2105-C293-4C0C-A2F8-C75DE89F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92" y="1349469"/>
            <a:ext cx="2473255" cy="2925054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Microstegium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 habitat preferences:</a:t>
            </a:r>
          </a:p>
          <a:p>
            <a:pPr marL="228600" lvl="1"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high light</a:t>
            </a:r>
          </a:p>
          <a:p>
            <a:pPr marL="228600" lvl="1"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soil moisture</a:t>
            </a:r>
          </a:p>
          <a:p>
            <a:pPr marL="228600" lvl="1"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basic pH</a:t>
            </a:r>
          </a:p>
          <a:p>
            <a:pPr marL="228600" lvl="1"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disturbance</a:t>
            </a:r>
          </a:p>
          <a:p>
            <a:pPr lvl="1"/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F10C5159-3543-4191-89B3-691060A49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79" y="1671434"/>
            <a:ext cx="6212958" cy="4659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91ADEB-BB6F-41F0-8C34-E8F9C749F991}"/>
              </a:ext>
            </a:extLst>
          </p:cNvPr>
          <p:cNvSpPr txBox="1"/>
          <p:nvPr/>
        </p:nvSpPr>
        <p:spPr>
          <a:xfrm>
            <a:off x="2844164" y="3386236"/>
            <a:ext cx="2313588" cy="2357744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572BFAB-6FC1-4462-98AE-CB23AEFCE2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8982"/>
          <a:stretch/>
        </p:blipFill>
        <p:spPr>
          <a:xfrm rot="5400000">
            <a:off x="3017147" y="3609111"/>
            <a:ext cx="1965696" cy="19119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B9FD70-EF4F-499A-AE3B-1AAAA0D8FAB2}"/>
              </a:ext>
            </a:extLst>
          </p:cNvPr>
          <p:cNvSpPr txBox="1"/>
          <p:nvPr/>
        </p:nvSpPr>
        <p:spPr>
          <a:xfrm>
            <a:off x="2900328" y="5707654"/>
            <a:ext cx="2199336" cy="1015663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</a:rPr>
              <a:t>L: forest interior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</a:rPr>
              <a:t>M: edge (full sun)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</a:rPr>
              <a:t>R: edge (full shade)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83E5FC-D4EE-454F-B4F1-1EE9AA4A6284}"/>
              </a:ext>
            </a:extLst>
          </p:cNvPr>
          <p:cNvSpPr txBox="1">
            <a:spLocks/>
          </p:cNvSpPr>
          <p:nvPr/>
        </p:nvSpPr>
        <p:spPr>
          <a:xfrm>
            <a:off x="1148316" y="4582000"/>
            <a:ext cx="1696867" cy="11256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Gill Sans MT" panose="020B0502020104020203" pitchFamily="34" charset="0"/>
              </a:rPr>
              <a:t>Differences in growth traits across light gradients:</a:t>
            </a: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AC7498-9BCB-46B6-BA56-F2CF19EBC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41"/>
    </mc:Choice>
    <mc:Fallback>
      <p:transition spd="slow" advTm="2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FA7016-E2D0-4F95-9D31-28DDEEEC0E01}"/>
              </a:ext>
            </a:extLst>
          </p:cNvPr>
          <p:cNvSpPr/>
          <p:nvPr/>
        </p:nvSpPr>
        <p:spPr>
          <a:xfrm>
            <a:off x="5861387" y="555171"/>
            <a:ext cx="6178213" cy="566496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45359-392A-4EFA-B178-F7D43B86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53" y="1049657"/>
            <a:ext cx="5421087" cy="1948543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Arbuscular Mycorrhizal Fungi (AMF)</a:t>
            </a:r>
            <a:endParaRPr lang="en-US" u="sng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CEF0-2016-43EF-BC28-FED6BC9D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54" y="3189507"/>
            <a:ext cx="5421087" cy="1426015"/>
          </a:xfrm>
          <a:solidFill>
            <a:schemeClr val="tx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symbiosis between plant root and fungal species</a:t>
            </a:r>
          </a:p>
          <a:p>
            <a:r>
              <a:rPr lang="en-US" dirty="0">
                <a:solidFill>
                  <a:schemeClr val="bg1"/>
                </a:solidFill>
              </a:rPr>
              <a:t>evolved with land plants 460 </a:t>
            </a:r>
            <a:r>
              <a:rPr lang="en-US" dirty="0" err="1">
                <a:solidFill>
                  <a:schemeClr val="bg1"/>
                </a:solidFill>
              </a:rPr>
              <a:t>mya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860556-B6CC-4094-BDAA-EB5457E2A7A7}"/>
              </a:ext>
            </a:extLst>
          </p:cNvPr>
          <p:cNvSpPr txBox="1"/>
          <p:nvPr/>
        </p:nvSpPr>
        <p:spPr>
          <a:xfrm>
            <a:off x="4093598" y="4366125"/>
            <a:ext cx="2177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Rua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et al. 2016)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7DD58-CDE3-4DE0-A15D-9C34B8727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07" y="767897"/>
            <a:ext cx="5579704" cy="5212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836FEC-D2BD-40FC-93C8-DFF50098C743}"/>
              </a:ext>
            </a:extLst>
          </p:cNvPr>
          <p:cNvSpPr txBox="1"/>
          <p:nvPr/>
        </p:nvSpPr>
        <p:spPr>
          <a:xfrm>
            <a:off x="10658492" y="5730874"/>
            <a:ext cx="4249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Jacott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et al. 2017)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343714E-8988-4358-B4C1-CBEF9C1FD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6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64"/>
    </mc:Choice>
    <mc:Fallback>
      <p:transition spd="slow" advTm="2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07F93BE-5468-4FCA-91A2-B3DB71F843C3}"/>
              </a:ext>
            </a:extLst>
          </p:cNvPr>
          <p:cNvSpPr/>
          <p:nvPr/>
        </p:nvSpPr>
        <p:spPr>
          <a:xfrm>
            <a:off x="6407186" y="1311723"/>
            <a:ext cx="5592726" cy="5307089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7EEF05-5FA2-4234-A1D9-67F3B1BC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810" y="355819"/>
            <a:ext cx="9696379" cy="67801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en-US" u="sng" dirty="0">
                <a:latin typeface="Gill Sans MT" panose="020B0502020104020203" pitchFamily="34" charset="0"/>
              </a:rPr>
              <a:t>Continuum of Mycorrhizal Associations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0E709D-AAC0-4717-BF32-9C4B8AC945CF}"/>
              </a:ext>
            </a:extLst>
          </p:cNvPr>
          <p:cNvSpPr txBox="1">
            <a:spLocks/>
          </p:cNvSpPr>
          <p:nvPr/>
        </p:nvSpPr>
        <p:spPr>
          <a:xfrm>
            <a:off x="6407186" y="1412734"/>
            <a:ext cx="5592725" cy="5206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>
                <a:tab pos="339725" algn="l"/>
              </a:tabLst>
              <a:defRPr/>
            </a:pPr>
            <a:r>
              <a:rPr lang="en-US" sz="4200" u="sng" dirty="0">
                <a:solidFill>
                  <a:sysClr val="window" lastClr="FFFFFF"/>
                </a:solidFill>
                <a:latin typeface="Gill Sans MT" panose="020B0502020104020203" pitchFamily="34" charset="0"/>
              </a:rPr>
              <a:t>Mutualism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benefits to plant outweigh costs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latin typeface="Gill Sans MT" panose="020B0502020104020203" pitchFamily="34" charset="0"/>
                <a:ea typeface="Times New Roman" panose="02020603050405020304" pitchFamily="18" charset="0"/>
              </a:rPr>
              <a:t>limited nutrients: </a:t>
            </a:r>
            <a:r>
              <a:rPr lang="en-US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increased nutrient uptake increases biomass and reproduction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latin typeface="Gill Sans MT" panose="020B0502020104020203" pitchFamily="34" charset="0"/>
                <a:ea typeface="Times New Roman" panose="02020603050405020304" pitchFamily="18" charset="0"/>
              </a:rPr>
              <a:t>high light: plenty of photosynthate to allocate to AMF</a:t>
            </a:r>
            <a:endParaRPr lang="en-US" sz="2800" dirty="0">
              <a:effectLst/>
              <a:latin typeface="Gill Sans MT" panose="020B0502020104020203" pitchFamily="34" charset="0"/>
              <a:ea typeface="Times New Roman" panose="02020603050405020304" pitchFamily="18" charset="0"/>
            </a:endParaRPr>
          </a:p>
          <a:p>
            <a:pPr marL="339725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>
                <a:tab pos="339725" algn="l"/>
              </a:tabLst>
              <a:defRPr/>
            </a:pPr>
            <a:r>
              <a:rPr kumimoji="0" lang="en-US" sz="4200" b="0" u="sng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Parasitism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costs to plant outweigh the benefits 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fertilization eliminates nutrient limitation so AMF becomes superfluous and inhibiting</a:t>
            </a:r>
          </a:p>
          <a:p>
            <a:pPr marL="339725" lvl="1">
              <a:spcBef>
                <a:spcPts val="1000"/>
              </a:spcBef>
              <a:tabLst>
                <a:tab pos="339725" algn="l"/>
              </a:tabLst>
            </a:pPr>
            <a:r>
              <a:rPr lang="en-US" sz="2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low light limits photosynthetic abilities so allocation to AMF restricts growth and fitness</a:t>
            </a:r>
          </a:p>
          <a:p>
            <a:pPr lvl="1">
              <a:spcBef>
                <a:spcPts val="1000"/>
              </a:spcBef>
            </a:pPr>
            <a:endParaRPr kumimoji="0" lang="en-US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FBE9F-6355-4834-9B0E-9CB3EF931DB7}"/>
              </a:ext>
            </a:extLst>
          </p:cNvPr>
          <p:cNvGrpSpPr/>
          <p:nvPr/>
        </p:nvGrpSpPr>
        <p:grpSpPr>
          <a:xfrm>
            <a:off x="94292" y="1412734"/>
            <a:ext cx="6136388" cy="4827181"/>
            <a:chOff x="94292" y="1412734"/>
            <a:chExt cx="6136388" cy="482718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C61CC6-F02A-4A2F-B339-135C868F8644}"/>
                </a:ext>
              </a:extLst>
            </p:cNvPr>
            <p:cNvSpPr/>
            <p:nvPr/>
          </p:nvSpPr>
          <p:spPr>
            <a:xfrm>
              <a:off x="94292" y="1412734"/>
              <a:ext cx="6136388" cy="4827181"/>
            </a:xfrm>
            <a:prstGeom prst="rect">
              <a:avLst/>
            </a:prstGeom>
            <a:solidFill>
              <a:sysClr val="windowText" lastClr="000000">
                <a:alpha val="80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3E4E4B-44CC-4159-87DB-4E62A0BF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797" y="1632971"/>
              <a:ext cx="5825202" cy="4386705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E9FC1A-57B7-49B3-B073-CA55AB806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0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5"/>
    </mc:Choice>
    <mc:Fallback>
      <p:transition spd="slow" advTm="2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BF1570-265F-4C13-8C13-3241E0D375C8}"/>
              </a:ext>
            </a:extLst>
          </p:cNvPr>
          <p:cNvSpPr/>
          <p:nvPr/>
        </p:nvSpPr>
        <p:spPr>
          <a:xfrm>
            <a:off x="198475" y="1743740"/>
            <a:ext cx="11795052" cy="44975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22F6A-7707-4285-B5A0-CA18C533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1841"/>
            <a:ext cx="10991850" cy="128163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Arbuscular Mycorrhizal Fungi (AMF)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&amp; Plant Invasion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BE42F-2DDB-4FB1-87E0-7FF7C1EDF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89" y="1824656"/>
            <a:ext cx="11602871" cy="4341300"/>
          </a:xfrm>
          <a:prstGeom prst="rect">
            <a:avLst/>
          </a:prstGeom>
        </p:spPr>
      </p:pic>
      <p:pic>
        <p:nvPicPr>
          <p:cNvPr id="8" name="Picture 7" descr="A pink flower on a plant&#10;&#10;Description automatically generated">
            <a:extLst>
              <a:ext uri="{FF2B5EF4-FFF2-40B4-BE49-F238E27FC236}">
                <a16:creationId xmlns:a16="http://schemas.microsoft.com/office/drawing/2014/main" id="{7756333F-7737-4C95-AC2C-BDF411D53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478762"/>
            <a:ext cx="1568989" cy="1349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4FE9A-370D-4EA7-B5E9-C2E0BAD6B0CA}"/>
              </a:ext>
            </a:extLst>
          </p:cNvPr>
          <p:cNvSpPr txBox="1"/>
          <p:nvPr/>
        </p:nvSpPr>
        <p:spPr>
          <a:xfrm>
            <a:off x="1733105" y="5630964"/>
            <a:ext cx="2030819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Spotted Knapweed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1A737-A4B1-44EE-93D2-14DA8DA33EC5}"/>
              </a:ext>
            </a:extLst>
          </p:cNvPr>
          <p:cNvSpPr txBox="1"/>
          <p:nvPr/>
        </p:nvSpPr>
        <p:spPr>
          <a:xfrm>
            <a:off x="1871511" y="5950512"/>
            <a:ext cx="17540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https://www.mda.state.mn.us/plants</a:t>
            </a:r>
          </a:p>
        </p:txBody>
      </p:sp>
      <p:pic>
        <p:nvPicPr>
          <p:cNvPr id="12" name="Picture 11" descr="A close up of a flower garden&#10;&#10;Description automatically generated">
            <a:extLst>
              <a:ext uri="{FF2B5EF4-FFF2-40B4-BE49-F238E27FC236}">
                <a16:creationId xmlns:a16="http://schemas.microsoft.com/office/drawing/2014/main" id="{2D912E54-FEF9-4AC0-A8C7-E27DA00879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3"/>
          <a:stretch/>
        </p:blipFill>
        <p:spPr>
          <a:xfrm>
            <a:off x="10228521" y="4391514"/>
            <a:ext cx="1372929" cy="1523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39FAD2-6514-42CA-843F-382764AC3B44}"/>
              </a:ext>
            </a:extLst>
          </p:cNvPr>
          <p:cNvSpPr txBox="1"/>
          <p:nvPr/>
        </p:nvSpPr>
        <p:spPr>
          <a:xfrm>
            <a:off x="8716893" y="5630964"/>
            <a:ext cx="1754006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Garlic Mustard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99279-70F2-4046-97D9-DE19CFBA0D6C}"/>
              </a:ext>
            </a:extLst>
          </p:cNvPr>
          <p:cNvSpPr txBox="1"/>
          <p:nvPr/>
        </p:nvSpPr>
        <p:spPr>
          <a:xfrm>
            <a:off x="9106440" y="5950512"/>
            <a:ext cx="950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https://dnr.wi.gov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C65950-024D-4E1E-90D4-827CF2F8B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1"/>
    </mc:Choice>
    <mc:Fallback>
      <p:transition spd="slow" advTm="4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19B4A0-1705-4F25-8262-4F427BF0B775}"/>
              </a:ext>
            </a:extLst>
          </p:cNvPr>
          <p:cNvSpPr/>
          <p:nvPr/>
        </p:nvSpPr>
        <p:spPr>
          <a:xfrm>
            <a:off x="382770" y="910804"/>
            <a:ext cx="11483162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Which biotic and/or abiotic factors contribute to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invasion?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5EE82-AF3F-4404-833A-0F972F79B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875" y="228743"/>
            <a:ext cx="2790249" cy="662257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Gill Sans MT" panose="020B0502020104020203" pitchFamily="34" charset="0"/>
              </a:rPr>
              <a:t>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02C7B-6B13-4C6C-8BE4-943B7435FC92}"/>
              </a:ext>
            </a:extLst>
          </p:cNvPr>
          <p:cNvSpPr txBox="1"/>
          <p:nvPr/>
        </p:nvSpPr>
        <p:spPr>
          <a:xfrm>
            <a:off x="137159" y="2105833"/>
            <a:ext cx="11917678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Q1: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Do invaded soils contain more AMF ERH than native soils?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H1: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invaded soils will have higher mycorrhizal extraradical hyphal (ERH) abundance.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F841C-7D99-4AD2-80B2-4EB017616F77}"/>
              </a:ext>
            </a:extLst>
          </p:cNvPr>
          <p:cNvSpPr txBox="1"/>
          <p:nvPr/>
        </p:nvSpPr>
        <p:spPr>
          <a:xfrm>
            <a:off x="137158" y="5047462"/>
            <a:ext cx="11917678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Q3: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Which biotic or abiotic factors best predict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cover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and growth traits of specific leaf area (SLA) and tiller height?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H3: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abundance will be higher in areas with less canopy cover and higher soil moisture.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Average </a:t>
            </a:r>
            <a:r>
              <a:rPr lang="en-US" sz="2000" dirty="0">
                <a:solidFill>
                  <a:prstClr val="white"/>
                </a:solidFill>
                <a:latin typeface="Gill Sans MT" panose="020B0502020104020203" pitchFamily="34" charset="0"/>
              </a:rPr>
              <a:t>specific leaf area (SLA)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will be higher in low light and average tiller height will be higher in high light.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1C3DD-1834-45C3-A081-A5CD65F6CBCA}"/>
              </a:ext>
            </a:extLst>
          </p:cNvPr>
          <p:cNvSpPr txBox="1"/>
          <p:nvPr/>
        </p:nvSpPr>
        <p:spPr>
          <a:xfrm>
            <a:off x="137158" y="3361204"/>
            <a:ext cx="11917679" cy="126188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Does soil AMF abundance and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root colonization by AMF vary across abiotic gradients?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H2: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Soil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AMF ERH abundance and AMF root colonization of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Microstegiu</a:t>
            </a:r>
            <a:r>
              <a:rPr lang="en-US" sz="2000" i="1" dirty="0">
                <a:solidFill>
                  <a:prstClr val="white"/>
                </a:solidFill>
                <a:latin typeface="Gill Sans MT" panose="020B0502020104020203" pitchFamily="34" charset="0"/>
              </a:rPr>
              <a:t>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will be higher in stressful environments.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A9CAE6A-AFCF-47B3-BF12-D631AE398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5"/>
    </mc:Choice>
    <mc:Fallback>
      <p:transition spd="slow" advTm="5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1388-06CE-433D-A288-4FD76157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8083"/>
            <a:ext cx="3553047" cy="68838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u="sng" dirty="0">
                <a:latin typeface="Gill Sans MT" panose="020B0502020104020203" pitchFamily="34" charset="0"/>
              </a:rPr>
              <a:t>Research Sites: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B1C993-6E99-47B1-9D6F-F7EA353E76D9}"/>
              </a:ext>
            </a:extLst>
          </p:cNvPr>
          <p:cNvGrpSpPr/>
          <p:nvPr/>
        </p:nvGrpSpPr>
        <p:grpSpPr>
          <a:xfrm>
            <a:off x="791209" y="3973277"/>
            <a:ext cx="3444949" cy="2662032"/>
            <a:chOff x="818707" y="4146698"/>
            <a:chExt cx="3444949" cy="26620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0D3E5C-8BD6-4CE6-9FDA-A2B6C3DA5FAB}"/>
                </a:ext>
              </a:extLst>
            </p:cNvPr>
            <p:cNvSpPr/>
            <p:nvPr/>
          </p:nvSpPr>
          <p:spPr>
            <a:xfrm>
              <a:off x="818707" y="4146698"/>
              <a:ext cx="3444949" cy="26620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erson standing next to a forest&#10;&#10;Description automatically generated">
              <a:extLst>
                <a:ext uri="{FF2B5EF4-FFF2-40B4-BE49-F238E27FC236}">
                  <a16:creationId xmlns:a16="http://schemas.microsoft.com/office/drawing/2014/main" id="{7E4BF19D-EE03-43E8-918D-F1A0735C5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941" y="4267942"/>
              <a:ext cx="3226057" cy="241954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07D707-9A65-48F9-A513-E4B7D78A923B}"/>
              </a:ext>
            </a:extLst>
          </p:cNvPr>
          <p:cNvGrpSpPr/>
          <p:nvPr/>
        </p:nvGrpSpPr>
        <p:grpSpPr>
          <a:xfrm>
            <a:off x="124710" y="1167715"/>
            <a:ext cx="2333297" cy="3176200"/>
            <a:chOff x="0" y="1190848"/>
            <a:chExt cx="2636874" cy="34024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0ED39A-BC11-4A11-B2AE-7AC3FE3ED3D0}"/>
                </a:ext>
              </a:extLst>
            </p:cNvPr>
            <p:cNvSpPr/>
            <p:nvPr/>
          </p:nvSpPr>
          <p:spPr>
            <a:xfrm>
              <a:off x="0" y="1190848"/>
              <a:ext cx="2636874" cy="340241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grass, outdoor, bird, tree&#10;&#10;Description automatically generated">
              <a:extLst>
                <a:ext uri="{FF2B5EF4-FFF2-40B4-BE49-F238E27FC236}">
                  <a16:creationId xmlns:a16="http://schemas.microsoft.com/office/drawing/2014/main" id="{3A7744AF-CDCF-4B80-8C68-70B0D907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76133" y="1697278"/>
              <a:ext cx="3206737" cy="240505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2E114-38A3-45B1-88F9-9D95EBC32EC5}"/>
              </a:ext>
            </a:extLst>
          </p:cNvPr>
          <p:cNvGrpSpPr/>
          <p:nvPr/>
        </p:nvGrpSpPr>
        <p:grpSpPr>
          <a:xfrm>
            <a:off x="4263656" y="49269"/>
            <a:ext cx="7928344" cy="6178109"/>
            <a:chOff x="4263656" y="49270"/>
            <a:chExt cx="7928344" cy="52479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CB0F37-C29B-4943-8502-303FAE14DC59}"/>
                </a:ext>
              </a:extLst>
            </p:cNvPr>
            <p:cNvSpPr/>
            <p:nvPr/>
          </p:nvSpPr>
          <p:spPr>
            <a:xfrm>
              <a:off x="4263656" y="49270"/>
              <a:ext cx="7928344" cy="524794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BA223C-5A58-43CD-B4C8-8305FB8916A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6925" y="224484"/>
              <a:ext cx="7620365" cy="488354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CB3A07-08E3-424A-8DA2-1D55385C6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107" y="2462241"/>
            <a:ext cx="477366" cy="3008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7B27A6-DAF4-4C18-8B2F-B63F3E1B3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5"/>
    </mc:Choice>
    <mc:Fallback xmlns="">
      <p:transition spd="slow" advTm="2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12615</TotalTime>
  <Words>903</Words>
  <Application>Microsoft Office PowerPoint</Application>
  <PresentationFormat>Widescreen</PresentationFormat>
  <Paragraphs>125</Paragraphs>
  <Slides>17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Gill Sans MT</vt:lpstr>
      <vt:lpstr>Office Theme</vt:lpstr>
      <vt:lpstr>1_Office Theme</vt:lpstr>
      <vt:lpstr>Abiotic factors, not mycorrhizal associations, are strong predictors of growth and abundance of the invasive grass Microstegium vimineum.</vt:lpstr>
      <vt:lpstr>Invasive Species</vt:lpstr>
      <vt:lpstr>PowerPoint Presentation</vt:lpstr>
      <vt:lpstr>Abiotic factors facilitating invasion spread:</vt:lpstr>
      <vt:lpstr>Arbuscular Mycorrhizal Fungi (AMF)</vt:lpstr>
      <vt:lpstr>Continuum of Mycorrhizal Associations</vt:lpstr>
      <vt:lpstr>Arbuscular Mycorrhizal Fungi (AMF)  &amp; Plant Invasion</vt:lpstr>
      <vt:lpstr>Questions</vt:lpstr>
      <vt:lpstr>Research Sites: </vt:lpstr>
      <vt:lpstr>PowerPoint Presentation</vt:lpstr>
      <vt:lpstr>Data Collected: </vt:lpstr>
      <vt:lpstr>Q1: Do invaded soils contain more AMF ERH than native soils?</vt:lpstr>
      <vt:lpstr>Q2: Does soil AMF ERH abundance and Microstegium root colonization by AMF vary across abiotic gradients?   </vt:lpstr>
      <vt:lpstr>Q3: Which biotic or abiotic factors best predict Microstegium cover? </vt:lpstr>
      <vt:lpstr>Q3: Which biotic or abiotic factors best predict Microstegium growth traits of specific leaf area and tiller height? </vt:lpstr>
      <vt:lpstr>Results 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Abiotic factors, not mycorrhizal associations, are strong predictors of growth and abundance of the invasive grass Microstegium vimineum.</dc:title>
  <dc:creator>k b</dc:creator>
  <cp:lastModifiedBy>k b</cp:lastModifiedBy>
  <cp:revision>19</cp:revision>
  <dcterms:created xsi:type="dcterms:W3CDTF">2020-10-13T15:33:08Z</dcterms:created>
  <dcterms:modified xsi:type="dcterms:W3CDTF">2020-10-27T19:22:22Z</dcterms:modified>
</cp:coreProperties>
</file>