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261" r:id="rId2"/>
    <p:sldId id="262" r:id="rId3"/>
    <p:sldId id="283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80" r:id="rId14"/>
    <p:sldId id="272" r:id="rId15"/>
    <p:sldId id="273" r:id="rId16"/>
    <p:sldId id="281" r:id="rId17"/>
    <p:sldId id="274" r:id="rId18"/>
    <p:sldId id="282" r:id="rId19"/>
    <p:sldId id="275" r:id="rId20"/>
    <p:sldId id="276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D100"/>
    <a:srgbClr val="046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17" autoAdjust="0"/>
    <p:restoredTop sz="94660"/>
  </p:normalViewPr>
  <p:slideViewPr>
    <p:cSldViewPr snapToGrid="0">
      <p:cViewPr>
        <p:scale>
          <a:sx n="63" d="100"/>
          <a:sy n="63" d="100"/>
        </p:scale>
        <p:origin x="5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0A068-24DD-44B4-B09F-3FCE270A093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1700F-F751-4255-A172-F713FAB8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6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0D852-0F19-4F4B-A4DF-B7FC291A9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5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0D852-0F19-4F4B-A4DF-B7FC291A9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0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954571" y="149783"/>
            <a:ext cx="10394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B3FA07-8785-2A4C-BEE5-21FD4E3079EF}"/>
              </a:ext>
            </a:extLst>
          </p:cNvPr>
          <p:cNvGrpSpPr/>
          <p:nvPr userDrawn="1"/>
        </p:nvGrpSpPr>
        <p:grpSpPr>
          <a:xfrm>
            <a:off x="-18327" y="-24743"/>
            <a:ext cx="12228653" cy="1385549"/>
            <a:chOff x="231" y="7022"/>
            <a:chExt cx="12228653" cy="138554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231" y="1273342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2" name="Picture 21" descr="A close up of a sign&#10;&#10;Description automatically generated">
              <a:extLst>
                <a:ext uri="{FF2B5EF4-FFF2-40B4-BE49-F238E27FC236}">
                  <a16:creationId xmlns:a16="http://schemas.microsoft.com/office/drawing/2014/main" id="{68D8FC38-392D-0448-BA85-8C0341591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32" y="124709"/>
              <a:ext cx="2853910" cy="98338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9F80E5-3276-B247-BE3B-82A3EC22DE99}"/>
              </a:ext>
            </a:extLst>
          </p:cNvPr>
          <p:cNvSpPr txBox="1"/>
          <p:nvPr userDrawn="1"/>
        </p:nvSpPr>
        <p:spPr>
          <a:xfrm>
            <a:off x="348343" y="-566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5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5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4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18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06CCE3-A715-1A4E-95E7-673112B5B1DB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6B71C0-F9D8-0049-9485-6EDD0B5C92F0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EE6CA9-24E6-E348-BA8E-B9FCBEFEF027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1549B718-F0D3-754D-ACD6-F6D113A8C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7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828800" y="97564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FAED32-C1DF-9241-AC5A-729C1551B84B}"/>
              </a:ext>
            </a:extLst>
          </p:cNvPr>
          <p:cNvGrpSpPr/>
          <p:nvPr userDrawn="1"/>
        </p:nvGrpSpPr>
        <p:grpSpPr>
          <a:xfrm>
            <a:off x="-18327" y="-24743"/>
            <a:ext cx="12228653" cy="1385549"/>
            <a:chOff x="231" y="7022"/>
            <a:chExt cx="12228653" cy="138554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3875CE-9C00-D749-85B9-3346B3DE1DFD}"/>
                </a:ext>
              </a:extLst>
            </p:cNvPr>
            <p:cNvSpPr/>
            <p:nvPr userDrawn="1"/>
          </p:nvSpPr>
          <p:spPr>
            <a:xfrm>
              <a:off x="231" y="1273342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9607D58-A872-174F-A1E5-0D0EA834F41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41" name="Picture 40" descr="A close up of a sign&#10;&#10;Description automatically generated">
              <a:extLst>
                <a:ext uri="{FF2B5EF4-FFF2-40B4-BE49-F238E27FC236}">
                  <a16:creationId xmlns:a16="http://schemas.microsoft.com/office/drawing/2014/main" id="{05EFEA0D-9A59-974B-93EC-FF76E53D05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8" y="129329"/>
              <a:ext cx="2616812" cy="901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00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6" y="410832"/>
            <a:ext cx="10515600" cy="57573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1486" y="98901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9286" y="989012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C9B728-FA9F-4B46-87EB-377493CFEF45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9272FE-33B4-8646-808D-5F473F16CD7A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7D4248-CFC1-874A-ABD0-5452E953C9B4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09E2FAE6-054A-DC45-A998-8E13C4E326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62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461" y="2505075"/>
            <a:ext cx="5157787" cy="28738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738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828800" y="134564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57FCFF-2C01-634F-B8CE-69477AE2DDA8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C178E5-916D-4E4A-A201-61BD7619C1E1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A0FE8C5-3933-D64F-93CF-CE71CBAAD1D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40" name="Picture 39" descr="A close up of a sign&#10;&#10;Description automatically generated">
              <a:extLst>
                <a:ext uri="{FF2B5EF4-FFF2-40B4-BE49-F238E27FC236}">
                  <a16:creationId xmlns:a16="http://schemas.microsoft.com/office/drawing/2014/main" id="{68F6139E-8DBC-AB41-B4DB-6403F20B4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229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57" y="14141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E280C3-77F5-C94F-B735-D55B119ABF48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8ACBB17-F1BD-584C-BC4C-0FB6D5652949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7EECC6-D6B1-D74B-9CDF-61D7D99B8F6F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BF69EE1C-5C91-224F-98C2-932CCBE4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64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0AB04D-EE0E-D54A-8A33-133A39FB0052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293C73F-A8E0-2340-98F3-BCB254CDB435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F79A51-7B0D-E340-B082-8B690E1CD1BE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8" name="Picture 27" descr="A close up of a sign&#10;&#10;Description automatically generated">
              <a:extLst>
                <a:ext uri="{FF2B5EF4-FFF2-40B4-BE49-F238E27FC236}">
                  <a16:creationId xmlns:a16="http://schemas.microsoft.com/office/drawing/2014/main" id="{139063CB-F9C1-6847-95A2-2866FAEDA1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27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4896"/>
            <a:ext cx="3932237" cy="10761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363278"/>
            <a:ext cx="6172200" cy="3889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4167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CAFF3-D296-2549-9845-0404108EF0BD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4F0CC85-A484-FD4B-8E18-0923D3CADC8D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C380E2-5015-8446-8BDA-F0000DF385C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58535222-3A2A-2645-90C4-6A75CF6EA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6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71882"/>
            <a:ext cx="3932237" cy="8393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600" y="771882"/>
            <a:ext cx="6172200" cy="46581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4460"/>
            <a:ext cx="3932237" cy="38120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2595FD-115E-3C43-BA85-AC4ACA7E649C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961E9-0AE8-8441-885D-95E00F027094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D16286-4694-3A47-9C84-F018BCC0BECC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142DABC3-C088-7C46-B22E-C35B66890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45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90B43-80D3-4E62-BCCE-7E9532414BF3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hyperlink" Target="http://www.timeanddate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earthexplorer.usgs.gov/" TargetMode="External"/><Relationship Id="rId4" Type="http://schemas.openxmlformats.org/officeDocument/2006/relationships/hyperlink" Target="https://kygeoportal.ky.gov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3403" y="2269470"/>
            <a:ext cx="8809704" cy="552389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3679" y="4513372"/>
            <a:ext cx="9042401" cy="2135529"/>
          </a:xfrm>
        </p:spPr>
        <p:txBody>
          <a:bodyPr>
            <a:noAutofit/>
          </a:bodyPr>
          <a:lstStyle/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Manisha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Hamal, Jeremy Sandifer,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Buddhi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Gyawali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Kirk W.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Pomper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Agriculture,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Community,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Sciences. Kentucky State University, Frankfort, KY 40601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023" y="1652308"/>
            <a:ext cx="1014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tudying 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urbanization in Louisville and 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Lexington, 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metropolitan cities in Kentucky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8"/>
    </mc:Choice>
    <mc:Fallback xmlns="">
      <p:transition spd="slow" advTm="2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36320" y="781665"/>
                <a:ext cx="10444480" cy="554769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sz="26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600" baseline="-25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calculated as square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NDVI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NDVI</m:t>
                        </m:r>
                        <m:r>
                          <m:rPr>
                            <m:sty m:val="p"/>
                          </m:rPr>
                          <a:rPr lang="en-US" sz="2600" baseline="-25000">
                            <a:latin typeface="Cambria Math" panose="02040503050406030204" pitchFamily="18" charset="0"/>
                          </a:rPr>
                          <m:t>min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NDVI</m:t>
                        </m:r>
                        <m:r>
                          <m:rPr>
                            <m:sty m:val="p"/>
                          </m:rPr>
                          <a:rPr lang="en-US" sz="2600" baseline="-2500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NDVI</m:t>
                        </m:r>
                        <m:r>
                          <m:rPr>
                            <m:sty m:val="p"/>
                          </m:rPr>
                          <a:rPr lang="en-US" sz="2600" baseline="-25000">
                            <a:latin typeface="Cambria Math" panose="02040503050406030204" pitchFamily="18" charset="0"/>
                          </a:rPr>
                          <m:t>min</m:t>
                        </m:r>
                      </m:den>
                    </m:f>
                  </m:oMath>
                </a14:m>
                <a:endParaRPr lang="en-US" sz="2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2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proportion of 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vegetation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sz="2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Land surface emissivity (e) was calculated </a:t>
                </a:r>
                <a:r>
                  <a:rPr lang="en-US" sz="26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as: 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0.004 *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+ 0.986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LST</m:t>
                    </m:r>
                    <m:r>
                      <a:rPr lang="en-US" sz="2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BT</m:t>
                        </m:r>
                      </m:num>
                      <m:den>
                        <m:r>
                          <a:rPr lang="en-US" sz="2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2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2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BT</m:t>
                                </m:r>
                                <m:r>
                                  <a:rPr lang="en-US" sz="2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∕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(Yuan &amp; Bauier, 2007)</a:t>
                </a:r>
                <a:endParaRPr lang="en-US" sz="2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 LST is land surface temperature in °C</a:t>
                </a:r>
              </a:p>
              <a:p>
                <a:pPr marL="800100" lvl="1" indent="-3429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BT is brightness temperature in °C</a:t>
                </a:r>
              </a:p>
              <a:p>
                <a:pPr marL="800100" lvl="1" indent="-3429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is wavelength of emitted radiance (11.5µm)</a:t>
                </a:r>
              </a:p>
              <a:p>
                <a:pPr marL="800100" lvl="1" indent="-3429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land surface emissivity </a:t>
                </a:r>
              </a:p>
              <a:p>
                <a:pPr marL="800100" lvl="1" indent="-3429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= h*c/σ (1.438×10</a:t>
                </a:r>
                <a:r>
                  <a:rPr lang="en-US" sz="22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mK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</a:pP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6320" y="781665"/>
                <a:ext cx="10444480" cy="5547698"/>
              </a:xfrm>
              <a:blipFill>
                <a:blip r:embed="rId4"/>
                <a:stretch>
                  <a:fillRect l="-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5"/>
    </mc:Choice>
    <mc:Fallback>
      <p:transition spd="slow" advTm="3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610" y="407090"/>
            <a:ext cx="7871202" cy="103038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640" y="1335877"/>
            <a:ext cx="10657840" cy="449564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LST and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 of Jefferson County was higher than Fayette County.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Although, the minimum NDVI value was found to be lower in Jefferson County than Fayette County, no any difference was seen in mean NDVI values between the counties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negative correlation was observed between LST and NDVI 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 -0.56, p-value &lt; 0.05)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relation between NDVI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was also significant (r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-0.65, p-value &lt; 0.05)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Whereas, a significant positive correlation between LST and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 (r = 0.85, p-value &lt; 0.05)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3"/>
    </mc:Choice>
    <mc:Fallback xmlns="">
      <p:transition spd="slow" advTm="4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99" y="769192"/>
            <a:ext cx="4917973" cy="3853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2814" y="505691"/>
            <a:ext cx="340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48" y="769192"/>
            <a:ext cx="5188540" cy="3853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3708" y="4955233"/>
            <a:ext cx="912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Landsat map of Jefferson (a) and Fayette county (b), 2018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0240" y="4493568"/>
            <a:ext cx="72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09543" y="4493568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5"/>
    </mc:Choice>
    <mc:Fallback xmlns="">
      <p:transition spd="slow" advTm="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49" x="6667500" y="4991100"/>
          <p14:tracePt t="5658" x="6597650" y="4953000"/>
          <p14:tracePt t="5664" x="6540500" y="4902200"/>
          <p14:tracePt t="5672" x="6470650" y="4864100"/>
          <p14:tracePt t="5691" x="6381750" y="4794250"/>
          <p14:tracePt t="5705" x="6223000" y="4641850"/>
          <p14:tracePt t="5739" x="6026150" y="4432300"/>
          <p14:tracePt t="5772" x="5810250" y="4248150"/>
          <p14:tracePt t="5789" x="5695950" y="4171950"/>
          <p14:tracePt t="5806" x="5607050" y="4121150"/>
          <p14:tracePt t="5823" x="5543550" y="4070350"/>
          <p14:tracePt t="5839" x="5492750" y="4032250"/>
          <p14:tracePt t="5855" x="5397500" y="3943350"/>
          <p14:tracePt t="5872" x="5283200" y="3854450"/>
          <p14:tracePt t="5889" x="5219700" y="3810000"/>
          <p14:tracePt t="5906" x="5124450" y="3746500"/>
          <p14:tracePt t="5922" x="5060950" y="3714750"/>
          <p14:tracePt t="5939" x="5022850" y="3695700"/>
          <p14:tracePt t="5945" x="4978400" y="3670300"/>
          <p14:tracePt t="5955" x="4889500" y="3632200"/>
          <p14:tracePt t="5973" x="4806950" y="3606800"/>
          <p14:tracePt t="5989" x="4730750" y="3568700"/>
          <p14:tracePt t="6006" x="4648200" y="3517900"/>
          <p14:tracePt t="6022" x="4578350" y="3460750"/>
          <p14:tracePt t="6040" x="4533900" y="3403600"/>
          <p14:tracePt t="6056" x="4483100" y="3333750"/>
          <p14:tracePt t="6072" x="4464050" y="3314700"/>
          <p14:tracePt t="6089" x="4445000" y="3295650"/>
          <p14:tracePt t="6106" x="4432300" y="3276600"/>
          <p14:tracePt t="6122" x="4432300" y="3263900"/>
          <p14:tracePt t="6139" x="4425950" y="3257550"/>
          <p14:tracePt t="6764" x="4565650" y="3257550"/>
          <p14:tracePt t="6772" x="4667250" y="3244850"/>
          <p14:tracePt t="6784" x="4997450" y="3200400"/>
          <p14:tracePt t="6799" x="5422900" y="3181350"/>
          <p14:tracePt t="6816" x="5715000" y="3175000"/>
          <p14:tracePt t="6834" x="6273800" y="3162300"/>
          <p14:tracePt t="6866" x="6851650" y="3200400"/>
          <p14:tracePt t="6899" x="7366000" y="3289300"/>
          <p14:tracePt t="6916" x="7486650" y="3308350"/>
          <p14:tracePt t="6933" x="7626350" y="3346450"/>
          <p14:tracePt t="6949" x="7740650" y="3346450"/>
          <p14:tracePt t="6955" x="7791450" y="3346450"/>
          <p14:tracePt t="6966" x="7816850" y="3346450"/>
          <p14:tracePt t="6984" x="7937500" y="3346450"/>
          <p14:tracePt t="6999" x="7969250" y="3346450"/>
          <p14:tracePt t="7016" x="8039100" y="3327400"/>
          <p14:tracePt t="7033" x="8121650" y="3314700"/>
          <p14:tracePt t="7049" x="8178800" y="3302000"/>
          <p14:tracePt t="7065" x="8248650" y="3295650"/>
          <p14:tracePt t="7082" x="8331200" y="3282950"/>
          <p14:tracePt t="7098" x="8375650" y="3276600"/>
          <p14:tracePt t="7115" x="8401050" y="3276600"/>
          <p14:tracePt t="7133" x="8426450" y="3270250"/>
          <p14:tracePt t="7149" x="8451850" y="3270250"/>
          <p14:tracePt t="7166" x="8496300" y="3257550"/>
          <p14:tracePt t="7184" x="8515350" y="3257550"/>
          <p14:tracePt t="7199" x="8528050" y="32575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7" y="612624"/>
            <a:ext cx="5222434" cy="4060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04" y="612624"/>
            <a:ext cx="5473663" cy="4060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0320" y="4968240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LST of Jefferson (a) and Fayette (b) county, 2018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6934" y="4569768"/>
            <a:ext cx="583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6" name="Rectangle 5"/>
          <p:cNvSpPr/>
          <p:nvPr/>
        </p:nvSpPr>
        <p:spPr>
          <a:xfrm>
            <a:off x="8882565" y="4590088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0"/>
    </mc:Choice>
    <mc:Fallback xmlns="">
      <p:transition spd="slow" advTm="1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60" x="8439150" y="3244850"/>
          <p14:tracePt t="6466" x="8178800" y="3200400"/>
          <p14:tracePt t="6479" x="7962900" y="3149600"/>
          <p14:tracePt t="6496" x="7594600" y="3048000"/>
          <p14:tracePt t="6512" x="7302500" y="2952750"/>
          <p14:tracePt t="6545" x="6483350" y="2571750"/>
          <p14:tracePt t="6578" x="5905500" y="2406650"/>
          <p14:tracePt t="6595" x="5784850" y="2368550"/>
          <p14:tracePt t="6612" x="5530850" y="2330450"/>
          <p14:tracePt t="6628" x="5257800" y="2298700"/>
          <p14:tracePt t="6645" x="5143500" y="2292350"/>
          <p14:tracePt t="6661" x="4940300" y="2279650"/>
          <p14:tracePt t="6678" x="4768850" y="2266950"/>
          <p14:tracePt t="6695" x="4711700" y="2266950"/>
          <p14:tracePt t="6712" x="4673600" y="2266950"/>
          <p14:tracePt t="6728" x="4622800" y="2266950"/>
          <p14:tracePt t="6745" x="4610100" y="2266950"/>
          <p14:tracePt t="6761" x="4591050" y="2266950"/>
          <p14:tracePt t="6778" x="4572000" y="2266950"/>
          <p14:tracePt t="6795" x="4565650" y="2260600"/>
          <p14:tracePt t="6811" x="4552950" y="2260600"/>
          <p14:tracePt t="6828" x="4533900" y="2260600"/>
          <p14:tracePt t="6845" x="4521200" y="2260600"/>
          <p14:tracePt t="6878" x="4514850" y="2260600"/>
          <p14:tracePt t="7386" x="4718050" y="2260600"/>
          <p14:tracePt t="7393" x="4794250" y="2247900"/>
          <p14:tracePt t="7401" x="5213350" y="2247900"/>
          <p14:tracePt t="7413" x="5683250" y="2247900"/>
          <p14:tracePt t="7430" x="6502400" y="2311400"/>
          <p14:tracePt t="7448" x="7315200" y="2381250"/>
          <p14:tracePt t="7453" x="7423150" y="2425700"/>
          <p14:tracePt t="7480" x="8312150" y="2667000"/>
          <p14:tracePt t="7514" x="8928100" y="2851150"/>
          <p14:tracePt t="7530" x="9175750" y="2927350"/>
          <p14:tracePt t="7546" x="9385300" y="2965450"/>
          <p14:tracePt t="7564" x="9544050" y="2997200"/>
          <p14:tracePt t="7580" x="9652000" y="3016250"/>
          <p14:tracePt t="7598" x="9779000" y="3022600"/>
          <p14:tracePt t="7613" x="9836150" y="3022600"/>
          <p14:tracePt t="7630" x="9867900" y="3022600"/>
          <p14:tracePt t="7647" x="9899650" y="3022600"/>
          <p14:tracePt t="7663" x="9925050" y="3022600"/>
          <p14:tracePt t="7680" x="9931400" y="3022600"/>
          <p14:tracePt t="7696" x="9944100" y="3022600"/>
          <p14:tracePt t="7729" x="9950450" y="3022600"/>
          <p14:tracePt t="7759" x="9956800" y="3022600"/>
          <p14:tracePt t="7794" x="9963150" y="3022600"/>
          <p14:tracePt t="9379" x="9912350" y="3022600"/>
          <p14:tracePt t="9386" x="9842500" y="3022600"/>
          <p14:tracePt t="9394" x="9734550" y="3022600"/>
          <p14:tracePt t="9407" x="9569450" y="3022600"/>
          <p14:tracePt t="9420" x="9309100" y="3022600"/>
          <p14:tracePt t="9437" x="9099550" y="3022600"/>
          <p14:tracePt t="9470" x="8394700" y="3067050"/>
          <p14:tracePt t="9506" x="7645400" y="3181350"/>
          <p14:tracePt t="9513" x="7512050" y="3225800"/>
          <p14:tracePt t="9520" x="7302500" y="3282950"/>
          <p14:tracePt t="9537" x="7112000" y="3321050"/>
          <p14:tracePt t="9556" x="6934200" y="3390900"/>
          <p14:tracePt t="9570" x="6845300" y="3416300"/>
          <p14:tracePt t="9587" x="6781800" y="3441700"/>
          <p14:tracePt t="9606" x="6680200" y="3486150"/>
          <p14:tracePt t="9620" x="6629400" y="3505200"/>
          <p14:tracePt t="9637" x="6578600" y="3524250"/>
          <p14:tracePt t="9656" x="6521450" y="3549650"/>
          <p14:tracePt t="9670" x="6489700" y="3562350"/>
          <p14:tracePt t="9687" x="6451600" y="3581400"/>
          <p14:tracePt t="9705" x="6381750" y="3638550"/>
          <p14:tracePt t="9720" x="6318250" y="3663950"/>
          <p14:tracePt t="9737" x="6254750" y="3708400"/>
          <p14:tracePt t="9755" x="6197600" y="3740150"/>
          <p14:tracePt t="9770" x="6165850" y="3765550"/>
          <p14:tracePt t="9787" x="6153150" y="3778250"/>
          <p14:tracePt t="9802" x="6134100" y="3790950"/>
          <p14:tracePt t="9819" x="6127750" y="3816350"/>
          <p14:tracePt t="9836" x="6121400" y="3816350"/>
          <p14:tracePt t="9853" x="6121400" y="3829050"/>
          <p14:tracePt t="9869" x="6115050" y="3835400"/>
          <p14:tracePt t="9903" x="6115050" y="3841750"/>
          <p14:tracePt t="9919" x="6108700" y="3841750"/>
          <p14:tracePt t="11170" x="6045200" y="3810000"/>
          <p14:tracePt t="11177" x="5949950" y="3746500"/>
          <p14:tracePt t="11187" x="5829300" y="3663950"/>
          <p14:tracePt t="11204" x="5454650" y="3460750"/>
          <p14:tracePt t="11220" x="5175250" y="3365500"/>
          <p14:tracePt t="11237" x="4972050" y="3327400"/>
          <p14:tracePt t="11270" x="4445000" y="3219450"/>
          <p14:tracePt t="11303" x="4318000" y="3194050"/>
          <p14:tracePt t="11320" x="4292600" y="3194050"/>
          <p14:tracePt t="11337" x="4279900" y="3194050"/>
          <p14:tracePt t="11353" x="4260850" y="3194050"/>
          <p14:tracePt t="11370" x="4248150" y="3194050"/>
          <p14:tracePt t="11404" x="4241800" y="3187700"/>
          <p14:tracePt t="11442" x="4235450" y="3187700"/>
          <p14:tracePt t="11470" x="4229100" y="3187700"/>
          <p14:tracePt t="11491" x="4222750" y="3187700"/>
          <p14:tracePt t="11498" x="4222750" y="3181350"/>
          <p14:tracePt t="11520" x="4216400" y="3181350"/>
          <p14:tracePt t="11591" x="4216400" y="3175000"/>
          <p14:tracePt t="11678" x="4216400" y="3168650"/>
          <p14:tracePt t="13876" x="4260850" y="3187700"/>
          <p14:tracePt t="13883" x="4330700" y="3213100"/>
          <p14:tracePt t="13890" x="4419600" y="3270250"/>
          <p14:tracePt t="13904" x="4546600" y="3333750"/>
          <p14:tracePt t="13920" x="4648200" y="3409950"/>
          <p14:tracePt t="13938" x="4832350" y="3524250"/>
          <p14:tracePt t="13970" x="5016500" y="3651250"/>
          <p14:tracePt t="14003" x="5137150" y="3790950"/>
          <p14:tracePt t="14020" x="5194300" y="3854450"/>
          <p14:tracePt t="14038" x="5257800" y="3905250"/>
          <p14:tracePt t="14053" x="5295900" y="3930650"/>
          <p14:tracePt t="14069" x="5327650" y="3962400"/>
          <p14:tracePt t="14073" x="5340350" y="3975100"/>
          <p14:tracePt t="14086" x="5372100" y="3994150"/>
          <p14:tracePt t="14103" x="5410200" y="4019550"/>
          <p14:tracePt t="14119" x="5435600" y="4038600"/>
          <p14:tracePt t="14136" x="5448300" y="4051300"/>
          <p14:tracePt t="14152" x="5473700" y="4064000"/>
          <p14:tracePt t="14170" x="5499100" y="4083050"/>
          <p14:tracePt t="14188" x="5530850" y="4114800"/>
          <p14:tracePt t="14203" x="5575300" y="4133850"/>
          <p14:tracePt t="14220" x="5607050" y="4165600"/>
          <p14:tracePt t="14238" x="5657850" y="4197350"/>
          <p14:tracePt t="14253" x="5683250" y="4222750"/>
          <p14:tracePt t="14270" x="5721350" y="4241800"/>
          <p14:tracePt t="14287" x="5727700" y="4241800"/>
          <p14:tracePt t="14303" x="5734050" y="4241800"/>
          <p14:tracePt t="14320" x="5740400" y="4241800"/>
          <p14:tracePt t="14338" x="5759450" y="4241800"/>
          <p14:tracePt t="14370" x="5765800" y="4241800"/>
          <p14:tracePt t="14412" x="5765800" y="4235450"/>
          <p14:tracePt t="14419" x="5759450" y="4216400"/>
          <p14:tracePt t="14426" x="5746750" y="4184650"/>
          <p14:tracePt t="14438" x="5734050" y="4146550"/>
          <p14:tracePt t="14453" x="5715000" y="4121150"/>
          <p14:tracePt t="14470" x="5702300" y="4095750"/>
          <p14:tracePt t="14488" x="5676900" y="4064000"/>
          <p14:tracePt t="14503" x="5664200" y="4051300"/>
          <p14:tracePt t="14520" x="5651500" y="4044950"/>
          <p14:tracePt t="14538" x="5638800" y="4019550"/>
          <p14:tracePt t="14553" x="5600700" y="4006850"/>
          <p14:tracePt t="14570" x="5575300" y="3994150"/>
          <p14:tracePt t="14588" x="5511800" y="3962400"/>
          <p14:tracePt t="14603" x="5461000" y="3943350"/>
          <p14:tracePt t="14620" x="5410200" y="3930650"/>
          <p14:tracePt t="14639" x="5365750" y="3917950"/>
          <p14:tracePt t="14653" x="5346700" y="3917950"/>
          <p14:tracePt t="14670" x="5327650" y="3917950"/>
          <p14:tracePt t="14688" x="5314950" y="3917950"/>
          <p14:tracePt t="14703" x="5283200" y="3917950"/>
          <p14:tracePt t="14720" x="5270500" y="3917950"/>
          <p14:tracePt t="14738" x="5257800" y="3917950"/>
          <p14:tracePt t="14753" x="5238750" y="3917950"/>
          <p14:tracePt t="14770" x="5219700" y="3930650"/>
          <p14:tracePt t="14787" x="5194300" y="3956050"/>
          <p14:tracePt t="14803" x="5175250" y="3975100"/>
          <p14:tracePt t="14820" x="5162550" y="3987800"/>
          <p14:tracePt t="14837" x="5143500" y="4006850"/>
          <p14:tracePt t="14853" x="5137150" y="4019550"/>
          <p14:tracePt t="14870" x="5137150" y="4032250"/>
          <p14:tracePt t="14887" x="5137150" y="4044950"/>
          <p14:tracePt t="14903" x="5137150" y="4070350"/>
          <p14:tracePt t="14919" x="5137150" y="4102100"/>
          <p14:tracePt t="14937" x="5168900" y="4171950"/>
          <p14:tracePt t="14953" x="5207000" y="4216400"/>
          <p14:tracePt t="14969" x="5226050" y="4248150"/>
          <p14:tracePt t="14988" x="5302250" y="4318000"/>
          <p14:tracePt t="15003" x="5359400" y="4362450"/>
          <p14:tracePt t="15019" x="5391150" y="4375150"/>
          <p14:tracePt t="15037" x="5454650" y="4394200"/>
          <p14:tracePt t="15053" x="5473700" y="4394200"/>
          <p14:tracePt t="15069" x="5524500" y="4394200"/>
          <p14:tracePt t="15088" x="5549900" y="4394200"/>
          <p14:tracePt t="15095" x="5556250" y="4394200"/>
          <p14:tracePt t="15102" x="5562600" y="4394200"/>
          <p14:tracePt t="15120" x="5575300" y="4394200"/>
          <p14:tracePt t="15138" x="5581650" y="4394200"/>
          <p14:tracePt t="15698" x="5670550" y="4381500"/>
          <p14:tracePt t="15704" x="5829300" y="4362450"/>
          <p14:tracePt t="15711" x="6146800" y="4330700"/>
          <p14:tracePt t="15724" x="6508750" y="4279900"/>
          <p14:tracePt t="15738" x="7112000" y="4241800"/>
          <p14:tracePt t="15755" x="7378700" y="4203700"/>
          <p14:tracePt t="15788" x="8375650" y="4051300"/>
          <p14:tracePt t="15823" x="9182100" y="3949700"/>
          <p14:tracePt t="15838" x="9385300" y="3930650"/>
          <p14:tracePt t="15855" x="9525000" y="3898900"/>
          <p14:tracePt t="15873" x="9709150" y="3892550"/>
          <p14:tracePt t="15888" x="9798050" y="3892550"/>
          <p14:tracePt t="15905" x="9848850" y="3892550"/>
          <p14:tracePt t="15923" x="9912350" y="3886200"/>
          <p14:tracePt t="15938" x="9950450" y="3873500"/>
          <p14:tracePt t="15955" x="9975850" y="3873500"/>
          <p14:tracePt t="15972" x="10045700" y="3854450"/>
          <p14:tracePt t="15988" x="10140950" y="3829050"/>
          <p14:tracePt t="16005" x="10223500" y="3816350"/>
          <p14:tracePt t="16023" x="10350500" y="3797300"/>
          <p14:tracePt t="16038" x="10388600" y="3784600"/>
          <p14:tracePt t="16055" x="10458450" y="3778250"/>
          <p14:tracePt t="16073" x="10579100" y="3765550"/>
          <p14:tracePt t="16088" x="10648950" y="3752850"/>
          <p14:tracePt t="16105" x="10693400" y="3752850"/>
          <p14:tracePt t="16111" x="10725150" y="3752850"/>
          <p14:tracePt t="16123" x="10750550" y="3752850"/>
          <p14:tracePt t="16138" x="10801350" y="3746500"/>
          <p14:tracePt t="16155" x="10833100" y="3746500"/>
          <p14:tracePt t="16172" x="10877550" y="3746500"/>
          <p14:tracePt t="16188" x="10902950" y="3746500"/>
          <p14:tracePt t="16205" x="10947400" y="3746500"/>
          <p14:tracePt t="16223" x="11023600" y="3746500"/>
          <p14:tracePt t="16238" x="11061700" y="3746500"/>
          <p14:tracePt t="16255" x="11087100" y="3746500"/>
          <p14:tracePt t="16273" x="11125200" y="3759200"/>
          <p14:tracePt t="16288" x="11156950" y="3765550"/>
          <p14:tracePt t="16305" x="11169650" y="3765550"/>
          <p14:tracePt t="16322" x="11176000" y="3765550"/>
          <p14:tracePt t="16381" x="11169650" y="3765550"/>
          <p14:tracePt t="16388" x="11156950" y="3746500"/>
          <p14:tracePt t="16405" x="11112500" y="3733800"/>
          <p14:tracePt t="16422" x="11036300" y="3714750"/>
          <p14:tracePt t="16438" x="10991850" y="3708400"/>
          <p14:tracePt t="16454" x="10934700" y="3708400"/>
          <p14:tracePt t="16473" x="10864850" y="3708400"/>
          <p14:tracePt t="16488" x="10814050" y="3721100"/>
          <p14:tracePt t="16505" x="10782300" y="3727450"/>
          <p14:tracePt t="16523" x="10744200" y="3740150"/>
          <p14:tracePt t="16538" x="10731500" y="3746500"/>
          <p14:tracePt t="16554" x="10718800" y="3765550"/>
          <p14:tracePt t="16572" x="10699750" y="3784600"/>
          <p14:tracePt t="16588" x="10687050" y="3835400"/>
          <p14:tracePt t="16604" x="10668000" y="3879850"/>
          <p14:tracePt t="16610" x="10661650" y="3905250"/>
          <p14:tracePt t="16622" x="10661650" y="3975100"/>
          <p14:tracePt t="16638" x="10661650" y="4025900"/>
          <p14:tracePt t="16654" x="10687050" y="4083050"/>
          <p14:tracePt t="16672" x="10737850" y="4152900"/>
          <p14:tracePt t="16688" x="10763250" y="4178300"/>
          <p14:tracePt t="16704" x="10795000" y="4197350"/>
          <p14:tracePt t="16722" x="10814050" y="4210050"/>
          <p14:tracePt t="16738" x="10826750" y="4210050"/>
          <p14:tracePt t="16754" x="10852150" y="4210050"/>
          <p14:tracePt t="16771" x="10858500" y="4210050"/>
          <p14:tracePt t="16788" x="10871200" y="4203700"/>
          <p14:tracePt t="16804" x="10883900" y="4191000"/>
          <p14:tracePt t="16822" x="10902950" y="4159250"/>
          <p14:tracePt t="16837" x="10902950" y="4146550"/>
          <p14:tracePt t="16854" x="10902950" y="4133850"/>
          <p14:tracePt t="16872" x="10902950" y="4121150"/>
          <p14:tracePt t="16888" x="10902950" y="4114800"/>
          <p14:tracePt t="16904" x="10902950" y="4108450"/>
          <p14:tracePt t="16924" x="10902950" y="4102100"/>
          <p14:tracePt t="16945" x="10902950" y="4095750"/>
          <p14:tracePt t="16981" x="10902950" y="4089400"/>
          <p14:tracePt t="17073" x="10902950" y="40830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609351"/>
            <a:ext cx="5080000" cy="4198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619473"/>
            <a:ext cx="5223331" cy="4188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1040" y="5085982"/>
            <a:ext cx="890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 NDVI of Jefferson (a) and Fayette (b) county, 2018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90292" y="4702750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7" name="Rectangle 6"/>
          <p:cNvSpPr/>
          <p:nvPr/>
        </p:nvSpPr>
        <p:spPr>
          <a:xfrm>
            <a:off x="8545667" y="4702749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5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1"/>
    </mc:Choice>
    <mc:Fallback>
      <p:transition spd="slow" advTm="1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309" y="560440"/>
            <a:ext cx="7640279" cy="63909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Continue..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797570"/>
              </p:ext>
            </p:extLst>
          </p:nvPr>
        </p:nvGraphicFramePr>
        <p:xfrm>
          <a:off x="992756" y="1552538"/>
          <a:ext cx="6980751" cy="13716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66931">
                  <a:extLst>
                    <a:ext uri="{9D8B030D-6E8A-4147-A177-3AD203B41FA5}">
                      <a16:colId xmlns:a16="http://schemas.microsoft.com/office/drawing/2014/main" val="381478431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24809990"/>
                    </a:ext>
                  </a:extLst>
                </a:gridCol>
                <a:gridCol w="1625756">
                  <a:extLst>
                    <a:ext uri="{9D8B030D-6E8A-4147-A177-3AD203B41FA5}">
                      <a16:colId xmlns:a16="http://schemas.microsoft.com/office/drawing/2014/main" val="530141410"/>
                    </a:ext>
                  </a:extLst>
                </a:gridCol>
                <a:gridCol w="1170544">
                  <a:extLst>
                    <a:ext uri="{9D8B030D-6E8A-4147-A177-3AD203B41FA5}">
                      <a16:colId xmlns:a16="http://schemas.microsoft.com/office/drawing/2014/main" val="214903319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869350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temperature (Celsius)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LST (Celsius)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NDVI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375133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61.28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46480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Fayette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60.87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066765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92756" y="3277139"/>
            <a:ext cx="9075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 3: Records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mean temperature compared to Landsat measured LST (°C) along with mean NDVI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ISA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551097" y="5827546"/>
            <a:ext cx="3146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www.timeanddate.com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0"/>
    </mc:Choice>
    <mc:Fallback xmlns="">
      <p:transition spd="slow" advTm="2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2" x="9677400" y="4470400"/>
          <p14:tracePt t="1930" x="9582150" y="4419600"/>
          <p14:tracePt t="1943" x="9385300" y="4292600"/>
          <p14:tracePt t="1960" x="9080500" y="4133850"/>
          <p14:tracePt t="1978" x="8566150" y="3886200"/>
          <p14:tracePt t="1993" x="8115300" y="3644900"/>
          <p14:tracePt t="2028" x="7029450" y="3187700"/>
          <p14:tracePt t="2059" x="6375400" y="2959100"/>
          <p14:tracePt t="2078" x="6089650" y="2838450"/>
          <p14:tracePt t="2093" x="5962650" y="2768600"/>
          <p14:tracePt t="2109" x="5892800" y="2743200"/>
          <p14:tracePt t="2126" x="5854700" y="2724150"/>
          <p14:tracePt t="2143" x="5822950" y="2711450"/>
          <p14:tracePt t="2159" x="5810250" y="2705100"/>
          <p14:tracePt t="2193" x="5803900" y="2705100"/>
          <p14:tracePt t="3971" x="5759450" y="2692400"/>
          <p14:tracePt t="3979" x="5689600" y="2673350"/>
          <p14:tracePt t="3991" x="5581650" y="2635250"/>
          <p14:tracePt t="4007" x="5473700" y="2597150"/>
          <p14:tracePt t="4024" x="5359400" y="2565400"/>
          <p14:tracePt t="4030" x="5295900" y="2546350"/>
          <p14:tracePt t="4041" x="5124450" y="2470150"/>
          <p14:tracePt t="4057" x="4902200" y="2400300"/>
          <p14:tracePt t="4091" x="4514850" y="2279650"/>
          <p14:tracePt t="4123" x="4292600" y="2190750"/>
          <p14:tracePt t="4140" x="4203700" y="2152650"/>
          <p14:tracePt t="4157" x="4121150" y="2108200"/>
          <p14:tracePt t="4173" x="4044950" y="2076450"/>
          <p14:tracePt t="4190" x="3905250" y="2025650"/>
          <p14:tracePt t="4207" x="3841750" y="2000250"/>
          <p14:tracePt t="4223" x="3771900" y="1981200"/>
          <p14:tracePt t="4241" x="3689350" y="1955800"/>
          <p14:tracePt t="4256" x="3619500" y="1936750"/>
          <p14:tracePt t="4273" x="3562350" y="1924050"/>
          <p14:tracePt t="4290" x="3498850" y="1885950"/>
          <p14:tracePt t="4307" x="3454400" y="1873250"/>
          <p14:tracePt t="4323" x="3435350" y="1873250"/>
          <p14:tracePt t="4340" x="3422650" y="1866900"/>
          <p14:tracePt t="4356" x="3409950" y="1866900"/>
          <p14:tracePt t="4372" x="3397250" y="1860550"/>
          <p14:tracePt t="4389" x="3390900" y="1854200"/>
          <p14:tracePt t="4457" x="3384550" y="1854200"/>
          <p14:tracePt t="5399" x="3454400" y="1854200"/>
          <p14:tracePt t="5407" x="3517900" y="1854200"/>
          <p14:tracePt t="5416" x="3606800" y="1873250"/>
          <p14:tracePt t="5449" x="3949700" y="1917700"/>
          <p14:tracePt t="5482" x="4171950" y="1955800"/>
          <p14:tracePt t="5499" x="4216400" y="1968500"/>
          <p14:tracePt t="5516" x="4254500" y="1974850"/>
          <p14:tracePt t="5533" x="4362450" y="1981200"/>
          <p14:tracePt t="5549" x="4451350" y="1993900"/>
          <p14:tracePt t="5566" x="4546600" y="1993900"/>
          <p14:tracePt t="5572" x="4597400" y="1993900"/>
          <p14:tracePt t="5583" x="4654550" y="1993900"/>
          <p14:tracePt t="5599" x="4692650" y="1993900"/>
          <p14:tracePt t="5615" x="4711700" y="1993900"/>
          <p14:tracePt t="5632" x="4743450" y="1993900"/>
          <p14:tracePt t="5649" x="4749800" y="1993900"/>
          <p14:tracePt t="5682" x="4762500" y="1993900"/>
          <p14:tracePt t="5699" x="4794250" y="1993900"/>
          <p14:tracePt t="5715" x="4819650" y="1993900"/>
          <p14:tracePt t="5732" x="4883150" y="1981200"/>
          <p14:tracePt t="5749" x="4940300" y="1981200"/>
          <p14:tracePt t="5765" x="4965700" y="1981200"/>
          <p14:tracePt t="5783" x="4997450" y="1981200"/>
          <p14:tracePt t="5815" x="5003800" y="1981200"/>
          <p14:tracePt t="5843" x="5010150" y="1981200"/>
          <p14:tracePt t="5878" x="5016500" y="1981200"/>
          <p14:tracePt t="5914" x="5022850" y="1981200"/>
          <p14:tracePt t="5948" x="5029200" y="1981200"/>
          <p14:tracePt t="7027" x="5111750" y="1968500"/>
          <p14:tracePt t="7035" x="5226050" y="1962150"/>
          <p14:tracePt t="7044" x="5321300" y="1949450"/>
          <p14:tracePt t="7061" x="5626100" y="1936750"/>
          <p14:tracePt t="7077" x="5791200" y="1943100"/>
          <p14:tracePt t="7094" x="5886450" y="1949450"/>
          <p14:tracePt t="7111" x="5956300" y="1955800"/>
          <p14:tracePt t="7144" x="6026150" y="1968500"/>
          <p14:tracePt t="7177" x="6089650" y="1981200"/>
          <p14:tracePt t="7195" x="6115050" y="1981200"/>
          <p14:tracePt t="7210" x="6127750" y="1987550"/>
          <p14:tracePt t="7227" x="6140450" y="1987550"/>
          <p14:tracePt t="7244" x="6146800" y="1987550"/>
          <p14:tracePt t="7260" x="6178550" y="1987550"/>
          <p14:tracePt t="7277" x="6197600" y="1987550"/>
          <p14:tracePt t="7293" x="6203950" y="1987550"/>
          <p14:tracePt t="7310" x="6216650" y="1993900"/>
          <p14:tracePt t="7326" x="6229350" y="1993900"/>
          <p14:tracePt t="7343" x="6248400" y="1993900"/>
          <p14:tracePt t="7360" x="6280150" y="1993900"/>
          <p14:tracePt t="7376" x="6305550" y="1993900"/>
          <p14:tracePt t="7393" x="6324600" y="1993900"/>
          <p14:tracePt t="7410" x="6350000" y="1993900"/>
          <p14:tracePt t="7427" x="6362700" y="1993900"/>
          <p14:tracePt t="7460" x="6369050" y="1993900"/>
          <p14:tracePt t="7477" x="6375400" y="1993900"/>
          <p14:tracePt t="7512" x="6381750" y="1993900"/>
          <p14:tracePt t="7548" x="6394450" y="1993900"/>
          <p14:tracePt t="7571" x="6394450" y="2000250"/>
          <p14:tracePt t="8311" x="6426200" y="2006600"/>
          <p14:tracePt t="8320" x="6502400" y="2019300"/>
          <p14:tracePt t="8327" x="6565900" y="2019300"/>
          <p14:tracePt t="8340" x="6661150" y="2025650"/>
          <p14:tracePt t="8357" x="6743700" y="2032000"/>
          <p14:tracePt t="8374" x="6858000" y="2044700"/>
          <p14:tracePt t="8390" x="6940550" y="2044700"/>
          <p14:tracePt t="8424" x="7061200" y="2044700"/>
          <p14:tracePt t="8458" x="7118350" y="2044700"/>
          <p14:tracePt t="8474" x="7137400" y="2044700"/>
          <p14:tracePt t="8490" x="7156450" y="2044700"/>
          <p14:tracePt t="8507" x="7181850" y="2044700"/>
          <p14:tracePt t="8524" x="7226300" y="2038350"/>
          <p14:tracePt t="8540" x="7283450" y="2019300"/>
          <p14:tracePt t="8557" x="7340600" y="2012950"/>
          <p14:tracePt t="8573" x="7391400" y="2006600"/>
          <p14:tracePt t="8590" x="7397750" y="2006600"/>
          <p14:tracePt t="8607" x="7410450" y="2006600"/>
          <p14:tracePt t="8640" x="7416800" y="2006600"/>
          <p14:tracePt t="8657" x="7423150" y="2006600"/>
          <p14:tracePt t="8673" x="7429500" y="2006600"/>
          <p14:tracePt t="8690" x="7435850" y="2006600"/>
          <p14:tracePt t="8718" x="7442200" y="2006600"/>
          <p14:tracePt t="8754" x="7448550" y="2006600"/>
          <p14:tracePt t="8790" x="7454900" y="2006600"/>
          <p14:tracePt t="8833" x="7461250" y="2006600"/>
          <p14:tracePt t="10924" x="7423150" y="1987550"/>
          <p14:tracePt t="10932" x="7353300" y="1955800"/>
          <p14:tracePt t="10941" x="7308850" y="1936750"/>
          <p14:tracePt t="10958" x="7131050" y="1873250"/>
          <p14:tracePt t="10975" x="6997700" y="1835150"/>
          <p14:tracePt t="10991" x="6800850" y="1758950"/>
          <p14:tracePt t="11008" x="6565900" y="1701800"/>
          <p14:tracePt t="11040" x="6280150" y="1587500"/>
          <p14:tracePt t="11074" x="6051550" y="1498600"/>
          <p14:tracePt t="11091" x="5956300" y="1460500"/>
          <p14:tracePt t="11108" x="5765800" y="1390650"/>
          <p14:tracePt t="11115" x="5702300" y="1384300"/>
          <p14:tracePt t="11124" x="5651500" y="1377950"/>
          <p14:tracePt t="11141" x="5562600" y="1352550"/>
          <p14:tracePt t="11157" x="5480050" y="1320800"/>
          <p14:tracePt t="11174" x="5422900" y="1301750"/>
          <p14:tracePt t="11191" x="5308600" y="1276350"/>
          <p14:tracePt t="11208" x="5181600" y="1244600"/>
          <p14:tracePt t="11224" x="5118100" y="1238250"/>
          <p14:tracePt t="11241" x="5054600" y="1231900"/>
          <p14:tracePt t="11258" x="4997450" y="1231900"/>
          <p14:tracePt t="11274" x="4946650" y="1231900"/>
          <p14:tracePt t="11290" x="4883150" y="1231900"/>
          <p14:tracePt t="11307" x="4787900" y="1231900"/>
          <p14:tracePt t="11324" x="4737100" y="1238250"/>
          <p14:tracePt t="11340" x="4705350" y="1257300"/>
          <p14:tracePt t="11357" x="4641850" y="1282700"/>
          <p14:tracePt t="11374" x="4616450" y="1289050"/>
          <p14:tracePt t="11390" x="4597400" y="1301750"/>
          <p14:tracePt t="11408" x="4552950" y="1327150"/>
          <p14:tracePt t="11424" x="4533900" y="1339850"/>
          <p14:tracePt t="11440" x="4508500" y="1352550"/>
          <p14:tracePt t="11459" x="4476750" y="1390650"/>
          <p14:tracePt t="11473" x="4464050" y="1403350"/>
          <p14:tracePt t="11490" x="4451350" y="1422400"/>
          <p14:tracePt t="11509" x="4425950" y="1473200"/>
          <p14:tracePt t="11524" x="4419600" y="1498600"/>
          <p14:tracePt t="11540" x="4413250" y="1543050"/>
          <p14:tracePt t="11559" x="4413250" y="1625600"/>
          <p14:tracePt t="11574" x="4413250" y="1682750"/>
          <p14:tracePt t="11590" x="4413250" y="1720850"/>
          <p14:tracePt t="11607" x="4413250" y="1809750"/>
          <p14:tracePt t="11624" x="4419600" y="1854200"/>
          <p14:tracePt t="11630" x="4419600" y="1885950"/>
          <p14:tracePt t="11640" x="4419600" y="1905000"/>
          <p14:tracePt t="11659" x="4432300" y="1968500"/>
          <p14:tracePt t="11674" x="4432300" y="2006600"/>
          <p14:tracePt t="11690" x="4438650" y="2038350"/>
          <p14:tracePt t="11708" x="4445000" y="2108200"/>
          <p14:tracePt t="11723" x="4451350" y="2146300"/>
          <p14:tracePt t="11740" x="4464050" y="2184400"/>
          <p14:tracePt t="11758" x="4464050" y="2241550"/>
          <p14:tracePt t="11774" x="4470400" y="2279650"/>
          <p14:tracePt t="11790" x="4470400" y="2305050"/>
          <p14:tracePt t="11807" x="4489450" y="2374900"/>
          <p14:tracePt t="11823" x="4502150" y="2419350"/>
          <p14:tracePt t="11840" x="4514850" y="2457450"/>
          <p14:tracePt t="11859" x="4540250" y="2533650"/>
          <p14:tracePt t="11873" x="4565650" y="2571750"/>
          <p14:tracePt t="11890" x="4584700" y="2609850"/>
          <p14:tracePt t="11908" x="4635500" y="2673350"/>
          <p14:tracePt t="11923" x="4699000" y="2724150"/>
          <p14:tracePt t="11940" x="4749800" y="2749550"/>
          <p14:tracePt t="11958" x="4845050" y="2800350"/>
          <p14:tracePt t="11973" x="4895850" y="2813050"/>
          <p14:tracePt t="11990" x="4946650" y="2825750"/>
          <p14:tracePt t="12007" x="5022850" y="2832100"/>
          <p14:tracePt t="12023" x="5073650" y="2832100"/>
          <p14:tracePt t="12040" x="5130800" y="2832100"/>
          <p14:tracePt t="12057" x="5200650" y="2832100"/>
          <p14:tracePt t="12073" x="5257800" y="2832100"/>
          <p14:tracePt t="12090" x="5302250" y="2819400"/>
          <p14:tracePt t="12107" x="5372100" y="2794000"/>
          <p14:tracePt t="12123" x="5422900" y="2768600"/>
          <p14:tracePt t="12129" x="5435600" y="2762250"/>
          <p14:tracePt t="12140" x="5454650" y="2749550"/>
          <p14:tracePt t="12157" x="5499100" y="2711450"/>
          <p14:tracePt t="12173" x="5518150" y="2686050"/>
          <p14:tracePt t="12190" x="5568950" y="2622550"/>
          <p14:tracePt t="12207" x="5607050" y="2559050"/>
          <p14:tracePt t="12223" x="5645150" y="2501900"/>
          <p14:tracePt t="12240" x="5657850" y="2451100"/>
          <p14:tracePt t="12258" x="5664200" y="2368550"/>
          <p14:tracePt t="12273" x="5664200" y="2298700"/>
          <p14:tracePt t="12290" x="5664200" y="2228850"/>
          <p14:tracePt t="12308" x="5651500" y="2146300"/>
          <p14:tracePt t="12323" x="5626100" y="2076450"/>
          <p14:tracePt t="12340" x="5600700" y="2000250"/>
          <p14:tracePt t="12358" x="5549900" y="1854200"/>
          <p14:tracePt t="12373" x="5530850" y="1790700"/>
          <p14:tracePt t="12390" x="5518150" y="1739900"/>
          <p14:tracePt t="12408" x="5486400" y="1676400"/>
          <p14:tracePt t="12423" x="5461000" y="1625600"/>
          <p14:tracePt t="12440" x="5435600" y="1581150"/>
          <p14:tracePt t="12457" x="5410200" y="1492250"/>
          <p14:tracePt t="12473" x="5378450" y="1441450"/>
          <p14:tracePt t="12490" x="5359400" y="1397000"/>
          <p14:tracePt t="12507" x="5340350" y="1358900"/>
          <p14:tracePt t="12523" x="5308600" y="1333500"/>
          <p14:tracePt t="12540" x="5283200" y="1314450"/>
          <p14:tracePt t="12557" x="5219700" y="1295400"/>
          <p14:tracePt t="12573" x="5168900" y="1270000"/>
          <p14:tracePt t="12590" x="5105400" y="1270000"/>
          <p14:tracePt t="12607" x="5016500" y="1270000"/>
          <p14:tracePt t="12623" x="4921250" y="1289050"/>
          <p14:tracePt t="12628" x="4857750" y="1308100"/>
          <p14:tracePt t="12640" x="4813300" y="1327150"/>
          <p14:tracePt t="12657" x="4686300" y="1358900"/>
          <p14:tracePt t="12673" x="4641850" y="1390650"/>
          <p14:tracePt t="12690" x="4597400" y="1409700"/>
          <p14:tracePt t="12707" x="4565650" y="1422400"/>
          <p14:tracePt t="12740" x="4514850" y="1460500"/>
          <p14:tracePt t="12757" x="4464050" y="1530350"/>
          <p14:tracePt t="12773" x="4425950" y="1581150"/>
          <p14:tracePt t="12790" x="4362450" y="1682750"/>
          <p14:tracePt t="12807" x="4305300" y="1803400"/>
          <p14:tracePt t="12823" x="4279900" y="1885950"/>
          <p14:tracePt t="12840" x="4260850" y="1962150"/>
          <p14:tracePt t="12857" x="4260850" y="2038350"/>
          <p14:tracePt t="12873" x="4260850" y="2108200"/>
          <p14:tracePt t="12890" x="4260850" y="2197100"/>
          <p14:tracePt t="12908" x="4267200" y="2292350"/>
          <p14:tracePt t="12923" x="4286250" y="2387600"/>
          <p14:tracePt t="12940" x="4305300" y="2470150"/>
          <p14:tracePt t="12958" x="4337050" y="2565400"/>
          <p14:tracePt t="12973" x="4368800" y="2660650"/>
          <p14:tracePt t="12990" x="4381500" y="2711450"/>
          <p14:tracePt t="13008" x="4413250" y="2781300"/>
          <p14:tracePt t="13023" x="4425950" y="2813050"/>
          <p14:tracePt t="13039" x="4438650" y="2844800"/>
          <p14:tracePt t="13058" x="4457700" y="2889250"/>
          <p14:tracePt t="13073" x="4476750" y="2908300"/>
          <p14:tracePt t="13089" x="4489450" y="2940050"/>
          <p14:tracePt t="13106" x="4514850" y="2965450"/>
          <p14:tracePt t="13123" x="4546600" y="3003550"/>
          <p14:tracePt t="13129" x="4552950" y="3009900"/>
          <p14:tracePt t="13139" x="4565650" y="3022600"/>
          <p14:tracePt t="13157" x="4603750" y="3054350"/>
          <p14:tracePt t="13173" x="4622800" y="3073400"/>
          <p14:tracePt t="13189" x="4635500" y="3086100"/>
          <p14:tracePt t="13206" x="4648200" y="3105150"/>
          <p14:tracePt t="13223" x="4648200" y="3111500"/>
          <p14:tracePt t="13239" x="4660900" y="3117850"/>
          <p14:tracePt t="13256" x="4667250" y="3117850"/>
          <p14:tracePt t="13273" x="4673600" y="3124200"/>
          <p14:tracePt t="13303" x="4679950" y="3124200"/>
          <p14:tracePt t="13338" x="4686300" y="3124200"/>
          <p14:tracePt t="13359" x="4686300" y="3130550"/>
          <p14:tracePt t="13373" x="4692650" y="3130550"/>
          <p14:tracePt t="17641" x="4667250" y="3098800"/>
          <p14:tracePt t="17648" x="4603750" y="3041650"/>
          <p14:tracePt t="17656" x="4572000" y="3009900"/>
          <p14:tracePt t="17668" x="4445000" y="2921000"/>
          <p14:tracePt t="17684" x="4330700" y="2851150"/>
          <p14:tracePt t="17690" x="4298950" y="2838450"/>
          <p14:tracePt t="17700" x="4184650" y="2794000"/>
          <p14:tracePt t="17717" x="3981450" y="2717800"/>
          <p14:tracePt t="17750" x="3733800" y="2622550"/>
          <p14:tracePt t="17783" x="3536950" y="2508250"/>
          <p14:tracePt t="17800" x="3486150" y="2476500"/>
          <p14:tracePt t="17818" x="3448050" y="2457450"/>
          <p14:tracePt t="17833" x="3416300" y="2451100"/>
          <p14:tracePt t="17850" x="3397250" y="2438400"/>
          <p14:tracePt t="17868" x="3378200" y="2425700"/>
          <p14:tracePt t="17883" x="3359150" y="2419350"/>
          <p14:tracePt t="17900" x="3352800" y="2419350"/>
          <p14:tracePt t="17918" x="3340100" y="2413000"/>
          <p14:tracePt t="17956" x="3333750" y="2413000"/>
          <p14:tracePt t="17991" x="3327400" y="2406650"/>
          <p14:tracePt t="19255" x="3244850" y="2406650"/>
          <p14:tracePt t="19262" x="3143250" y="2406650"/>
          <p14:tracePt t="19280" x="2927350" y="2419350"/>
          <p14:tracePt t="19312" x="2368550" y="2578100"/>
          <p14:tracePt t="19346" x="2019300" y="2667000"/>
          <p14:tracePt t="19362" x="1974850" y="2679700"/>
          <p14:tracePt t="19380" x="1930400" y="2679700"/>
          <p14:tracePt t="19396" x="1911350" y="2679700"/>
          <p14:tracePt t="19412" x="1898650" y="2679700"/>
          <p14:tracePt t="19429" x="1873250" y="2679700"/>
          <p14:tracePt t="19446" x="1847850" y="2667000"/>
          <p14:tracePt t="19462" x="1809750" y="2654300"/>
          <p14:tracePt t="19480" x="1790700" y="2628900"/>
          <p14:tracePt t="19496" x="1733550" y="2597150"/>
          <p14:tracePt t="19512" x="1714500" y="2578100"/>
          <p14:tracePt t="19529" x="1695450" y="2552700"/>
          <p14:tracePt t="19546" x="1676400" y="2540000"/>
          <p14:tracePt t="19562" x="1663700" y="2533650"/>
          <p14:tracePt t="19579" x="1657350" y="2527300"/>
          <p14:tracePt t="19596" x="1644650" y="2527300"/>
          <p14:tracePt t="19612" x="1644650" y="2520950"/>
          <p14:tracePt t="19629" x="1638300" y="2520950"/>
          <p14:tracePt t="19646" x="1638300" y="2514600"/>
          <p14:tracePt t="19841" x="1638300" y="2527300"/>
          <p14:tracePt t="19849" x="1651000" y="2546350"/>
          <p14:tracePt t="19860" x="1657350" y="2565400"/>
          <p14:tracePt t="19876" x="1670050" y="2584450"/>
          <p14:tracePt t="19893" x="1676400" y="2597150"/>
          <p14:tracePt t="19909" x="1682750" y="2609850"/>
          <p14:tracePt t="19926" x="1682750" y="2622550"/>
          <p14:tracePt t="19959" x="1682750" y="2628900"/>
          <p14:tracePt t="19983" x="1682750" y="2635250"/>
          <p14:tracePt t="20018" x="1682750" y="2641600"/>
          <p14:tracePt t="20561" x="1847850" y="2635250"/>
          <p14:tracePt t="20569" x="2114550" y="2622550"/>
          <p14:tracePt t="20576" x="2228850" y="2609850"/>
          <p14:tracePt t="20588" x="3060700" y="2546350"/>
          <p14:tracePt t="20603" x="3619500" y="2527300"/>
          <p14:tracePt t="20620" x="4184650" y="2489200"/>
          <p14:tracePt t="20653" x="5613400" y="2451100"/>
          <p14:tracePt t="20688" x="6654800" y="2533650"/>
          <p14:tracePt t="20703" x="7188200" y="2571750"/>
          <p14:tracePt t="20720" x="7442200" y="2616200"/>
          <p14:tracePt t="20725" x="7543800" y="2628900"/>
          <p14:tracePt t="20737" x="7842250" y="2660650"/>
          <p14:tracePt t="20753" x="8020050" y="2686050"/>
          <p14:tracePt t="20770" x="8248650" y="2717800"/>
          <p14:tracePt t="20787" x="8521700" y="2743200"/>
          <p14:tracePt t="20803" x="8591550" y="2755900"/>
          <p14:tracePt t="20820" x="8661400" y="2774950"/>
          <p14:tracePt t="20837" x="8763000" y="2774950"/>
          <p14:tracePt t="20853" x="8820150" y="2781300"/>
          <p14:tracePt t="20870" x="8870950" y="2794000"/>
          <p14:tracePt t="20887" x="8934450" y="2800350"/>
          <p14:tracePt t="20903" x="8972550" y="2800350"/>
          <p14:tracePt t="20919" x="8997950" y="2806700"/>
          <p14:tracePt t="20937" x="9042400" y="2806700"/>
          <p14:tracePt t="20953" x="9055100" y="2806700"/>
          <p14:tracePt t="20970" x="9074150" y="2806700"/>
          <p14:tracePt t="20987" x="9080500" y="2806700"/>
          <p14:tracePt t="21025" x="9086850" y="28067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Class Project\Project1_Jefferson\Jefferson_results\Results_gdb.gdb\LST_Jefferson2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8" y="568960"/>
            <a:ext cx="5037692" cy="433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17" y="494532"/>
            <a:ext cx="4853443" cy="440944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16000" y="5059680"/>
            <a:ext cx="1011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 Classification of CBG by LST in Jefferson (a) and Fayette (b) counties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0581" y="4750994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7" name="Rectangle 6"/>
          <p:cNvSpPr/>
          <p:nvPr/>
        </p:nvSpPr>
        <p:spPr>
          <a:xfrm>
            <a:off x="8536341" y="4750993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5"/>
    </mc:Choice>
    <mc:Fallback xmlns="">
      <p:transition spd="slow" advTm="24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61" x="9004300" y="2774950"/>
          <p14:tracePt t="7468" x="8915400" y="2743200"/>
          <p14:tracePt t="7476" x="8858250" y="2705100"/>
          <p14:tracePt t="7484" x="8763000" y="2660650"/>
          <p14:tracePt t="7501" x="8356600" y="2489200"/>
          <p14:tracePt t="7518" x="8089900" y="2432050"/>
          <p14:tracePt t="7552" x="7137400" y="2247900"/>
          <p14:tracePt t="7584" x="6470650" y="2133600"/>
          <p14:tracePt t="7602" x="5842000" y="2012950"/>
          <p14:tracePt t="7617" x="5384800" y="1974850"/>
          <p14:tracePt t="7634" x="5086350" y="1943100"/>
          <p14:tracePt t="7652" x="4572000" y="1885950"/>
          <p14:tracePt t="7667" x="4432300" y="1866900"/>
          <p14:tracePt t="7684" x="4286250" y="1854200"/>
          <p14:tracePt t="7702" x="4051300" y="1797050"/>
          <p14:tracePt t="7717" x="3956050" y="1778000"/>
          <p14:tracePt t="7734" x="3886200" y="1771650"/>
          <p14:tracePt t="7752" x="3771900" y="1746250"/>
          <p14:tracePt t="7767" x="3657600" y="1727200"/>
          <p14:tracePt t="7784" x="3606800" y="1720850"/>
          <p14:tracePt t="7801" x="3530600" y="1714500"/>
          <p14:tracePt t="7817" x="3498850" y="1714500"/>
          <p14:tracePt t="7834" x="3486150" y="1714500"/>
          <p14:tracePt t="7851" x="3467100" y="1708150"/>
          <p14:tracePt t="7867" x="3454400" y="1708150"/>
          <p14:tracePt t="8654" x="3536950" y="1708150"/>
          <p14:tracePt t="8660" x="3638550" y="1720850"/>
          <p14:tracePt t="8674" x="4152900" y="1752600"/>
          <p14:tracePt t="8688" x="4514850" y="1790700"/>
          <p14:tracePt t="8705" x="5137150" y="1885950"/>
          <p14:tracePt t="8724" x="5873750" y="1987550"/>
          <p14:tracePt t="8738" x="6210300" y="2025650"/>
          <p14:tracePt t="8773" x="7321550" y="2203450"/>
          <p14:tracePt t="8804" x="7842250" y="2311400"/>
          <p14:tracePt t="8823" x="8166100" y="2381250"/>
          <p14:tracePt t="8838" x="8286750" y="2413000"/>
          <p14:tracePt t="8854" x="8394700" y="2432050"/>
          <p14:tracePt t="8873" x="8604250" y="2476500"/>
          <p14:tracePt t="8888" x="8674100" y="2489200"/>
          <p14:tracePt t="8904" x="8718550" y="2501900"/>
          <p14:tracePt t="8923" x="8756650" y="2508250"/>
          <p14:tracePt t="8938" x="8769350" y="2508250"/>
          <p14:tracePt t="8954" x="8782050" y="2514600"/>
          <p14:tracePt t="8973" x="8813800" y="2527300"/>
          <p14:tracePt t="8987" x="8845550" y="2533650"/>
          <p14:tracePt t="9004" x="8877300" y="2552700"/>
          <p14:tracePt t="9024" x="8921750" y="2559050"/>
          <p14:tracePt t="9037" x="8959850" y="2571750"/>
          <p14:tracePt t="9054" x="8966200" y="2571750"/>
          <p14:tracePt t="9073" x="8978900" y="2578100"/>
          <p14:tracePt t="9104" x="8985250" y="2578100"/>
          <p14:tracePt t="9131" x="8997950" y="2578100"/>
          <p14:tracePt t="9160" x="9004300" y="2578100"/>
          <p14:tracePt t="10599" x="8966200" y="2578100"/>
          <p14:tracePt t="10607" x="8794750" y="2578100"/>
          <p14:tracePt t="10621" x="8420100" y="2578100"/>
          <p14:tracePt t="10637" x="8166100" y="2609850"/>
          <p14:tracePt t="10654" x="7734300" y="2635250"/>
          <p14:tracePt t="10671" x="7010400" y="2686050"/>
          <p14:tracePt t="10703" x="6388100" y="2755900"/>
          <p14:tracePt t="10736" x="5835650" y="2819400"/>
          <p14:tracePt t="10753" x="5683250" y="2838450"/>
          <p14:tracePt t="10772" x="5562600" y="2844800"/>
          <p14:tracePt t="10787" x="5511800" y="2851150"/>
          <p14:tracePt t="10803" x="5492750" y="2851150"/>
          <p14:tracePt t="10821" x="5473700" y="2851150"/>
          <p14:tracePt t="10837" x="5461000" y="2851150"/>
          <p14:tracePt t="10853" x="5454650" y="2851150"/>
          <p14:tracePt t="11309" x="5378450" y="2844800"/>
          <p14:tracePt t="11317" x="5321300" y="2825750"/>
          <p14:tracePt t="11325" x="5194300" y="2800350"/>
          <p14:tracePt t="11351" x="4705350" y="2762250"/>
          <p14:tracePt t="11385" x="4121150" y="2749550"/>
          <p14:tracePt t="11401" x="3943350" y="2755900"/>
          <p14:tracePt t="11417" x="3663950" y="2774950"/>
          <p14:tracePt t="11436" x="3498850" y="2774950"/>
          <p14:tracePt t="11451" x="3435350" y="2774950"/>
          <p14:tracePt t="11467" x="3321050" y="2774950"/>
          <p14:tracePt t="11485" x="3213100" y="2774950"/>
          <p14:tracePt t="11501" x="3181350" y="2774950"/>
          <p14:tracePt t="11518" x="3155950" y="2774950"/>
          <p14:tracePt t="11535" x="3136900" y="2774950"/>
          <p14:tracePt t="11550" x="3124200" y="2774950"/>
          <p14:tracePt t="11584" x="3111500" y="2774950"/>
          <p14:tracePt t="11600" x="3098800" y="2806700"/>
          <p14:tracePt t="11617" x="3092450" y="2901950"/>
          <p14:tracePt t="11635" x="3092450" y="2978150"/>
          <p14:tracePt t="11650" x="3143250" y="3054350"/>
          <p14:tracePt t="11667" x="3282950" y="3143250"/>
          <p14:tracePt t="11686" x="3429000" y="3181350"/>
          <p14:tracePt t="11701" x="3536950" y="3155950"/>
          <p14:tracePt t="11717" x="3625850" y="3124200"/>
          <p14:tracePt t="11735" x="3689350" y="3073400"/>
          <p14:tracePt t="11751" x="3727450" y="3035300"/>
          <p14:tracePt t="11767" x="3778250" y="2946400"/>
          <p14:tracePt t="11786" x="3790950" y="2832100"/>
          <p14:tracePt t="11801" x="3790950" y="2749550"/>
          <p14:tracePt t="11817" x="3784600" y="2692400"/>
          <p14:tracePt t="11835" x="3733800" y="2609850"/>
          <p14:tracePt t="11851" x="3702050" y="2565400"/>
          <p14:tracePt t="11867" x="3670300" y="2520950"/>
          <p14:tracePt t="11886" x="3625850" y="2489200"/>
          <p14:tracePt t="11901" x="3600450" y="2470150"/>
          <p14:tracePt t="11917" x="3587750" y="2463800"/>
          <p14:tracePt t="11935" x="3568700" y="2463800"/>
          <p14:tracePt t="11951" x="3556000" y="2463800"/>
          <p14:tracePt t="11967" x="3530600" y="2463800"/>
          <p14:tracePt t="11985" x="3492500" y="2508250"/>
          <p14:tracePt t="12000" x="3454400" y="2559050"/>
          <p14:tracePt t="12017" x="3429000" y="2647950"/>
          <p14:tracePt t="12035" x="3429000" y="2787650"/>
          <p14:tracePt t="12050" x="3429000" y="2838450"/>
          <p14:tracePt t="12067" x="3448050" y="2870200"/>
          <p14:tracePt t="12084" x="3517900" y="2914650"/>
          <p14:tracePt t="12100" x="3575050" y="2921000"/>
          <p14:tracePt t="12117" x="3638550" y="2901950"/>
          <p14:tracePt t="12124" x="3663950" y="2889250"/>
          <p14:tracePt t="12136" x="3733800" y="2832100"/>
          <p14:tracePt t="12150" x="3771900" y="2762250"/>
          <p14:tracePt t="12167" x="3797300" y="2711450"/>
          <p14:tracePt t="12186" x="3797300" y="2641600"/>
          <p14:tracePt t="12201" x="3790950" y="2603500"/>
          <p14:tracePt t="12217" x="3778250" y="2590800"/>
          <p14:tracePt t="12236" x="3752850" y="2565400"/>
          <p14:tracePt t="12250" x="3746500" y="2565400"/>
          <p14:tracePt t="12268" x="3727450" y="2565400"/>
          <p14:tracePt t="12285" x="3708400" y="2565400"/>
          <p14:tracePt t="12323" x="3702050" y="2565400"/>
          <p14:tracePt t="12359" x="3695700" y="2565400"/>
          <p14:tracePt t="12387" x="3695700" y="2571750"/>
          <p14:tracePt t="12394" x="3689350" y="2571750"/>
          <p14:tracePt t="12422" x="3689350" y="2578100"/>
          <p14:tracePt t="12444" x="3676650" y="2578100"/>
          <p14:tracePt t="19040" x="3670300" y="2584450"/>
          <p14:tracePt t="19047" x="3657600" y="2603500"/>
          <p14:tracePt t="19057" x="3651250" y="2616200"/>
          <p14:tracePt t="19074" x="3613150" y="2679700"/>
          <p14:tracePt t="19091" x="3575050" y="2755900"/>
          <p14:tracePt t="19108" x="3562350" y="2813050"/>
          <p14:tracePt t="19140" x="3536950" y="2901950"/>
          <p14:tracePt t="19174" x="3536950" y="2940050"/>
          <p14:tracePt t="19190" x="3536950" y="2952750"/>
          <p14:tracePt t="19207" x="3536950" y="2959100"/>
          <p14:tracePt t="19241" x="3536950" y="2965450"/>
          <p14:tracePt t="20897" x="3587750" y="2965450"/>
          <p14:tracePt t="20904" x="3689350" y="2971800"/>
          <p14:tracePt t="20913" x="3797300" y="2997200"/>
          <p14:tracePt t="20930" x="4064000" y="3022600"/>
          <p14:tracePt t="20947" x="4254500" y="3048000"/>
          <p14:tracePt t="20963" x="4438650" y="3067050"/>
          <p14:tracePt t="20980" x="4654550" y="3073400"/>
          <p14:tracePt t="21013" x="4927600" y="3041650"/>
          <p14:tracePt t="21046" x="5029200" y="3041650"/>
          <p14:tracePt t="21063" x="5054600" y="3041650"/>
          <p14:tracePt t="21080" x="5073650" y="3035300"/>
          <p14:tracePt t="21097" x="5080000" y="3028950"/>
          <p14:tracePt t="21113" x="5092700" y="3028950"/>
          <p14:tracePt t="21130" x="5111750" y="3016250"/>
          <p14:tracePt t="21146" x="5124450" y="2990850"/>
          <p14:tracePt t="21163" x="5137150" y="2978150"/>
          <p14:tracePt t="21180" x="5149850" y="2940050"/>
          <p14:tracePt t="21196" x="5162550" y="2914650"/>
          <p14:tracePt t="21213" x="5162550" y="2895600"/>
          <p14:tracePt t="21230" x="5162550" y="2876550"/>
          <p14:tracePt t="21303" x="5156200" y="2876550"/>
          <p14:tracePt t="21311" x="5149850" y="2876550"/>
          <p14:tracePt t="21318" x="5143500" y="2876550"/>
          <p14:tracePt t="21330" x="5080000" y="2908300"/>
          <p14:tracePt t="21346" x="4978400" y="2971800"/>
          <p14:tracePt t="21363" x="4883150" y="3035300"/>
          <p14:tracePt t="21380" x="4800600" y="3098800"/>
          <p14:tracePt t="21396" x="4775200" y="3111500"/>
          <p14:tracePt t="21413" x="4737100" y="3136900"/>
          <p14:tracePt t="21430" x="4711700" y="3162300"/>
          <p14:tracePt t="21447" x="4692650" y="3181350"/>
          <p14:tracePt t="21463" x="4660900" y="3200400"/>
          <p14:tracePt t="21480" x="4610100" y="3238500"/>
          <p14:tracePt t="21496" x="4565650" y="3263900"/>
          <p14:tracePt t="21513" x="4514850" y="3282950"/>
          <p14:tracePt t="21530" x="4432300" y="3314700"/>
          <p14:tracePt t="21546" x="4343400" y="3352800"/>
          <p14:tracePt t="21563" x="4292600" y="3371850"/>
          <p14:tracePt t="21580" x="4197350" y="3409950"/>
          <p14:tracePt t="21596" x="4083050" y="3460750"/>
          <p14:tracePt t="21613" x="3975100" y="3492500"/>
          <p14:tracePt t="21630" x="3822700" y="3536950"/>
          <p14:tracePt t="21646" x="3771900" y="3543300"/>
          <p14:tracePt t="21663" x="3721100" y="3562350"/>
          <p14:tracePt t="21680" x="3613150" y="3575050"/>
          <p14:tracePt t="21696" x="3530600" y="3587750"/>
          <p14:tracePt t="21713" x="3448050" y="3600450"/>
          <p14:tracePt t="21730" x="3346450" y="3613150"/>
          <p14:tracePt t="21746" x="3302000" y="3625850"/>
          <p14:tracePt t="21763" x="3238500" y="3632200"/>
          <p14:tracePt t="21770" x="3200400" y="3638550"/>
          <p14:tracePt t="21780" x="3117850" y="3638550"/>
          <p14:tracePt t="21796" x="3035300" y="3657600"/>
          <p14:tracePt t="21813" x="2971800" y="3670300"/>
          <p14:tracePt t="21830" x="2895600" y="3695700"/>
          <p14:tracePt t="21846" x="2832100" y="3708400"/>
          <p14:tracePt t="21863" x="2787650" y="3721100"/>
          <p14:tracePt t="21879" x="2686050" y="3746500"/>
          <p14:tracePt t="21896" x="2622550" y="3765550"/>
          <p14:tracePt t="21913" x="2584450" y="3778250"/>
          <p14:tracePt t="21930" x="2520950" y="3784600"/>
          <p14:tracePt t="21946" x="2501900" y="3784600"/>
          <p14:tracePt t="21963" x="2482850" y="3784600"/>
          <p14:tracePt t="21979" x="2463800" y="3784600"/>
          <p14:tracePt t="21996" x="2451100" y="3784600"/>
          <p14:tracePt t="22013" x="2438400" y="3784600"/>
          <p14:tracePt t="22029" x="2432050" y="3784600"/>
          <p14:tracePt t="22062" x="2425700" y="3784600"/>
          <p14:tracePt t="22174" x="2432050" y="3784600"/>
          <p14:tracePt t="22182" x="2489200" y="3759200"/>
          <p14:tracePt t="22192" x="2559050" y="3733800"/>
          <p14:tracePt t="22209" x="2781300" y="3683000"/>
          <p14:tracePt t="22225" x="2940050" y="3644900"/>
          <p14:tracePt t="22242" x="3124200" y="3606800"/>
          <p14:tracePt t="22259" x="3397250" y="3562350"/>
          <p14:tracePt t="22275" x="3511550" y="3536950"/>
          <p14:tracePt t="22281" x="3594100" y="3517900"/>
          <p14:tracePt t="22292" x="3670300" y="3498850"/>
          <p14:tracePt t="22309" x="3873500" y="3460750"/>
          <p14:tracePt t="22325" x="3956050" y="3435350"/>
          <p14:tracePt t="22344" x="4133850" y="3378200"/>
          <p14:tracePt t="22359" x="4305300" y="3327400"/>
          <p14:tracePt t="22375" x="4413250" y="3302000"/>
          <p14:tracePt t="22393" x="4495800" y="3257550"/>
          <p14:tracePt t="22408" x="4572000" y="3232150"/>
          <p14:tracePt t="22425" x="4622800" y="3219450"/>
          <p14:tracePt t="22444" x="4660900" y="3200400"/>
          <p14:tracePt t="22458" x="4679950" y="3194050"/>
          <p14:tracePt t="22475" x="4699000" y="3194050"/>
          <p14:tracePt t="22492" x="4705350" y="3194050"/>
          <p14:tracePt t="22508" x="4711700" y="3194050"/>
          <p14:tracePt t="22525" x="4718050" y="3194050"/>
          <p14:tracePt t="22543" x="4724400" y="3194050"/>
          <p14:tracePt t="22558" x="4730750" y="3194050"/>
          <p14:tracePt t="22592" x="4737100" y="3194050"/>
          <p14:tracePt t="22610" x="4737100" y="3181350"/>
          <p14:tracePt t="22625" x="4743450" y="3181350"/>
          <p14:tracePt t="22644" x="4768850" y="3168650"/>
          <p14:tracePt t="22658" x="4819650" y="3155950"/>
          <p14:tracePt t="22675" x="4851400" y="3143250"/>
          <p14:tracePt t="22693" x="4902200" y="3130550"/>
          <p14:tracePt t="22708" x="5003800" y="3105150"/>
          <p14:tracePt t="22725" x="5118100" y="3092450"/>
          <p14:tracePt t="22743" x="5276850" y="3079750"/>
          <p14:tracePt t="22758" x="5346700" y="3079750"/>
          <p14:tracePt t="22775" x="5378450" y="3079750"/>
          <p14:tracePt t="22794" x="5410200" y="3079750"/>
          <p14:tracePt t="22801" x="5416550" y="3079750"/>
          <p14:tracePt t="22808" x="5422900" y="3079750"/>
          <p14:tracePt t="22826" x="5429250" y="3079750"/>
          <p14:tracePt t="22844" x="5441950" y="3079750"/>
          <p14:tracePt t="22858" x="5461000" y="3079750"/>
          <p14:tracePt t="22875" x="5486400" y="3079750"/>
          <p14:tracePt t="22894" x="5518150" y="3079750"/>
          <p14:tracePt t="22909" x="5524500" y="3079750"/>
          <p14:tracePt t="22942" x="5530850" y="3079750"/>
          <p14:tracePt t="22995" x="5537200" y="3079750"/>
          <p14:tracePt t="23088" x="5543550" y="3079750"/>
          <p14:tracePt t="23517" x="5588000" y="3079750"/>
          <p14:tracePt t="23524" x="5626100" y="3079750"/>
          <p14:tracePt t="23535" x="5664200" y="3079750"/>
          <p14:tracePt t="23551" x="5784850" y="3086100"/>
          <p14:tracePt t="23567" x="5943600" y="3130550"/>
          <p14:tracePt t="23584" x="6057900" y="3143250"/>
          <p14:tracePt t="23600" x="6242050" y="3175000"/>
          <p14:tracePt t="23635" x="6496050" y="3244850"/>
          <p14:tracePt t="23667" x="6813550" y="3359150"/>
          <p14:tracePt t="23685" x="6877050" y="3397250"/>
          <p14:tracePt t="23700" x="6934200" y="3435350"/>
          <p14:tracePt t="23717" x="6946900" y="3448050"/>
          <p14:tracePt t="23735" x="6953250" y="3454400"/>
          <p14:tracePt t="23752" x="6959600" y="3454400"/>
          <p14:tracePt t="23767" x="6959600" y="3460750"/>
          <p14:tracePt t="23785" x="6965950" y="3460750"/>
          <p14:tracePt t="23800" x="6972300" y="34544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Class Project\Project1_Jefferson\Jefferson_results\Results_gdb.gdb\NDVI_jefferso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34" y="483177"/>
            <a:ext cx="5000605" cy="441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Class Project\Project2_Feyette\Feyette_results\Feyette_results_gdb\NDVI_Fayett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0" y="589856"/>
            <a:ext cx="4856480" cy="4307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75074" y="5080000"/>
            <a:ext cx="1028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5: Classification of CBG by NDVI in Jefferson (a) and Fayette (b) counties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0581" y="4750994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6" name="Rectangle 5"/>
          <p:cNvSpPr/>
          <p:nvPr/>
        </p:nvSpPr>
        <p:spPr>
          <a:xfrm>
            <a:off x="8525347" y="4757728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4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3"/>
    </mc:Choice>
    <mc:Fallback>
      <p:transition spd="slow" advTm="14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Class Project\Project1_Jefferson\Jefferson_results\Results_gdb.gdb\Grouping_Jefferso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34" y="518679"/>
            <a:ext cx="5000605" cy="444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Class Project\Project2_Feyette\Feyette_results\Feyette_results_gdb\Grouping_Fayett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96" y="518679"/>
            <a:ext cx="4895704" cy="4449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0" y="5151121"/>
            <a:ext cx="981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6: Classification of CBG by LST, NDVI &amp; % ISA in Jefferson (a) and Fayette (b)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0581" y="4828849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7" name="Rectangle 6"/>
          <p:cNvSpPr/>
          <p:nvPr/>
        </p:nvSpPr>
        <p:spPr>
          <a:xfrm>
            <a:off x="8515895" y="4828848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65"/>
    </mc:Choice>
    <mc:Fallback>
      <p:transition spd="slow" advTm="2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0232" y="5684720"/>
            <a:ext cx="7803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4: Summary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showing descriptive statistics of LST, NDVI &amp;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percent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987172"/>
              </p:ext>
            </p:extLst>
          </p:nvPr>
        </p:nvGraphicFramePr>
        <p:xfrm>
          <a:off x="2281082" y="405092"/>
          <a:ext cx="8452349" cy="51382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394829202"/>
                    </a:ext>
                  </a:extLst>
                </a:gridCol>
                <a:gridCol w="862829">
                  <a:extLst>
                    <a:ext uri="{9D8B030D-6E8A-4147-A177-3AD203B41FA5}">
                      <a16:colId xmlns:a16="http://schemas.microsoft.com/office/drawing/2014/main" val="302181824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793978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6755995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5017098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8136529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72102671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1740692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4484028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8655885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30343453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 ID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LST (°C)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9461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630936"/>
                  </a:ext>
                </a:extLst>
              </a:tr>
              <a:tr h="440674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24.80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28.73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68.97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31.38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651297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34.38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91.45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4458779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24.69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28.49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26.84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33.80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1573001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Yellow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94.02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63.53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9861941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24.69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34.38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61.28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5163391"/>
                  </a:ext>
                </a:extLst>
              </a:tr>
              <a:tr h="440674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Fayette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32.34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31.22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92.95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70.92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6332316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29.44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33.85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31.39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86.79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5732898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30.69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73.90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41.25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4394985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Yellow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26.45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7552515"/>
                  </a:ext>
                </a:extLst>
              </a:tr>
              <a:tr h="44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33.85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60.87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10369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6"/>
    </mc:Choice>
    <mc:Fallback xmlns="">
      <p:transition spd="slow" advTm="1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8" x="7753350" y="3797300"/>
          <p14:tracePt t="1581" x="7556500" y="3683000"/>
          <p14:tracePt t="1599" x="7264400" y="3524250"/>
          <p14:tracePt t="1617" x="6807200" y="3238500"/>
          <p14:tracePt t="1638" x="6330950" y="2965450"/>
          <p14:tracePt t="1662" x="6051550" y="2825750"/>
          <p14:tracePt t="1682" x="5784850" y="2692400"/>
          <p14:tracePt t="1718" x="5575300" y="2603500"/>
          <p14:tracePt t="1748" x="5530850" y="2584450"/>
          <p14:tracePt t="1767" x="5511800" y="2584450"/>
          <p14:tracePt t="1783" x="5511800" y="2578100"/>
          <p14:tracePt t="7215" x="5518150" y="2540000"/>
          <p14:tracePt t="7229" x="5543550" y="2476500"/>
          <p14:tracePt t="7245" x="5556250" y="2406650"/>
          <p14:tracePt t="7264" x="5581650" y="2311400"/>
          <p14:tracePt t="7280" x="5600700" y="2190750"/>
          <p14:tracePt t="7299" x="5600700" y="1962150"/>
          <p14:tracePt t="7321" x="5600700" y="1784350"/>
          <p14:tracePt t="7345" x="5588000" y="1638300"/>
          <p14:tracePt t="7379" x="5537200" y="1403350"/>
          <p14:tracePt t="7405" x="5499100" y="1270000"/>
          <p14:tracePt t="7415" x="5492750" y="1225550"/>
          <p14:tracePt t="7427" x="5461000" y="1136650"/>
          <p14:tracePt t="7444" x="5441950" y="1054100"/>
          <p14:tracePt t="7461" x="5416550" y="984250"/>
          <p14:tracePt t="7477" x="5403850" y="933450"/>
          <p14:tracePt t="7494" x="5391150" y="882650"/>
          <p14:tracePt t="7512" x="5372100" y="793750"/>
          <p14:tracePt t="7527" x="5353050" y="762000"/>
          <p14:tracePt t="7544" x="5346700" y="717550"/>
          <p14:tracePt t="7561" x="5334000" y="654050"/>
          <p14:tracePt t="7577" x="5327650" y="628650"/>
          <p14:tracePt t="7594" x="5321300" y="596900"/>
          <p14:tracePt t="7612" x="5321300" y="577850"/>
          <p14:tracePt t="7628" x="5314950" y="577850"/>
          <p14:tracePt t="7645" x="5314950" y="571500"/>
          <p14:tracePt t="7680" x="5314950" y="565150"/>
          <p14:tracePt t="8649" x="5384800" y="565150"/>
          <p14:tracePt t="8662" x="5588000" y="571500"/>
          <p14:tracePt t="8678" x="5778500" y="571500"/>
          <p14:tracePt t="8705" x="6134100" y="590550"/>
          <p14:tracePt t="8737" x="6407150" y="590550"/>
          <p14:tracePt t="8755" x="6597650" y="609600"/>
          <p14:tracePt t="8770" x="6705600" y="609600"/>
          <p14:tracePt t="8787" x="6794500" y="609600"/>
          <p14:tracePt t="8805" x="6877050" y="609600"/>
          <p14:tracePt t="8820" x="6915150" y="609600"/>
          <p14:tracePt t="8837" x="6946900" y="609600"/>
          <p14:tracePt t="8856" x="7004050" y="609600"/>
          <p14:tracePt t="8871" x="7016750" y="609600"/>
          <p14:tracePt t="8887" x="7042150" y="609600"/>
          <p14:tracePt t="8905" x="7061200" y="609600"/>
          <p14:tracePt t="8920" x="7073900" y="609600"/>
          <p14:tracePt t="8937" x="7112000" y="609600"/>
          <p14:tracePt t="8955" x="7143750" y="609600"/>
          <p14:tracePt t="8970" x="7175500" y="609600"/>
          <p14:tracePt t="8987" x="7226300" y="609600"/>
          <p14:tracePt t="9006" x="7258050" y="609600"/>
          <p14:tracePt t="9020" x="7264400" y="609600"/>
          <p14:tracePt t="9037" x="7283450" y="609600"/>
          <p14:tracePt t="9056" x="7302500" y="603250"/>
          <p14:tracePt t="9073" x="7315200" y="596900"/>
          <p14:tracePt t="9087" x="7340600" y="596900"/>
          <p14:tracePt t="9106" x="7378700" y="596900"/>
          <p14:tracePt t="9120" x="7391400" y="596900"/>
          <p14:tracePt t="9137" x="7397750" y="596900"/>
          <p14:tracePt t="9156" x="7410450" y="596900"/>
          <p14:tracePt t="9170" x="7416800" y="596900"/>
          <p14:tracePt t="9208" x="7423150" y="596900"/>
          <p14:tracePt t="10063" x="7480300" y="596900"/>
          <p14:tracePt t="10078" x="7683500" y="584200"/>
          <p14:tracePt t="10092" x="7975600" y="571500"/>
          <p14:tracePt t="10106" x="8178800" y="565150"/>
          <p14:tracePt t="10122" x="8369300" y="565150"/>
          <p14:tracePt t="10141" x="8597900" y="546100"/>
          <p14:tracePt t="10172" x="8775700" y="546100"/>
          <p14:tracePt t="10206" x="8972550" y="552450"/>
          <p14:tracePt t="10222" x="9086850" y="552450"/>
          <p14:tracePt t="10240" x="9150350" y="552450"/>
          <p14:tracePt t="10257" x="9175750" y="552450"/>
          <p14:tracePt t="10272" x="9207500" y="552450"/>
          <p14:tracePt t="10291" x="9245600" y="552450"/>
          <p14:tracePt t="10305" x="9277350" y="552450"/>
          <p14:tracePt t="10322" x="9302750" y="552450"/>
          <p14:tracePt t="10342" x="9328150" y="552450"/>
          <p14:tracePt t="10355" x="9347200" y="552450"/>
          <p14:tracePt t="10372" x="9378950" y="552450"/>
          <p14:tracePt t="10391" x="9423400" y="539750"/>
          <p14:tracePt t="10406" x="9455150" y="539750"/>
          <p14:tracePt t="10422" x="9480550" y="539750"/>
          <p14:tracePt t="10441" x="9518650" y="539750"/>
          <p14:tracePt t="10457" x="9544050" y="539750"/>
          <p14:tracePt t="10473" x="9556750" y="539750"/>
          <p14:tracePt t="10491" x="9582150" y="539750"/>
          <p14:tracePt t="10506" x="9594850" y="539750"/>
          <p14:tracePt t="10523" x="9601200" y="539750"/>
          <p14:tracePt t="10541" x="9632950" y="533400"/>
          <p14:tracePt t="10556" x="9645650" y="533400"/>
          <p14:tracePt t="10590" x="9652000" y="533400"/>
          <p14:tracePt t="11541" x="9372600" y="533400"/>
          <p14:tracePt t="11554" x="8718550" y="565150"/>
          <p14:tracePt t="11568" x="8223250" y="635000"/>
          <p14:tracePt t="11600" x="7486650" y="774700"/>
          <p14:tracePt t="11633" x="6330950" y="1028700"/>
          <p14:tracePt t="11654" x="6013450" y="1092200"/>
          <p14:tracePt t="11672" x="5645150" y="1136650"/>
          <p14:tracePt t="11685" x="5454650" y="1168400"/>
          <p14:tracePt t="11700" x="5200650" y="1212850"/>
          <p14:tracePt t="11719" x="4908550" y="1244600"/>
          <p14:tracePt t="11735" x="4737100" y="1282700"/>
          <p14:tracePt t="11750" x="4546600" y="1314450"/>
          <p14:tracePt t="11769" x="4324350" y="1333500"/>
          <p14:tracePt t="11783" x="4241800" y="1352550"/>
          <p14:tracePt t="11800" x="4133850" y="1377950"/>
          <p14:tracePt t="11819" x="3949700" y="1384300"/>
          <p14:tracePt t="11835" x="3860800" y="1397000"/>
          <p14:tracePt t="11850" x="3797300" y="1397000"/>
          <p14:tracePt t="11869" x="3714750" y="1403350"/>
          <p14:tracePt t="11884" x="3619500" y="1403350"/>
          <p14:tracePt t="11900" x="3517900" y="1403350"/>
          <p14:tracePt t="11920" x="3384550" y="1403350"/>
          <p14:tracePt t="11933" x="3340100" y="1403350"/>
          <p14:tracePt t="11950" x="3295650" y="1403350"/>
          <p14:tracePt t="11969" x="3225800" y="1403350"/>
          <p14:tracePt t="11983" x="3149600" y="1397000"/>
          <p14:tracePt t="12000" x="3067050" y="1384300"/>
          <p14:tracePt t="12019" x="2952750" y="1352550"/>
          <p14:tracePt t="12033" x="2914650" y="1346200"/>
          <p14:tracePt t="12050" x="2876550" y="1346200"/>
          <p14:tracePt t="12069" x="2851150" y="1339850"/>
          <p14:tracePt t="12085" x="2825750" y="1339850"/>
          <p14:tracePt t="12100" x="2813050" y="1339850"/>
          <p14:tracePt t="12106" x="2806700" y="1339850"/>
          <p14:tracePt t="12120" x="2800350" y="1339850"/>
          <p14:tracePt t="12133" x="2787650" y="1346200"/>
          <p14:tracePt t="12150" x="2762250" y="1371600"/>
          <p14:tracePt t="12169" x="2711450" y="1498600"/>
          <p14:tracePt t="12184" x="2692400" y="1606550"/>
          <p14:tracePt t="12200" x="2673350" y="1739900"/>
          <p14:tracePt t="12219" x="2679700" y="1809750"/>
          <p14:tracePt t="12233" x="2692400" y="1835150"/>
          <p14:tracePt t="12250" x="2730500" y="1866900"/>
          <p14:tracePt t="12268" x="2838450" y="1873250"/>
          <p14:tracePt t="12284" x="2882900" y="1854200"/>
          <p14:tracePt t="12300" x="2921000" y="1841500"/>
          <p14:tracePt t="12319" x="2927350" y="1835150"/>
          <p14:tracePt t="12335" x="2933700" y="1822450"/>
          <p14:tracePt t="12368" x="2933700" y="1816100"/>
          <p14:tracePt t="12383" x="2933700" y="1809750"/>
          <p14:tracePt t="12414" x="2933700" y="1797050"/>
          <p14:tracePt t="12470" x="2940050" y="1797050"/>
          <p14:tracePt t="12896" x="2940050" y="1835150"/>
          <p14:tracePt t="12904" x="2933700" y="1936750"/>
          <p14:tracePt t="12918" x="2927350" y="2114550"/>
          <p14:tracePt t="12934" x="2914650" y="2317750"/>
          <p14:tracePt t="12952" x="2901950" y="2654300"/>
          <p14:tracePt t="12968" x="2901950" y="2844800"/>
          <p14:tracePt t="13004" x="2901950" y="3251200"/>
          <p14:tracePt t="13035" x="2908300" y="3486150"/>
          <p14:tracePt t="13054" x="2914650" y="3619500"/>
          <p14:tracePt t="13068" x="2921000" y="3670300"/>
          <p14:tracePt t="13085" x="2933700" y="3714750"/>
          <p14:tracePt t="13104" x="2940050" y="3810000"/>
          <p14:tracePt t="13111" x="2946400" y="3835400"/>
          <p14:tracePt t="13126" x="2946400" y="3924300"/>
          <p14:tracePt t="13140" x="2952750" y="4006850"/>
          <p14:tracePt t="13154" x="2952750" y="4057650"/>
          <p14:tracePt t="13168" x="2952750" y="4108450"/>
          <p14:tracePt t="13185" x="2959100" y="4146550"/>
          <p14:tracePt t="13204" x="2959100" y="4191000"/>
          <p14:tracePt t="13218" x="2959100" y="4210050"/>
          <p14:tracePt t="13235" x="2959100" y="4235450"/>
          <p14:tracePt t="13254" x="2959100" y="4260850"/>
          <p14:tracePt t="13268" x="2959100" y="4292600"/>
          <p14:tracePt t="13285" x="2965450" y="4330700"/>
          <p14:tracePt t="13305" x="2965450" y="4368800"/>
          <p14:tracePt t="13318" x="2965450" y="4375150"/>
          <p14:tracePt t="13335" x="2965450" y="4387850"/>
          <p14:tracePt t="13353" x="2965450" y="4400550"/>
          <p14:tracePt t="13398" x="2965450" y="44069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71763"/>
            <a:ext cx="7871202" cy="90256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171" y="1416571"/>
            <a:ext cx="10170160" cy="355166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Urbanization: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 of other types of land to uses associated with population and economy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Urbanization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affects social, economic and environmental aspects of human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greenery and increases impervious surface area (Li et al., 2009)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Impervious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prevents the infiltration of water into the soil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Roads and rooftops are the most noticeable types of impervious surface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Amold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Jr and Gibbons, 1996). 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0316" y="5586667"/>
            <a:ext cx="9011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Arnold Jr, C. L., &amp; Gibbons, C. J. (1996). Impervious surface coverage: the emergence of a key environmental indicator. Journal of the American planning Association, 62(2),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243-258.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J., Wang, X. R., Wang, X. J., Ma, W. C., &amp; Zhang, H. (2009). Remote sensing evaluation of urban heat island and its spatial pattern of the Shanghai metropolitan area, China. Ecological Complexity, 6(4), 413-420</a:t>
            </a:r>
            <a:r>
              <a:rPr lang="en-US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Yuan, F., &amp; Bauer, M. E. (2007). Comparison of impervious surface area and normalized difference vegetation index as indicators of surface urban heat island effects in Landsat imagery. Remote Sensing of environment, 106(3), 375-386.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2"/>
    </mc:Choice>
    <mc:Fallback xmlns="">
      <p:transition spd="slow" advTm="1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152" y="650929"/>
            <a:ext cx="7886700" cy="98122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502" y="1734410"/>
            <a:ext cx="9906000" cy="33822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mean LST, mean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 and lower minimum NDVI value in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Louisville compared to Lexington.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higher degree of urbanization was found in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Louisville than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Lexington,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metropolitan city of Kentucky.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Lexington and its suburb areas reveals a more systematic pattern of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Louisville a more scattered pattern is observed in urbanization process.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9"/>
    </mc:Choice>
    <mc:Fallback xmlns="">
      <p:transition spd="slow" advTm="2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19" x="3009900" y="4425950"/>
          <p14:tracePt t="18626" x="3073400" y="4445000"/>
          <p14:tracePt t="18638" x="3117850" y="4470400"/>
          <p14:tracePt t="18654" x="3276600" y="4552950"/>
          <p14:tracePt t="18670" x="3327400" y="4591050"/>
          <p14:tracePt t="18688" x="3429000" y="4667250"/>
          <p14:tracePt t="18720" x="3511550" y="4749800"/>
          <p14:tracePt t="18753" x="3587750" y="4832350"/>
          <p14:tracePt t="18770" x="3613150" y="4857750"/>
          <p14:tracePt t="18789" x="3644900" y="4895850"/>
          <p14:tracePt t="18803" x="3663950" y="4921250"/>
          <p14:tracePt t="18820" x="3676650" y="4940300"/>
          <p14:tracePt t="18839" x="3702050" y="4959350"/>
          <p14:tracePt t="18854" x="3708400" y="4972050"/>
          <p14:tracePt t="18870" x="3714750" y="4978400"/>
          <p14:tracePt t="18887" x="3721100" y="4997450"/>
          <p14:tracePt t="18903" x="3727450" y="5003800"/>
          <p14:tracePt t="18920" x="3733800" y="5010150"/>
          <p14:tracePt t="18953" x="3740150" y="5016500"/>
          <p14:tracePt t="18987" x="3752850" y="50165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152" y="650929"/>
            <a:ext cx="7886700" cy="9124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1635760"/>
            <a:ext cx="10444480" cy="362711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Kirk W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Pomper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Buddhi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Gyawali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Jeremy Sandifer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Ken Bates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Pradip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Paudel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Smrity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Kandel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Anju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Chaudhary, Arjun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Chhetri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Anjana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Duwal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2"/>
    </mc:Choice>
    <mc:Fallback xmlns="">
      <p:transition spd="slow" advTm="20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51343-1C37-4A6D-9615-C17E18B2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310805"/>
            <a:ext cx="7886700" cy="158857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3200" y="3820160"/>
            <a:ext cx="5405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Questions???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1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1"/>
    </mc:Choice>
    <mc:Fallback>
      <p:transition spd="slow" advTm="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880" y="274321"/>
            <a:ext cx="10515600" cy="504119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surface temperature (LST):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important factor of a phenomenon called urban heat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island (UHI);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temperature in urban area compared to its surrounding rural areas due to trapped heat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Zakšek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Oštir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difference vegetative index (NDVI):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measure of surface reflectance and gives a quantitative estimation of vegetation growth and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biomass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value varies between -1 and +1, where positive values indicate vegetated areas and negative values signify non-vegetated surface features such as water, barren, clouds, and snow.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tudies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that NDVI values being used as major indicator of urban climate (Gallo et al. 1993; Lo et al. 1997).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 and NDVI, used for the analysis of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 impervious surface area (ISA)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(Yuan &amp;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Bauier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9760" y="5588000"/>
            <a:ext cx="8859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Gallo, K. P., et al. "The use of NOAA AVHRR data for assessment of the urban heat island effect." Journal of Applied Meteorology 32.5 (1993): 899-908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P.,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Quattrochi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 A., &amp;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Luvall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C. (1997). Application of high-resolution thermal infrared remote sensing and GIS to assess the urban heat island effect. International journal of Remote sensing, 18(2), 287-304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Zakšek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K., &amp;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Oštir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(2012). Downscaling land surface temperature for urban heat island diurnal cycle analysis. Remote Sensing of Environment, 117, 114-124.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2"/>
    </mc:Choice>
    <mc:Fallback xmlns="">
      <p:transition spd="slow" advTm="3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321" y="1243781"/>
            <a:ext cx="9540240" cy="342654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Objective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study urbanization using the values of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LST, NDVI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percent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ISA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Louisville and Lexington, metropolitan cities of Kentucky.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0"/>
    </mc:Choice>
    <mc:Fallback xmlns="">
      <p:transition spd="slow" advTm="1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152" y="650930"/>
            <a:ext cx="7886700" cy="117787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760" y="2035278"/>
            <a:ext cx="9855200" cy="24482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significant variations in LST, NDVI and percent ISA values in Lexington and Louisville, metropolitan cities.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0"/>
    </mc:Choice>
    <mc:Fallback xmlns="">
      <p:transition spd="slow" advTm="1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67150"/>
            <a:ext cx="7768098" cy="688257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26" y="1111071"/>
            <a:ext cx="4744206" cy="3665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5537" y="1057191"/>
            <a:ext cx="55994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Latitude: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38°11’37” N, 38°03’38” 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Longitude: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085°38’36” W, 084°28’49” W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Elevations: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137-307 m and 190-307 m </a:t>
            </a: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2271252" y="5227933"/>
            <a:ext cx="3389816" cy="671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531874"/>
              </p:ext>
            </p:extLst>
          </p:nvPr>
        </p:nvGraphicFramePr>
        <p:xfrm>
          <a:off x="713618" y="3415007"/>
          <a:ext cx="6505083" cy="12801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36955">
                  <a:extLst>
                    <a:ext uri="{9D8B030D-6E8A-4147-A177-3AD203B41FA5}">
                      <a16:colId xmlns:a16="http://schemas.microsoft.com/office/drawing/2014/main" val="2529702616"/>
                    </a:ext>
                  </a:extLst>
                </a:gridCol>
                <a:gridCol w="1221105">
                  <a:extLst>
                    <a:ext uri="{9D8B030D-6E8A-4147-A177-3AD203B41FA5}">
                      <a16:colId xmlns:a16="http://schemas.microsoft.com/office/drawing/2014/main" val="1679960954"/>
                    </a:ext>
                  </a:extLst>
                </a:gridCol>
                <a:gridCol w="1168543">
                  <a:extLst>
                    <a:ext uri="{9D8B030D-6E8A-4147-A177-3AD203B41FA5}">
                      <a16:colId xmlns:a16="http://schemas.microsoft.com/office/drawing/2014/main" val="133817462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3395132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709940369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block groups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 (Km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density (per Km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6445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1,030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741,096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04514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Fayette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295,804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283111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94466" y="4782140"/>
            <a:ext cx="700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 1: Area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demography of the counties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1919" y="5709672"/>
            <a:ext cx="687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2010 Census Gazetteer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6"/>
    </mc:Choice>
    <mc:Fallback xmlns="">
      <p:transition spd="slow" advTm="1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15" x="9023350" y="5041900"/>
          <p14:tracePt t="4023" x="9029700" y="4972050"/>
          <p14:tracePt t="4032" x="9029700" y="4921250"/>
          <p14:tracePt t="4049" x="9042400" y="4718050"/>
          <p14:tracePt t="4066" x="9074150" y="4508500"/>
          <p14:tracePt t="4084" x="9124950" y="4184650"/>
          <p14:tracePt t="4099" x="9137650" y="3981450"/>
          <p14:tracePt t="4133" x="9144000" y="3676650"/>
          <p14:tracePt t="4166" x="9156700" y="3390900"/>
          <p14:tracePt t="4183" x="9156700" y="3289300"/>
          <p14:tracePt t="4199" x="9150350" y="3073400"/>
          <p14:tracePt t="4216" x="9131300" y="2901950"/>
          <p14:tracePt t="4233" x="9112250" y="2781300"/>
          <p14:tracePt t="4249" x="9093200" y="2679700"/>
          <p14:tracePt t="4266" x="9067800" y="2616200"/>
          <p14:tracePt t="4284" x="9036050" y="2571750"/>
          <p14:tracePt t="4299" x="8997950" y="2527300"/>
          <p14:tracePt t="4316" x="8928100" y="2463800"/>
          <p14:tracePt t="4334" x="8864600" y="2432050"/>
          <p14:tracePt t="4349" x="8756650" y="2419350"/>
          <p14:tracePt t="4365" x="8636000" y="2419350"/>
          <p14:tracePt t="4383" x="8464550" y="2495550"/>
          <p14:tracePt t="4399" x="8280400" y="2641600"/>
          <p14:tracePt t="4415" x="8153400" y="2819400"/>
          <p14:tracePt t="4433" x="7975600" y="3232150"/>
          <p14:tracePt t="4449" x="7931150" y="3536950"/>
          <p14:tracePt t="4466" x="7937500" y="3835400"/>
          <p14:tracePt t="4483" x="8001000" y="4057650"/>
          <p14:tracePt t="4499" x="8153400" y="4279900"/>
          <p14:tracePt t="4516" x="8356600" y="4483100"/>
          <p14:tracePt t="4534" x="8509000" y="4597400"/>
          <p14:tracePt t="4549" x="8693150" y="4699000"/>
          <p14:tracePt t="4566" x="8801100" y="4756150"/>
          <p14:tracePt t="4584" x="8915400" y="4794250"/>
          <p14:tracePt t="4599" x="8947150" y="4794250"/>
          <p14:tracePt t="4616" x="8959850" y="4794250"/>
          <p14:tracePt t="4632" x="8985250" y="4787900"/>
          <p14:tracePt t="4649" x="9093200" y="4546600"/>
          <p14:tracePt t="4665" x="9112250" y="4368800"/>
          <p14:tracePt t="4682" x="9118600" y="4216400"/>
          <p14:tracePt t="4699" x="9118600" y="3975100"/>
          <p14:tracePt t="4715" x="9118600" y="3905250"/>
          <p14:tracePt t="4732" x="9118600" y="3860800"/>
          <p14:tracePt t="4748" x="9112250" y="3848100"/>
          <p14:tracePt t="4784" x="9112250" y="3841750"/>
          <p14:tracePt t="4799" x="9105900" y="3835400"/>
          <p14:tracePt t="4816" x="9105900" y="3829050"/>
          <p14:tracePt t="4832" x="9099550" y="3829050"/>
          <p14:tracePt t="4852" x="9093200" y="3822700"/>
          <p14:tracePt t="5907" x="9093200" y="3797300"/>
          <p14:tracePt t="5913" x="9074150" y="3740150"/>
          <p14:tracePt t="5926" x="9061450" y="3644900"/>
          <p14:tracePt t="5941" x="9042400" y="3562350"/>
          <p14:tracePt t="5958" x="9042400" y="3486150"/>
          <p14:tracePt t="5975" x="9004300" y="3365500"/>
          <p14:tracePt t="6007" x="8947150" y="3155950"/>
          <p14:tracePt t="6040" x="8883650" y="3009900"/>
          <p14:tracePt t="6057" x="8870950" y="2965450"/>
          <p14:tracePt t="6076" x="8839200" y="2882900"/>
          <p14:tracePt t="6091" x="8820150" y="2800350"/>
          <p14:tracePt t="6107" x="8807450" y="2743200"/>
          <p14:tracePt t="6125" x="8794750" y="2679700"/>
          <p14:tracePt t="6140" x="8763000" y="2597150"/>
          <p14:tracePt t="6157" x="8756650" y="2565400"/>
          <p14:tracePt t="6176" x="8750300" y="2533650"/>
          <p14:tracePt t="6191" x="8750300" y="2520950"/>
          <p14:tracePt t="6207" x="8743950" y="2501900"/>
          <p14:tracePt t="6226" x="8737600" y="2463800"/>
          <p14:tracePt t="6240" x="8731250" y="2432050"/>
          <p14:tracePt t="6257" x="8724900" y="2400300"/>
          <p14:tracePt t="6275" x="8699500" y="2343150"/>
          <p14:tracePt t="6290" x="8699500" y="2330450"/>
          <p14:tracePt t="6307" x="8693150" y="2317750"/>
          <p14:tracePt t="6325" x="8686800" y="2305050"/>
          <p14:tracePt t="6340" x="8674100" y="2279650"/>
          <p14:tracePt t="6357" x="8667750" y="2266950"/>
          <p14:tracePt t="6375" x="8661400" y="2254250"/>
          <p14:tracePt t="6390" x="8661400" y="2247900"/>
          <p14:tracePt t="6424" x="8655050" y="2247900"/>
          <p14:tracePt t="6440" x="8648700" y="2235200"/>
          <p14:tracePt t="6548" x="8648700" y="2241550"/>
          <p14:tracePt t="6592" x="8648700" y="2247900"/>
          <p14:tracePt t="7390" x="8655050" y="2286000"/>
          <p14:tracePt t="7398" x="8661400" y="2349500"/>
          <p14:tracePt t="7412" x="8680450" y="2527300"/>
          <p14:tracePt t="7428" x="8699500" y="2736850"/>
          <p14:tracePt t="7446" x="8737600" y="2921000"/>
          <p14:tracePt t="7462" x="8750300" y="3035300"/>
          <p14:tracePt t="7478" x="8756650" y="3155950"/>
          <p14:tracePt t="7511" x="8763000" y="3308350"/>
          <p14:tracePt t="7546" x="8769350" y="3435350"/>
          <p14:tracePt t="7562" x="8775700" y="3486150"/>
          <p14:tracePt t="7578" x="8775700" y="3530600"/>
          <p14:tracePt t="7595" x="8775700" y="3581400"/>
          <p14:tracePt t="7611" x="8782050" y="3619500"/>
          <p14:tracePt t="7628" x="8782050" y="3644900"/>
          <p14:tracePt t="7647" x="8782050" y="3683000"/>
          <p14:tracePt t="7661" x="8782050" y="3695700"/>
          <p14:tracePt t="7678" x="8788400" y="3721100"/>
          <p14:tracePt t="7696" x="8788400" y="3740150"/>
          <p14:tracePt t="7711" x="8788400" y="3765550"/>
          <p14:tracePt t="7728" x="8788400" y="3784600"/>
          <p14:tracePt t="7746" x="8788400" y="3803650"/>
          <p14:tracePt t="7761" x="8788400" y="3829050"/>
          <p14:tracePt t="7778" x="8788400" y="3841750"/>
          <p14:tracePt t="7795" x="8788400" y="3860800"/>
          <p14:tracePt t="7811" x="8788400" y="3867150"/>
          <p14:tracePt t="7828" x="8788400" y="3873500"/>
          <p14:tracePt t="7863" x="8788400" y="3879850"/>
          <p14:tracePt t="8761" x="8502650" y="3721100"/>
          <p14:tracePt t="8769" x="8369300" y="3676650"/>
          <p14:tracePt t="8781" x="7956550" y="3486150"/>
          <p14:tracePt t="8797" x="7505700" y="3314700"/>
          <p14:tracePt t="8813" x="7156450" y="3200400"/>
          <p14:tracePt t="8846" x="6261100" y="2927350"/>
          <p14:tracePt t="8880" x="5454650" y="2686050"/>
          <p14:tracePt t="8896" x="5099050" y="2616200"/>
          <p14:tracePt t="8913" x="4870450" y="2552700"/>
          <p14:tracePt t="8930" x="4394200" y="2438400"/>
          <p14:tracePt t="8946" x="4222750" y="2387600"/>
          <p14:tracePt t="8963" x="4051300" y="2349500"/>
          <p14:tracePt t="8970" x="3987800" y="2330450"/>
          <p14:tracePt t="8981" x="3829050" y="2311400"/>
          <p14:tracePt t="8996" x="3733800" y="2292350"/>
          <p14:tracePt t="9013" x="3632200" y="2286000"/>
          <p14:tracePt t="9031" x="3524250" y="2260600"/>
          <p14:tracePt t="9046" x="3454400" y="2235200"/>
          <p14:tracePt t="9063" x="3416300" y="2228850"/>
          <p14:tracePt t="9080" x="3352800" y="2216150"/>
          <p14:tracePt t="9096" x="3308350" y="2197100"/>
          <p14:tracePt t="9113" x="3276600" y="2184400"/>
          <p14:tracePt t="9132" x="3232150" y="2171700"/>
          <p14:tracePt t="9146" x="3194050" y="2159000"/>
          <p14:tracePt t="9163" x="3155950" y="2146300"/>
          <p14:tracePt t="9181" x="3073400" y="2114550"/>
          <p14:tracePt t="9196" x="3016250" y="2101850"/>
          <p14:tracePt t="9213" x="2965450" y="2089150"/>
          <p14:tracePt t="9231" x="2895600" y="2063750"/>
          <p14:tracePt t="9246" x="2857500" y="2044700"/>
          <p14:tracePt t="9263" x="2787650" y="2019300"/>
          <p14:tracePt t="9280" x="2717800" y="2006600"/>
          <p14:tracePt t="9296" x="2667000" y="1987550"/>
          <p14:tracePt t="9312" x="2622550" y="1962150"/>
          <p14:tracePt t="9330" x="2559050" y="1943100"/>
          <p14:tracePt t="9346" x="2527300" y="1930400"/>
          <p14:tracePt t="9363" x="2514600" y="1917700"/>
          <p14:tracePt t="9380" x="2489200" y="1905000"/>
          <p14:tracePt t="9396" x="2476500" y="1905000"/>
          <p14:tracePt t="9412" x="2463800" y="1892300"/>
          <p14:tracePt t="9431" x="2451100" y="1885950"/>
          <p14:tracePt t="9446" x="2438400" y="1879600"/>
          <p14:tracePt t="9462" x="2432050" y="1866900"/>
          <p14:tracePt t="9468" x="2419350" y="1866900"/>
          <p14:tracePt t="9483" x="2413000" y="1866900"/>
          <p14:tracePt t="9496" x="2406650" y="1847850"/>
          <p14:tracePt t="9512" x="2393950" y="1835150"/>
          <p14:tracePt t="9530" x="2374900" y="1822450"/>
          <p14:tracePt t="9546" x="2362200" y="1816100"/>
          <p14:tracePt t="9562" x="2349500" y="1809750"/>
          <p14:tracePt t="9580" x="2343150" y="1797050"/>
          <p14:tracePt t="9612" x="2336800" y="1797050"/>
          <p14:tracePt t="9629" x="2336800" y="1790700"/>
          <p14:tracePt t="9646" x="2330450" y="1790700"/>
          <p14:tracePt t="9662" x="2330450" y="1784350"/>
          <p14:tracePt t="9679" x="2324100" y="1784350"/>
          <p14:tracePt t="9697" x="2324100" y="1778000"/>
          <p14:tracePt t="10482" x="2324100" y="1790700"/>
          <p14:tracePt t="10489" x="2311400" y="1816100"/>
          <p14:tracePt t="10499" x="2311400" y="1828800"/>
          <p14:tracePt t="10516" x="2292350" y="1898650"/>
          <p14:tracePt t="10533" x="2286000" y="1949450"/>
          <p14:tracePt t="10549" x="2279650" y="1987550"/>
          <p14:tracePt t="10582" x="2254250" y="2070100"/>
          <p14:tracePt t="10616" x="2247900" y="2095500"/>
          <p14:tracePt t="10632" x="2247900" y="2108200"/>
          <p14:tracePt t="10649" x="2241550" y="2114550"/>
          <p14:tracePt t="10666" x="2235200" y="2133600"/>
          <p14:tracePt t="10682" x="2228850" y="2146300"/>
          <p14:tracePt t="10699" x="2222500" y="2152650"/>
          <p14:tracePt t="10715" x="2216150" y="2178050"/>
          <p14:tracePt t="10732" x="2209800" y="2190750"/>
          <p14:tracePt t="10766" x="2209800" y="2197100"/>
          <p14:tracePt t="10796" x="2209800" y="2203450"/>
          <p14:tracePt t="10832" x="2209800" y="2209800"/>
          <p14:tracePt t="11274" x="2209800" y="2228850"/>
          <p14:tracePt t="11282" x="2228850" y="2286000"/>
          <p14:tracePt t="11291" x="2235200" y="2311400"/>
          <p14:tracePt t="11308" x="2266950" y="2413000"/>
          <p14:tracePt t="11325" x="2292350" y="2482850"/>
          <p14:tracePt t="11341" x="2305050" y="2527300"/>
          <p14:tracePt t="11358" x="2330450" y="2609850"/>
          <p14:tracePt t="11391" x="2355850" y="2673350"/>
          <p14:tracePt t="11424" x="2400300" y="2774950"/>
          <p14:tracePt t="11441" x="2413000" y="2813050"/>
          <p14:tracePt t="11459" x="2425700" y="2863850"/>
          <p14:tracePt t="11474" x="2438400" y="2895600"/>
          <p14:tracePt t="11481" x="2438400" y="2908300"/>
          <p14:tracePt t="11491" x="2444750" y="2921000"/>
          <p14:tracePt t="11508" x="2457450" y="2952750"/>
          <p14:tracePt t="11524" x="2457450" y="2959100"/>
          <p14:tracePt t="11541" x="2463800" y="2971800"/>
          <p14:tracePt t="11558" x="2463800" y="2997200"/>
          <p14:tracePt t="11574" x="2470150" y="2997200"/>
          <p14:tracePt t="11607" x="2470150" y="3003550"/>
          <p14:tracePt t="11624" x="2476500" y="3009900"/>
          <p14:tracePt t="11657" x="2476500" y="3022600"/>
          <p14:tracePt t="11692" x="2476500" y="3028950"/>
          <p14:tracePt t="11717" x="2489200" y="3035300"/>
          <p14:tracePt t="14915" x="2501900" y="3079750"/>
          <p14:tracePt t="14922" x="2508250" y="3136900"/>
          <p14:tracePt t="14932" x="2520950" y="3175000"/>
          <p14:tracePt t="14949" x="2571750" y="3340100"/>
          <p14:tracePt t="14965" x="2603500" y="3498850"/>
          <p14:tracePt t="14983" x="2622550" y="3619500"/>
          <p14:tracePt t="14998" x="2647950" y="3727450"/>
          <p14:tracePt t="15032" x="2692400" y="3968750"/>
          <p14:tracePt t="15038" x="2698750" y="4032250"/>
          <p14:tracePt t="15065" x="2730500" y="4178300"/>
          <p14:tracePt t="15082" x="2743200" y="4241800"/>
          <p14:tracePt t="15098" x="2794000" y="4375150"/>
          <p14:tracePt t="15115" x="2806700" y="4425950"/>
          <p14:tracePt t="15132" x="2838450" y="4502150"/>
          <p14:tracePt t="15148" x="2863850" y="4603750"/>
          <p14:tracePt t="15165" x="2876550" y="4641850"/>
          <p14:tracePt t="15182" x="2889250" y="4686300"/>
          <p14:tracePt t="15198" x="2927350" y="4768850"/>
          <p14:tracePt t="15215" x="2940050" y="4819650"/>
          <p14:tracePt t="15232" x="2965450" y="4889500"/>
          <p14:tracePt t="15248" x="2978150" y="4984750"/>
          <p14:tracePt t="15265" x="3003550" y="5029200"/>
          <p14:tracePt t="15282" x="3009900" y="5080000"/>
          <p14:tracePt t="15298" x="3016250" y="5137150"/>
          <p14:tracePt t="15315" x="3028950" y="5175250"/>
          <p14:tracePt t="15332" x="3035300" y="5213350"/>
          <p14:tracePt t="15348" x="3048000" y="5283200"/>
          <p14:tracePt t="15365" x="3067050" y="5314950"/>
          <p14:tracePt t="15383" x="3073400" y="5353050"/>
          <p14:tracePt t="15398" x="3073400" y="5378450"/>
          <p14:tracePt t="15415" x="3073400" y="5397500"/>
          <p14:tracePt t="15431" x="3073400" y="5410200"/>
          <p14:tracePt t="15448" x="3073400" y="5416550"/>
          <p14:tracePt t="15465" x="3073400" y="5422900"/>
          <p14:tracePt t="15508" x="3073400" y="5429250"/>
          <p14:tracePt t="15579" x="3060700" y="5429250"/>
          <p14:tracePt t="15586" x="3054350" y="5429250"/>
          <p14:tracePt t="15598" x="3035300" y="5416550"/>
          <p14:tracePt t="15615" x="3022600" y="5397500"/>
          <p14:tracePt t="15632" x="2990850" y="5372100"/>
          <p14:tracePt t="15648" x="2965450" y="5346700"/>
          <p14:tracePt t="15665" x="2940050" y="5334000"/>
          <p14:tracePt t="15681" x="2927350" y="5314950"/>
          <p14:tracePt t="15698" x="2914650" y="5302250"/>
          <p14:tracePt t="15715" x="2901950" y="5289550"/>
          <p14:tracePt t="15732" x="2889250" y="5276850"/>
          <p14:tracePt t="15748" x="2863850" y="5257800"/>
          <p14:tracePt t="15781" x="2857500" y="5251450"/>
          <p14:tracePt t="15798" x="2851150" y="5245100"/>
          <p14:tracePt t="15815" x="2851150" y="5238750"/>
          <p14:tracePt t="15832" x="2844800" y="5232400"/>
          <p14:tracePt t="15865" x="2838450" y="5226050"/>
          <p14:tracePt t="15893" x="2838450" y="52197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920" y="676096"/>
            <a:ext cx="10119360" cy="31331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source and analysis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Landsat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(2018) were obtained using United States Geological Survey (USGS, 2018) Earth Explorer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map was downloaded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Kentucky Geography Network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KyGeoportal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Tiger census block group map layers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Land Cover Dataset (NLCD)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Geospatial data Gateway.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 of the data used was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American Datum (NAD) 1983 with State Plane projected coordinate system 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373292"/>
              </p:ext>
            </p:extLst>
          </p:nvPr>
        </p:nvGraphicFramePr>
        <p:xfrm>
          <a:off x="1336571" y="3963929"/>
          <a:ext cx="7350489" cy="11887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1557756887"/>
                    </a:ext>
                  </a:extLst>
                </a:gridCol>
                <a:gridCol w="1288473">
                  <a:extLst>
                    <a:ext uri="{9D8B030D-6E8A-4147-A177-3AD203B41FA5}">
                      <a16:colId xmlns:a16="http://schemas.microsoft.com/office/drawing/2014/main" val="3469313788"/>
                    </a:ext>
                  </a:extLst>
                </a:gridCol>
                <a:gridCol w="1124256">
                  <a:extLst>
                    <a:ext uri="{9D8B030D-6E8A-4147-A177-3AD203B41FA5}">
                      <a16:colId xmlns:a16="http://schemas.microsoft.com/office/drawing/2014/main" val="412650146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81630023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4515592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set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Path/Row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Acquisition date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534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Landsat 8-OLI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21/33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06/16/2018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30m×30m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63288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Landsat 8-OLI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20/34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06/09/2018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30m×30m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820105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18777" y="5152649"/>
            <a:ext cx="514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 2: Landsat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used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1686" y="5768967"/>
            <a:ext cx="356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https://kygeoportal.ky.gov/</a:t>
            </a:r>
            <a:endParaRPr lang="en-US" sz="1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https://rthexplorer.usgs.gov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85"/>
    </mc:Choice>
    <mc:Fallback xmlns="">
      <p:transition spd="slow" advTm="4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4" x="2844800" y="5213350"/>
          <p14:tracePt t="1831" x="2870200" y="5181600"/>
          <p14:tracePt t="1844" x="2971800" y="5048250"/>
          <p14:tracePt t="1861" x="3041650" y="4959350"/>
          <p14:tracePt t="1879" x="3194050" y="4749800"/>
          <p14:tracePt t="1894" x="3314700" y="4584700"/>
          <p14:tracePt t="1929" x="3613150" y="4197350"/>
          <p14:tracePt t="1960" x="3759200" y="3943350"/>
          <p14:tracePt t="1978" x="3848100" y="3810000"/>
          <p14:tracePt t="1994" x="3898900" y="3733800"/>
          <p14:tracePt t="2010" x="3987800" y="3625850"/>
          <p14:tracePt t="2029" x="4133850" y="3454400"/>
          <p14:tracePt t="2044" x="4203700" y="3359150"/>
          <p14:tracePt t="2060" x="4241800" y="3308350"/>
          <p14:tracePt t="2079" x="4298950" y="3244850"/>
          <p14:tracePt t="2094" x="4330700" y="3194050"/>
          <p14:tracePt t="2111" x="4368800" y="3168650"/>
          <p14:tracePt t="2129" x="4419600" y="3098800"/>
          <p14:tracePt t="2144" x="4502150" y="3028950"/>
          <p14:tracePt t="2160" x="4565650" y="2959100"/>
          <p14:tracePt t="2178" x="4635500" y="2882900"/>
          <p14:tracePt t="2194" x="4660900" y="2857500"/>
          <p14:tracePt t="2210" x="4686300" y="2825750"/>
          <p14:tracePt t="2228" x="4705350" y="2794000"/>
          <p14:tracePt t="2244" x="4718050" y="2787650"/>
          <p14:tracePt t="2260" x="4724400" y="2768600"/>
          <p14:tracePt t="2278" x="4756150" y="2730500"/>
          <p14:tracePt t="2294" x="4775200" y="2698750"/>
          <p14:tracePt t="2311" x="4794250" y="2667000"/>
          <p14:tracePt t="2329" x="4800600" y="2654300"/>
          <p14:tracePt t="2344" x="4800600" y="2647950"/>
          <p14:tracePt t="2360" x="4813300" y="2641600"/>
          <p14:tracePt t="2379" x="4819650" y="2628900"/>
          <p14:tracePt t="2410" x="4819650" y="2622550"/>
          <p14:tracePt t="2437" x="4819650" y="2616200"/>
          <p14:tracePt t="2487" x="4826000" y="2609850"/>
          <p14:tracePt t="2517" x="4832350" y="2609850"/>
          <p14:tracePt t="3401" x="4883150" y="2616200"/>
          <p14:tracePt t="3415" x="5067300" y="2654300"/>
          <p14:tracePt t="3429" x="5308600" y="2730500"/>
          <p14:tracePt t="3446" x="5492750" y="2787650"/>
          <p14:tracePt t="3464" x="5734050" y="2933700"/>
          <p14:tracePt t="3479" x="5937250" y="3028950"/>
          <p14:tracePt t="3513" x="6229350" y="3181350"/>
          <p14:tracePt t="3546" x="6457950" y="3333750"/>
          <p14:tracePt t="3563" x="6578600" y="3409950"/>
          <p14:tracePt t="3579" x="6648450" y="3441700"/>
          <p14:tracePt t="3596" x="6718300" y="3492500"/>
          <p14:tracePt t="3613" x="6813550" y="3536950"/>
          <p14:tracePt t="3629" x="6870700" y="3568700"/>
          <p14:tracePt t="3646" x="6934200" y="3581400"/>
          <p14:tracePt t="3663" x="6991350" y="3594100"/>
          <p14:tracePt t="3679" x="7023100" y="3594100"/>
          <p14:tracePt t="3695" x="7042150" y="3600450"/>
          <p14:tracePt t="3713" x="7061200" y="3600450"/>
          <p14:tracePt t="3729" x="7067550" y="3600450"/>
          <p14:tracePt t="3763" x="7073900" y="3600450"/>
          <p14:tracePt t="3786" x="7080250" y="3600450"/>
          <p14:tracePt t="3815" x="7086600" y="3600450"/>
          <p14:tracePt t="3823" x="7092950" y="3600450"/>
          <p14:tracePt t="3832" x="7099300" y="3600450"/>
          <p14:tracePt t="3845" x="7118350" y="3600450"/>
          <p14:tracePt t="3863" x="7175500" y="3594100"/>
          <p14:tracePt t="3878" x="7239000" y="3594100"/>
          <p14:tracePt t="3895" x="7308850" y="3594100"/>
          <p14:tracePt t="3913" x="7397750" y="3594100"/>
          <p14:tracePt t="3929" x="7448550" y="3594100"/>
          <p14:tracePt t="3945" x="7493000" y="3606800"/>
          <p14:tracePt t="3963" x="7588250" y="3625850"/>
          <p14:tracePt t="3979" x="7664450" y="3644900"/>
          <p14:tracePt t="3995" x="7759700" y="3657600"/>
          <p14:tracePt t="4015" x="7861300" y="3683000"/>
          <p14:tracePt t="4028" x="7905750" y="3689350"/>
          <p14:tracePt t="4045" x="7931150" y="3695700"/>
          <p14:tracePt t="4064" x="7975600" y="3714750"/>
          <p14:tracePt t="4071" x="8001000" y="3721100"/>
          <p14:tracePt t="4078" x="8007350" y="3721100"/>
          <p14:tracePt t="4095" x="8045450" y="3733800"/>
          <p14:tracePt t="4114" x="8115300" y="3759200"/>
          <p14:tracePt t="4129" x="8147050" y="3771900"/>
          <p14:tracePt t="4145" x="8191500" y="3797300"/>
          <p14:tracePt t="4165" x="8255000" y="3835400"/>
          <p14:tracePt t="4178" x="8299450" y="3873500"/>
          <p14:tracePt t="4195" x="8343900" y="3898900"/>
          <p14:tracePt t="4213" x="8401050" y="3949700"/>
          <p14:tracePt t="4228" x="8445500" y="3987800"/>
          <p14:tracePt t="4245" x="8509000" y="4032250"/>
          <p14:tracePt t="4263" x="8610600" y="4108450"/>
          <p14:tracePt t="4278" x="8674100" y="4140200"/>
          <p14:tracePt t="4295" x="8724900" y="4178300"/>
          <p14:tracePt t="4313" x="8763000" y="4216400"/>
          <p14:tracePt t="4328" x="8807450" y="4254500"/>
          <p14:tracePt t="4345" x="8851900" y="4279900"/>
          <p14:tracePt t="4363" x="8902700" y="4330700"/>
          <p14:tracePt t="4378" x="8953500" y="4362450"/>
          <p14:tracePt t="4395" x="8985250" y="4387850"/>
          <p14:tracePt t="4413" x="9036050" y="4413250"/>
          <p14:tracePt t="4428" x="9105900" y="4438650"/>
          <p14:tracePt t="4445" x="9118600" y="4457700"/>
          <p14:tracePt t="4462" x="9150350" y="4470400"/>
          <p14:tracePt t="4478" x="9156700" y="4470400"/>
          <p14:tracePt t="4495" x="9163050" y="4470400"/>
          <p14:tracePt t="4512" x="9169400" y="4476750"/>
          <p14:tracePt t="4528" x="9175750" y="4476750"/>
          <p14:tracePt t="4545" x="9175750" y="4483100"/>
          <p14:tracePt t="4562" x="9182100" y="4483100"/>
          <p14:tracePt t="4578" x="9182100" y="4489450"/>
          <p14:tracePt t="4595" x="9188450" y="4489450"/>
          <p14:tracePt t="33122" x="9093200" y="4514850"/>
          <p14:tracePt t="33128" x="8978900" y="4533900"/>
          <p14:tracePt t="33142" x="8680450" y="4603750"/>
          <p14:tracePt t="33159" x="8343900" y="4654550"/>
          <p14:tracePt t="33178" x="7620000" y="4800600"/>
          <p14:tracePt t="33192" x="7346950" y="4883150"/>
          <p14:tracePt t="33228" x="6623050" y="5092700"/>
          <p14:tracePt t="33259" x="6318250" y="5168900"/>
          <p14:tracePt t="33277" x="6178550" y="5219700"/>
          <p14:tracePt t="33291" x="6083300" y="5257800"/>
          <p14:tracePt t="33308" x="5956300" y="5308600"/>
          <p14:tracePt t="33326" x="5734050" y="5372100"/>
          <p14:tracePt t="33342" x="5613400" y="5410200"/>
          <p14:tracePt t="33358" x="5486400" y="5467350"/>
          <p14:tracePt t="33376" x="5251450" y="5530850"/>
          <p14:tracePt t="33392" x="5143500" y="5543550"/>
          <p14:tracePt t="33408" x="5048250" y="5581650"/>
          <p14:tracePt t="33426" x="4895850" y="5607050"/>
          <p14:tracePt t="33441" x="4768850" y="5626100"/>
          <p14:tracePt t="33458" x="4692650" y="5638800"/>
          <p14:tracePt t="33477" x="4635500" y="5657850"/>
          <p14:tracePt t="33491" x="4616450" y="5657850"/>
          <p14:tracePt t="33508" x="4603750" y="5657850"/>
          <p14:tracePt t="33526" x="4591050" y="5657850"/>
          <p14:tracePt t="33541" x="4572000" y="5657850"/>
          <p14:tracePt t="33558" x="4559300" y="5657850"/>
          <p14:tracePt t="33577" x="4552950" y="5657850"/>
          <p14:tracePt t="33591" x="4552950" y="5645150"/>
          <p14:tracePt t="33608" x="4552950" y="5632450"/>
          <p14:tracePt t="33626" x="4552950" y="5626100"/>
          <p14:tracePt t="33641" x="4552950" y="5607050"/>
          <p14:tracePt t="33658" x="4552950" y="5588000"/>
          <p14:tracePt t="33677" x="4552950" y="5562600"/>
          <p14:tracePt t="33692" x="4552950" y="5530850"/>
          <p14:tracePt t="33708" x="4552950" y="5505450"/>
          <p14:tracePt t="33727" x="4552950" y="5486400"/>
          <p14:tracePt t="33741" x="4552950" y="5480050"/>
          <p14:tracePt t="33758" x="4552950" y="5467350"/>
          <p14:tracePt t="33776" x="4552950" y="5461000"/>
          <p14:tracePt t="33792" x="4552950" y="5454650"/>
          <p14:tracePt t="33808" x="4552950" y="5448300"/>
          <p14:tracePt t="33828" x="4552950" y="5441950"/>
          <p14:tracePt t="33864" x="4552950" y="5435600"/>
          <p14:tracePt t="35021" x="4514850" y="5429250"/>
          <p14:tracePt t="35028" x="4445000" y="5410200"/>
          <p14:tracePt t="35035" x="4356100" y="5378450"/>
          <p14:tracePt t="35050" x="4171950" y="5327650"/>
          <p14:tracePt t="35071" x="3949700" y="5283200"/>
          <p14:tracePt t="35084" x="3803650" y="5245100"/>
          <p14:tracePt t="35119" x="3448050" y="5175250"/>
          <p14:tracePt t="35150" x="3257550" y="5118100"/>
          <p14:tracePt t="35169" x="3130550" y="5099050"/>
          <p14:tracePt t="35184" x="3035300" y="5080000"/>
          <p14:tracePt t="35201" x="2984500" y="5054600"/>
          <p14:tracePt t="35220" x="2933700" y="5041900"/>
          <p14:tracePt t="35234" x="2876550" y="5029200"/>
          <p14:tracePt t="35250" x="2851150" y="5016500"/>
          <p14:tracePt t="35270" x="2800350" y="4984750"/>
          <p14:tracePt t="35284" x="2774950" y="4972050"/>
          <p14:tracePt t="35301" x="2736850" y="4959350"/>
          <p14:tracePt t="35319" x="2673350" y="4927600"/>
          <p14:tracePt t="35334" x="2641600" y="4902200"/>
          <p14:tracePt t="35350" x="2597150" y="4883150"/>
          <p14:tracePt t="35368" x="2559050" y="4857750"/>
          <p14:tracePt t="35384" x="2527300" y="4838700"/>
          <p14:tracePt t="35400" x="2514600" y="4819650"/>
          <p14:tracePt t="35419" x="2470150" y="4768850"/>
          <p14:tracePt t="35433" x="2451100" y="4749800"/>
          <p14:tracePt t="35451" x="2438400" y="4718050"/>
          <p14:tracePt t="35468" x="2413000" y="4686300"/>
          <p14:tracePt t="35477" x="2406650" y="4673600"/>
          <p14:tracePt t="35485" x="2400300" y="4667250"/>
          <p14:tracePt t="35505" x="2393950" y="4654550"/>
          <p14:tracePt t="35530" x="2368550" y="4622800"/>
          <p14:tracePt t="35549" x="2355850" y="4610100"/>
          <p14:tracePt t="35561" x="2349500" y="4597400"/>
          <p14:tracePt t="35570" x="2349500" y="4591050"/>
          <p14:tracePt t="35600" x="2343150" y="4591050"/>
          <p14:tracePt t="35618" x="2336800" y="4584700"/>
          <p14:tracePt t="35633" x="2336800" y="4578350"/>
          <p14:tracePt t="35668" x="2330450" y="4572000"/>
          <p14:tracePt t="35693" x="2324100" y="4565650"/>
          <p14:tracePt t="35727" x="2324100" y="4559300"/>
          <p14:tracePt t="35763" x="2324100" y="4552950"/>
          <p14:tracePt t="36056" x="2324100" y="4565650"/>
          <p14:tracePt t="36065" x="2330450" y="4578350"/>
          <p14:tracePt t="36075" x="2336800" y="4629150"/>
          <p14:tracePt t="36090" x="2343150" y="4686300"/>
          <p14:tracePt t="36106" x="2343150" y="4724400"/>
          <p14:tracePt t="36123" x="2349500" y="4762500"/>
          <p14:tracePt t="36139" x="2355850" y="4794250"/>
          <p14:tracePt t="36173" x="2355850" y="4832350"/>
          <p14:tracePt t="36207" x="2368550" y="4876800"/>
          <p14:tracePt t="36223" x="2374900" y="4883150"/>
          <p14:tracePt t="36239" x="2381250" y="4908550"/>
          <p14:tracePt t="36256" x="2381250" y="4940300"/>
          <p14:tracePt t="36273" x="2381250" y="4959350"/>
          <p14:tracePt t="36289" x="2381250" y="4972050"/>
          <p14:tracePt t="36306" x="2381250" y="4991100"/>
          <p14:tracePt t="36323" x="2381250" y="5003800"/>
          <p14:tracePt t="36340" x="2381250" y="5010150"/>
          <p14:tracePt t="36373" x="2381250" y="5016500"/>
          <p14:tracePt t="36391" x="2381250" y="5022850"/>
          <p14:tracePt t="36427" x="2381250" y="5029200"/>
          <p14:tracePt t="36462" x="2381250" y="5035550"/>
          <p14:tracePt t="36492" x="2381250" y="5041900"/>
          <p14:tracePt t="36526" x="2381250" y="5048250"/>
          <p14:tracePt t="36570" x="2381250" y="5054600"/>
          <p14:tracePt t="37667" x="2463800" y="5060950"/>
          <p14:tracePt t="37674" x="2571750" y="5073650"/>
          <p14:tracePt t="37689" x="2921000" y="5111750"/>
          <p14:tracePt t="37703" x="3162300" y="5156200"/>
          <p14:tracePt t="37720" x="3473450" y="5213350"/>
          <p14:tracePt t="37738" x="3708400" y="5251450"/>
          <p14:tracePt t="37753" x="4044950" y="5308600"/>
          <p14:tracePt t="37786" x="4356100" y="5346700"/>
          <p14:tracePt t="37820" x="4737100" y="5353050"/>
          <p14:tracePt t="37838" x="4832350" y="5353050"/>
          <p14:tracePt t="37853" x="4902200" y="5353050"/>
          <p14:tracePt t="37870" x="4984750" y="5346700"/>
          <p14:tracePt t="37888" x="5086350" y="5321300"/>
          <p14:tracePt t="37903" x="5156200" y="5289550"/>
          <p14:tracePt t="37920" x="5194300" y="5276850"/>
          <p14:tracePt t="37939" x="5251450" y="5251450"/>
          <p14:tracePt t="37953" x="5289550" y="5232400"/>
          <p14:tracePt t="37970" x="5295900" y="5232400"/>
          <p14:tracePt t="37977" x="5295900" y="5226050"/>
          <p14:tracePt t="37987" x="5302250" y="5219700"/>
          <p14:tracePt t="38003" x="5327650" y="5194300"/>
          <p14:tracePt t="38020" x="5334000" y="5181600"/>
          <p14:tracePt t="38039" x="5353050" y="5149850"/>
          <p14:tracePt t="38053" x="5372100" y="5099050"/>
          <p14:tracePt t="38070" x="5410200" y="5054600"/>
          <p14:tracePt t="38089" x="5499100" y="4902200"/>
          <p14:tracePt t="38103" x="5549900" y="4826000"/>
          <p14:tracePt t="38120" x="5607050" y="4749800"/>
          <p14:tracePt t="38139" x="5657850" y="4699000"/>
          <p14:tracePt t="38153" x="5683250" y="4654550"/>
          <p14:tracePt t="38170" x="5695950" y="4635500"/>
          <p14:tracePt t="38189" x="5727700" y="4603750"/>
          <p14:tracePt t="38203" x="5740400" y="4584700"/>
          <p14:tracePt t="38220" x="5753100" y="4546600"/>
          <p14:tracePt t="38239" x="5772150" y="4502150"/>
          <p14:tracePt t="38253" x="5791200" y="4464050"/>
          <p14:tracePt t="38270" x="5797550" y="4445000"/>
          <p14:tracePt t="38288" x="5810250" y="4413250"/>
          <p14:tracePt t="38303" x="5816600" y="4387850"/>
          <p14:tracePt t="38320" x="5816600" y="4375150"/>
          <p14:tracePt t="38338" x="5816600" y="4349750"/>
          <p14:tracePt t="38353" x="5816600" y="4343400"/>
          <p14:tracePt t="38370" x="5816600" y="4330700"/>
          <p14:tracePt t="38387" x="5816600" y="4324350"/>
          <p14:tracePt t="38403" x="5816600" y="4318000"/>
          <p14:tracePt t="38441" x="5816600" y="4305300"/>
          <p14:tracePt t="38447" x="5810250" y="4305300"/>
          <p14:tracePt t="38455" x="5803900" y="4305300"/>
          <p14:tracePt t="38470" x="5784850" y="4298950"/>
          <p14:tracePt t="38489" x="5772150" y="4298950"/>
          <p14:tracePt t="38496" x="5759450" y="4298950"/>
          <p14:tracePt t="38503" x="5753100" y="4298950"/>
          <p14:tracePt t="38520" x="5727700" y="4298950"/>
          <p14:tracePt t="38539" x="5676900" y="4318000"/>
          <p14:tracePt t="38553" x="5619750" y="4343400"/>
          <p14:tracePt t="38570" x="5594350" y="4356100"/>
          <p14:tracePt t="38589" x="5549900" y="4387850"/>
          <p14:tracePt t="38603" x="5530850" y="4413250"/>
          <p14:tracePt t="38620" x="5492750" y="4457700"/>
          <p14:tracePt t="38638" x="5467350" y="4508500"/>
          <p14:tracePt t="38653" x="5441950" y="4540250"/>
          <p14:tracePt t="38670" x="5435600" y="4559300"/>
          <p14:tracePt t="38689" x="5435600" y="4584700"/>
          <p14:tracePt t="38703" x="5422900" y="4610100"/>
          <p14:tracePt t="38720" x="5422900" y="4622800"/>
          <p14:tracePt t="38738" x="5422900" y="4667250"/>
          <p14:tracePt t="38753" x="5422900" y="4699000"/>
          <p14:tracePt t="38769" x="5422900" y="4743450"/>
          <p14:tracePt t="38788" x="5429250" y="4794250"/>
          <p14:tracePt t="38803" x="5435600" y="4826000"/>
          <p14:tracePt t="38820" x="5435600" y="4870450"/>
          <p14:tracePt t="38838" x="5441950" y="4889500"/>
          <p14:tracePt t="38853" x="5461000" y="4914900"/>
          <p14:tracePt t="38869" x="5473700" y="4940300"/>
          <p14:tracePt t="38888" x="5518150" y="4991100"/>
          <p14:tracePt t="38903" x="5568950" y="5029200"/>
          <p14:tracePt t="38919" x="5632450" y="5073650"/>
          <p14:tracePt t="38938" x="5721350" y="5130800"/>
          <p14:tracePt t="38953" x="5753100" y="5149850"/>
          <p14:tracePt t="38969" x="5784850" y="5168900"/>
          <p14:tracePt t="38975" x="5797550" y="5175250"/>
          <p14:tracePt t="38988" x="5829300" y="5194300"/>
          <p14:tracePt t="39003" x="5854700" y="5194300"/>
          <p14:tracePt t="39019" x="5867400" y="5194300"/>
          <p14:tracePt t="39037" x="5886450" y="5194300"/>
          <p14:tracePt t="39053" x="5899150" y="5194300"/>
          <p14:tracePt t="39069" x="5905500" y="5194300"/>
          <p14:tracePt t="39086" x="5930900" y="5181600"/>
          <p14:tracePt t="39102" x="5962650" y="5143500"/>
          <p14:tracePt t="39119" x="6013450" y="5054600"/>
          <p14:tracePt t="39137" x="6064250" y="4927600"/>
          <p14:tracePt t="39152" x="6076950" y="4845050"/>
          <p14:tracePt t="39169" x="6070600" y="4743450"/>
          <p14:tracePt t="39188" x="6057900" y="4679950"/>
          <p14:tracePt t="39203" x="6045200" y="4654550"/>
          <p14:tracePt t="39219" x="6013450" y="4610100"/>
          <p14:tracePt t="39238" x="5988050" y="4559300"/>
          <p14:tracePt t="39253" x="5962650" y="4546600"/>
          <p14:tracePt t="39269" x="5949950" y="4533900"/>
          <p14:tracePt t="39289" x="5937250" y="4514850"/>
          <p14:tracePt t="39302" x="5924550" y="4502150"/>
          <p14:tracePt t="39319" x="5918200" y="4495800"/>
          <p14:tracePt t="39339" x="5899150" y="4483100"/>
          <p14:tracePt t="39353" x="5899150" y="4476750"/>
          <p14:tracePt t="39388" x="5899150" y="4470400"/>
          <p14:tracePt t="39419" x="5899150" y="4464050"/>
          <p14:tracePt t="40246" x="5924550" y="4464050"/>
          <p14:tracePt t="40253" x="6026150" y="4476750"/>
          <p14:tracePt t="40267" x="6242050" y="4508500"/>
          <p14:tracePt t="40284" x="6464300" y="4540250"/>
          <p14:tracePt t="40301" x="6813550" y="4591050"/>
          <p14:tracePt t="40317" x="7073900" y="4635500"/>
          <p14:tracePt t="40351" x="7416800" y="4711700"/>
          <p14:tracePt t="40383" x="7658100" y="4768850"/>
          <p14:tracePt t="40401" x="7772400" y="4781550"/>
          <p14:tracePt t="40416" x="7861300" y="4787900"/>
          <p14:tracePt t="40433" x="7975600" y="4800600"/>
          <p14:tracePt t="40451" x="8077200" y="4800600"/>
          <p14:tracePt t="40467" x="8115300" y="4800600"/>
          <p14:tracePt t="40483" x="8166100" y="4800600"/>
          <p14:tracePt t="40489" x="8185150" y="4800600"/>
          <p14:tracePt t="40502" x="8235950" y="4800600"/>
          <p14:tracePt t="40516" x="8274050" y="4800600"/>
          <p14:tracePt t="40533" x="8312150" y="4787900"/>
          <p14:tracePt t="40551" x="8350250" y="4781550"/>
          <p14:tracePt t="40566" x="8356600" y="4781550"/>
          <p14:tracePt t="40583" x="8362950" y="4781550"/>
          <p14:tracePt t="40601" x="8369300" y="4781550"/>
          <p14:tracePt t="40616" x="8382000" y="4762500"/>
          <p14:tracePt t="40633" x="8401050" y="4724400"/>
          <p14:tracePt t="40651" x="8420100" y="4622800"/>
          <p14:tracePt t="40666" x="8420100" y="4546600"/>
          <p14:tracePt t="40683" x="8413750" y="4470400"/>
          <p14:tracePt t="40702" x="8369300" y="4318000"/>
          <p14:tracePt t="40716" x="8356600" y="4273550"/>
          <p14:tracePt t="40733" x="8324850" y="4191000"/>
          <p14:tracePt t="40752" x="8286750" y="4114800"/>
          <p14:tracePt t="40767" x="8261350" y="4064000"/>
          <p14:tracePt t="40783" x="8229600" y="4032250"/>
          <p14:tracePt t="40801" x="8178800" y="3975100"/>
          <p14:tracePt t="40816" x="8128000" y="3943350"/>
          <p14:tracePt t="40833" x="8051800" y="3898900"/>
          <p14:tracePt t="40851" x="7956550" y="3873500"/>
          <p14:tracePt t="40866" x="7899400" y="3873500"/>
          <p14:tracePt t="40883" x="7861300" y="3867150"/>
          <p14:tracePt t="40902" x="7797800" y="3867150"/>
          <p14:tracePt t="40916" x="7715250" y="3873500"/>
          <p14:tracePt t="40933" x="7645400" y="3898900"/>
          <p14:tracePt t="40951" x="7537450" y="3949700"/>
          <p14:tracePt t="40966" x="7486650" y="3968750"/>
          <p14:tracePt t="40983" x="7448550" y="4006850"/>
          <p14:tracePt t="40989" x="7435850" y="4019550"/>
          <p14:tracePt t="41001" x="7397750" y="4064000"/>
          <p14:tracePt t="41016" x="7366000" y="4127500"/>
          <p14:tracePt t="41033" x="7353300" y="4210050"/>
          <p14:tracePt t="41051" x="7340600" y="4362450"/>
          <p14:tracePt t="41066" x="7340600" y="4565650"/>
          <p14:tracePt t="41083" x="7346950" y="4673600"/>
          <p14:tracePt t="41102" x="7391400" y="4883150"/>
          <p14:tracePt t="41116" x="7448550" y="5010150"/>
          <p14:tracePt t="41133" x="7518400" y="5137150"/>
          <p14:tracePt t="41152" x="7651750" y="5276850"/>
          <p14:tracePt t="41166" x="7747000" y="5327650"/>
          <p14:tracePt t="41183" x="7886700" y="5384800"/>
          <p14:tracePt t="41201" x="8147050" y="5448300"/>
          <p14:tracePt t="41216" x="8305800" y="5480050"/>
          <p14:tracePt t="41233" x="8432800" y="5480050"/>
          <p14:tracePt t="41251" x="8680450" y="5441950"/>
          <p14:tracePt t="41266" x="8782050" y="5422900"/>
          <p14:tracePt t="41283" x="8845550" y="5403850"/>
          <p14:tracePt t="41301" x="8915400" y="5346700"/>
          <p14:tracePt t="41316" x="8978900" y="5257800"/>
          <p14:tracePt t="41333" x="9042400" y="5143500"/>
          <p14:tracePt t="41351" x="9112250" y="4946650"/>
          <p14:tracePt t="41366" x="9137650" y="4832350"/>
          <p14:tracePt t="41383" x="9131300" y="4699000"/>
          <p14:tracePt t="41401" x="9105900" y="4552950"/>
          <p14:tracePt t="41416" x="9061450" y="4476750"/>
          <p14:tracePt t="41433" x="9036050" y="4413250"/>
          <p14:tracePt t="41451" x="8959850" y="4318000"/>
          <p14:tracePt t="41466" x="8896350" y="4267200"/>
          <p14:tracePt t="41483" x="8820150" y="4216400"/>
          <p14:tracePt t="41502" x="8636000" y="4159250"/>
          <p14:tracePt t="41508" x="8604250" y="4146550"/>
          <p14:tracePt t="41516" x="8566150" y="4146550"/>
          <p14:tracePt t="41533" x="8458200" y="4159250"/>
          <p14:tracePt t="41551" x="8223250" y="4184650"/>
          <p14:tracePt t="41566" x="8089900" y="4222750"/>
          <p14:tracePt t="41583" x="7988300" y="4267200"/>
          <p14:tracePt t="41601" x="7886700" y="4318000"/>
          <p14:tracePt t="41616" x="7791450" y="4362450"/>
          <p14:tracePt t="41633" x="7702550" y="4406900"/>
          <p14:tracePt t="41651" x="7613650" y="4464050"/>
          <p14:tracePt t="41666" x="7550150" y="4508500"/>
          <p14:tracePt t="41683" x="7493000" y="4552950"/>
          <p14:tracePt t="41701" x="7423150" y="4654550"/>
          <p14:tracePt t="41716" x="7391400" y="4699000"/>
          <p14:tracePt t="41733" x="7372350" y="4749800"/>
          <p14:tracePt t="41751" x="7340600" y="4813300"/>
          <p14:tracePt t="41766" x="7327900" y="4845050"/>
          <p14:tracePt t="41782" x="7321550" y="4889500"/>
          <p14:tracePt t="41800" x="7315200" y="4940300"/>
          <p14:tracePt t="41816" x="7308850" y="4965700"/>
          <p14:tracePt t="41833" x="7308850" y="5010150"/>
          <p14:tracePt t="41850" x="7308850" y="5041900"/>
          <p14:tracePt t="41866" x="7308850" y="5067300"/>
          <p14:tracePt t="41882" x="7308850" y="5086350"/>
          <p14:tracePt t="41900" x="7308850" y="5124450"/>
          <p14:tracePt t="41916" x="7315200" y="5137150"/>
          <p14:tracePt t="41932" x="7327900" y="5156200"/>
          <p14:tracePt t="41950" x="7372350" y="5207000"/>
          <p14:tracePt t="41966" x="7448550" y="5238750"/>
          <p14:tracePt t="41983" x="7543800" y="5283200"/>
          <p14:tracePt t="42000" x="7670800" y="5314950"/>
          <p14:tracePt t="42015" x="7721600" y="5334000"/>
          <p14:tracePt t="42033" x="7766050" y="5334000"/>
          <p14:tracePt t="42051" x="7810500" y="5334000"/>
          <p14:tracePt t="42066" x="7848600" y="5334000"/>
          <p14:tracePt t="42082" x="7899400" y="5334000"/>
          <p14:tracePt t="42101" x="7988300" y="5334000"/>
          <p14:tracePt t="42116" x="8045450" y="5327650"/>
          <p14:tracePt t="42133" x="8108950" y="5314950"/>
          <p14:tracePt t="42151" x="8185150" y="5295900"/>
          <p14:tracePt t="42166" x="8235950" y="5264150"/>
          <p14:tracePt t="42182" x="8299450" y="5238750"/>
          <p14:tracePt t="42201" x="8388350" y="5200650"/>
          <p14:tracePt t="42216" x="8477250" y="5156200"/>
          <p14:tracePt t="42232" x="8521700" y="5143500"/>
          <p14:tracePt t="42251" x="8610600" y="5099050"/>
          <p14:tracePt t="42266" x="8667750" y="5067300"/>
          <p14:tracePt t="42282" x="8737600" y="5010150"/>
          <p14:tracePt t="42300" x="8801100" y="4972050"/>
          <p14:tracePt t="42315" x="8845550" y="4940300"/>
          <p14:tracePt t="42332" x="8883650" y="4927600"/>
          <p14:tracePt t="42350" x="8928100" y="4908550"/>
          <p14:tracePt t="42366" x="8947150" y="4895850"/>
          <p14:tracePt t="42382" x="8972550" y="4889500"/>
          <p14:tracePt t="42399" x="8978900" y="4889500"/>
          <p14:tracePt t="42416" x="8985250" y="4876800"/>
          <p14:tracePt t="42432" x="8991600" y="4876800"/>
          <p14:tracePt t="42452" x="8997950" y="4876800"/>
          <p14:tracePt t="42488" x="9004300" y="4876800"/>
          <p14:tracePt t="42542" x="9017000" y="4876800"/>
          <p14:tracePt t="42630" x="9023350" y="4876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524" y="0"/>
            <a:ext cx="7449311" cy="5547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9524" y="203200"/>
            <a:ext cx="44788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 of methodology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53"/>
    </mc:Choice>
    <mc:Fallback xmlns="">
      <p:transition spd="slow" advTm="8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65200" y="608947"/>
                <a:ext cx="10190479" cy="5100974"/>
              </a:xfrm>
            </p:spPr>
            <p:txBody>
              <a:bodyPr>
                <a:noAutofit/>
              </a:bodyPr>
              <a:lstStyle/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top-of-atmospheric spectral radiance 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6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(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Ihlen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2019)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ML *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AL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2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Spectral radiance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 = Radiance multiplicative scaling factor for the band (0.0003342)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 = Radiance additive scaling factor for the band (0.1)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2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band 10 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</a:t>
                </a:r>
                <a:endPara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NDVI</m:t>
                    </m:r>
                    <m:r>
                      <a:rPr lang="en-US" sz="2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NIR</m:t>
                        </m:r>
                        <m:d>
                          <m:dPr>
                            <m:ctrlPr>
                              <a:rPr lang="en-US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band</m:t>
                            </m:r>
                            <m:r>
                              <a:rPr lang="en-US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band</m:t>
                            </m:r>
                            <m: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NIR</m:t>
                        </m:r>
                        <m:d>
                          <m:dPr>
                            <m:ctrlPr>
                              <a:rPr lang="en-US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band</m:t>
                            </m:r>
                            <m: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en-US" sz="2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band</m:t>
                            </m:r>
                            <m:r>
                              <a:rPr lang="en-US" sz="2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Ihlen, 2019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TIRS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band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data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was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converted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from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spectral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radiance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brightness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temperature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BT</m:t>
                    </m:r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</a:rPr>
                        <m:t>𝐵𝑇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∕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600" i="1" baseline="-2500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</a:rPr>
                        <m:t>−272⋅15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K</a:t>
                </a:r>
                <a:r>
                  <a:rPr lang="en-US" sz="2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K</a:t>
                </a:r>
                <a:r>
                  <a:rPr lang="en-US" sz="2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band thermal conversion constants </a:t>
                </a:r>
                <a:endParaRPr lang="en-US" sz="2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5200" y="608947"/>
                <a:ext cx="10190479" cy="5100974"/>
              </a:xfrm>
              <a:blipFill>
                <a:blip r:embed="rId4"/>
                <a:stretch>
                  <a:fillRect l="-897" t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215148" y="5873115"/>
            <a:ext cx="81538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Ihlen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 (2019) Landsat 8 (L8) Data Users Handbook [version 5.0]. Retrieved from https://prd-wret.s3-us-west-2.amazonaws.com/assets/palladium/production/atoms/files/LSDS-1574_L8_Data_Users_Handbook-v5.0.pdf on 04/02/2020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1"/>
    </mc:Choice>
    <mc:Fallback xmlns="">
      <p:transition spd="slow" advTm="5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00" x="8991600" y="4826000"/>
          <p14:tracePt t="10906" x="8940800" y="4743450"/>
          <p14:tracePt t="10914" x="8883650" y="4648200"/>
          <p14:tracePt t="10933" x="8775700" y="4445000"/>
          <p14:tracePt t="10948" x="8693150" y="4260850"/>
          <p14:tracePt t="10964" x="8616950" y="4108450"/>
          <p14:tracePt t="10997" x="8401050" y="3803650"/>
          <p14:tracePt t="11032" x="8248650" y="3562350"/>
          <p14:tracePt t="11047" x="8223250" y="3511550"/>
          <p14:tracePt t="11064" x="8210550" y="3479800"/>
          <p14:tracePt t="11082" x="8172450" y="3429000"/>
          <p14:tracePt t="11097" x="8159750" y="3409950"/>
          <p14:tracePt t="11114" x="8153400" y="3403600"/>
          <p14:tracePt t="11132" x="8153400" y="3397250"/>
          <p14:tracePt t="11147" x="8147050" y="3397250"/>
          <p14:tracePt t="11510" x="8051800" y="3295650"/>
          <p14:tracePt t="11517" x="7988300" y="3200400"/>
          <p14:tracePt t="11524" x="7874000" y="3086100"/>
          <p14:tracePt t="11539" x="7804150" y="3016250"/>
          <p14:tracePt t="11543" x="7702550" y="2901950"/>
          <p14:tracePt t="11554" x="7575550" y="2762250"/>
          <p14:tracePt t="11570" x="7435850" y="2654300"/>
          <p14:tracePt t="11604" x="7086600" y="2400300"/>
          <p14:tracePt t="11637" x="6870700" y="2228850"/>
          <p14:tracePt t="11654" x="6661150" y="2133600"/>
          <p14:tracePt t="11670" x="6578600" y="2095500"/>
          <p14:tracePt t="11687" x="6521450" y="2057400"/>
          <p14:tracePt t="11703" x="6451600" y="2012950"/>
          <p14:tracePt t="11720" x="6426200" y="1993900"/>
          <p14:tracePt t="11739" x="6375400" y="1962150"/>
          <p14:tracePt t="11754" x="6350000" y="1949450"/>
          <p14:tracePt t="11770" x="6330950" y="1930400"/>
          <p14:tracePt t="11787" x="6324600" y="1930400"/>
          <p14:tracePt t="11803" x="6311900" y="1930400"/>
          <p14:tracePt t="12183" x="6330950" y="1917700"/>
          <p14:tracePt t="12191" x="6388100" y="1898650"/>
          <p14:tracePt t="12204" x="6496050" y="1860550"/>
          <p14:tracePt t="12220" x="6559550" y="1828800"/>
          <p14:tracePt t="12238" x="6654800" y="1784350"/>
          <p14:tracePt t="12270" x="6807200" y="1714500"/>
          <p14:tracePt t="12303" x="6902450" y="1676400"/>
          <p14:tracePt t="12320" x="6927850" y="1670050"/>
          <p14:tracePt t="12338" x="6985000" y="1638300"/>
          <p14:tracePt t="12353" x="7004050" y="1612900"/>
          <p14:tracePt t="12370" x="7054850" y="1581150"/>
          <p14:tracePt t="12388" x="7124700" y="1511300"/>
          <p14:tracePt t="12404" x="7188200" y="1454150"/>
          <p14:tracePt t="12420" x="7226300" y="1409700"/>
          <p14:tracePt t="12438" x="7270750" y="1358900"/>
          <p14:tracePt t="12453" x="7302500" y="1314450"/>
          <p14:tracePt t="12470" x="7321550" y="1289050"/>
          <p14:tracePt t="12488" x="7353300" y="1250950"/>
          <p14:tracePt t="12503" x="7366000" y="1225550"/>
          <p14:tracePt t="12520" x="7372350" y="1212850"/>
          <p14:tracePt t="12538" x="7385050" y="1193800"/>
          <p14:tracePt t="12553" x="7385050" y="1181100"/>
          <p14:tracePt t="12576" x="7385050" y="1174750"/>
          <p14:tracePt t="12588" x="7385050" y="1162050"/>
          <p14:tracePt t="12603" x="7385050" y="1149350"/>
          <p14:tracePt t="12620" x="7378700" y="1143000"/>
          <p14:tracePt t="12638" x="7366000" y="1117600"/>
          <p14:tracePt t="12653" x="7334250" y="1098550"/>
          <p14:tracePt t="12670" x="7283450" y="1085850"/>
          <p14:tracePt t="12688" x="7200900" y="1060450"/>
          <p14:tracePt t="12703" x="7143750" y="1060450"/>
          <p14:tracePt t="12720" x="7092950" y="1060450"/>
          <p14:tracePt t="12737" x="6959600" y="1079500"/>
          <p14:tracePt t="12753" x="6889750" y="1085850"/>
          <p14:tracePt t="12770" x="6819900" y="1104900"/>
          <p14:tracePt t="12788" x="6750050" y="1111250"/>
          <p14:tracePt t="12803" x="6718300" y="1117600"/>
          <p14:tracePt t="12820" x="6667500" y="1123950"/>
          <p14:tracePt t="12838" x="6578600" y="1123950"/>
          <p14:tracePt t="12853" x="6521450" y="1123950"/>
          <p14:tracePt t="12870" x="6464300" y="1123950"/>
          <p14:tracePt t="12888" x="6381750" y="1123950"/>
          <p14:tracePt t="12903" x="6343650" y="1123950"/>
          <p14:tracePt t="12920" x="6311900" y="1123950"/>
          <p14:tracePt t="12938" x="6248400" y="1117600"/>
          <p14:tracePt t="12953" x="6197600" y="1104900"/>
          <p14:tracePt t="12970" x="6115050" y="1085850"/>
          <p14:tracePt t="12989" x="6000750" y="1054100"/>
          <p14:tracePt t="13003" x="5924550" y="1041400"/>
          <p14:tracePt t="13020" x="5873750" y="1035050"/>
          <p14:tracePt t="13039" x="5829300" y="1035050"/>
          <p14:tracePt t="13053" x="5772150" y="1028700"/>
          <p14:tracePt t="13059" x="5740400" y="1028700"/>
          <p14:tracePt t="13070" x="5715000" y="1022350"/>
          <p14:tracePt t="13088" x="5613400" y="1016000"/>
          <p14:tracePt t="13103" x="5537200" y="1016000"/>
          <p14:tracePt t="13120" x="5499100" y="1016000"/>
          <p14:tracePt t="13138" x="5429250" y="1016000"/>
          <p14:tracePt t="13153" x="5397500" y="1016000"/>
          <p14:tracePt t="13170" x="5346700" y="1016000"/>
          <p14:tracePt t="13188" x="5276850" y="1016000"/>
          <p14:tracePt t="13203" x="5226050" y="1016000"/>
          <p14:tracePt t="13220" x="5187950" y="1016000"/>
          <p14:tracePt t="13238" x="5124450" y="1016000"/>
          <p14:tracePt t="13253" x="5086350" y="1016000"/>
          <p14:tracePt t="13270" x="5060950" y="1016000"/>
          <p14:tracePt t="13289" x="5016500" y="1016000"/>
          <p14:tracePt t="13303" x="4991100" y="1016000"/>
          <p14:tracePt t="13320" x="4965700" y="1016000"/>
          <p14:tracePt t="13338" x="4940300" y="1022350"/>
          <p14:tracePt t="13353" x="4921250" y="1028700"/>
          <p14:tracePt t="13370" x="4876800" y="1041400"/>
          <p14:tracePt t="13387" x="4838700" y="1066800"/>
          <p14:tracePt t="13403" x="4806950" y="1079500"/>
          <p14:tracePt t="13420" x="4794250" y="1085850"/>
          <p14:tracePt t="13437" x="4756150" y="1098550"/>
          <p14:tracePt t="13453" x="4743450" y="1117600"/>
          <p14:tracePt t="13469" x="4730750" y="1130300"/>
          <p14:tracePt t="13487" x="4699000" y="1162050"/>
          <p14:tracePt t="13503" x="4686300" y="1187450"/>
          <p14:tracePt t="13519" x="4673600" y="1206500"/>
          <p14:tracePt t="13538" x="4648200" y="1225550"/>
          <p14:tracePt t="13553" x="4648200" y="1244600"/>
          <p14:tracePt t="13570" x="4641850" y="1257300"/>
          <p14:tracePt t="13577" x="4641850" y="1263650"/>
          <p14:tracePt t="13589" x="4641850" y="1270000"/>
          <p14:tracePt t="13603" x="4641850" y="1289050"/>
          <p14:tracePt t="13619" x="4641850" y="1320800"/>
          <p14:tracePt t="13638" x="4654550" y="1365250"/>
          <p14:tracePt t="13653" x="4699000" y="1409700"/>
          <p14:tracePt t="13669" x="4756150" y="1466850"/>
          <p14:tracePt t="13688" x="4838700" y="1536700"/>
          <p14:tracePt t="13703" x="4883150" y="1574800"/>
          <p14:tracePt t="13719" x="4927600" y="1606550"/>
          <p14:tracePt t="13736" x="4972050" y="1625600"/>
          <p14:tracePt t="13753" x="4997450" y="1631950"/>
          <p14:tracePt t="13769" x="5048250" y="1638300"/>
          <p14:tracePt t="13788" x="5149850" y="1644650"/>
          <p14:tracePt t="13803" x="5226050" y="1644650"/>
          <p14:tracePt t="13819" x="5283200" y="1644650"/>
          <p14:tracePt t="13838" x="5359400" y="1644650"/>
          <p14:tracePt t="13852" x="5391150" y="1644650"/>
          <p14:tracePt t="13869" x="5448300" y="1644650"/>
          <p14:tracePt t="13887" x="5518150" y="1638300"/>
          <p14:tracePt t="13903" x="5588000" y="1631950"/>
          <p14:tracePt t="13919" x="5619750" y="1631950"/>
          <p14:tracePt t="13937" x="5689600" y="1625600"/>
          <p14:tracePt t="13952" x="5740400" y="1606550"/>
          <p14:tracePt t="13969" x="5803900" y="1593850"/>
          <p14:tracePt t="13987" x="5861050" y="1581150"/>
          <p14:tracePt t="14003" x="5892800" y="1581150"/>
          <p14:tracePt t="14019" x="5911850" y="1581150"/>
          <p14:tracePt t="14036" x="5924550" y="1581150"/>
          <p14:tracePt t="14069" x="5930900" y="1581150"/>
          <p14:tracePt t="14090" x="5937250" y="1581150"/>
          <p14:tracePt t="14138" x="5943600" y="1581150"/>
          <p14:tracePt t="14181" x="5949950" y="1581150"/>
          <p14:tracePt t="15595" x="5930900" y="1631950"/>
          <p14:tracePt t="15601" x="5911850" y="1689100"/>
          <p14:tracePt t="15615" x="5854700" y="1803400"/>
          <p14:tracePt t="15621" x="5835650" y="1854200"/>
          <p14:tracePt t="15632" x="5829300" y="1898650"/>
          <p14:tracePt t="15650" x="5791200" y="2057400"/>
          <p14:tracePt t="15665" x="5734050" y="2209800"/>
          <p14:tracePt t="15682" x="5695950" y="2317750"/>
          <p14:tracePt t="15715" x="5492750" y="2603500"/>
          <p14:tracePt t="15749" x="5365750" y="2794000"/>
          <p14:tracePt t="15765" x="5346700" y="2825750"/>
          <p14:tracePt t="15782" x="5314950" y="2870200"/>
          <p14:tracePt t="15801" x="5276850" y="2927350"/>
          <p14:tracePt t="15815" x="5213350" y="3016250"/>
          <p14:tracePt t="15832" x="5162550" y="3105150"/>
          <p14:tracePt t="15851" x="5092700" y="3187700"/>
          <p14:tracePt t="15865" x="5080000" y="3200400"/>
          <p14:tracePt t="15882" x="5060950" y="3213100"/>
          <p14:tracePt t="15900" x="5048250" y="3238500"/>
          <p14:tracePt t="15915" x="5035550" y="3251200"/>
          <p14:tracePt t="15932" x="5022850" y="3257550"/>
          <p14:tracePt t="15950" x="4978400" y="3276600"/>
          <p14:tracePt t="15965" x="4946650" y="3289300"/>
          <p14:tracePt t="15982" x="4933950" y="3321050"/>
          <p14:tracePt t="16002" x="4914900" y="3333750"/>
          <p14:tracePt t="16015" x="4908550" y="3340100"/>
          <p14:tracePt t="16032" x="4902200" y="3346450"/>
          <p14:tracePt t="16051" x="4883150" y="3365500"/>
          <p14:tracePt t="16065" x="4870450" y="3371850"/>
          <p14:tracePt t="16100" x="4864100" y="3378200"/>
          <p14:tracePt t="16115" x="4857750" y="3378200"/>
          <p14:tracePt t="16166" x="4857750" y="3384550"/>
          <p14:tracePt t="16181" x="4851400" y="3384550"/>
          <p14:tracePt t="35420" x="4838700" y="3422650"/>
          <p14:tracePt t="35428" x="4826000" y="3448050"/>
          <p14:tracePt t="35436" x="4819650" y="3492500"/>
          <p14:tracePt t="35448" x="4806950" y="3562350"/>
          <p14:tracePt t="35465" x="4787900" y="3606800"/>
          <p14:tracePt t="35483" x="4768850" y="3663950"/>
          <p14:tracePt t="35514" x="4737100" y="3778250"/>
          <p14:tracePt t="35548" x="4718050" y="3848100"/>
          <p14:tracePt t="35564" x="4705350" y="3860800"/>
          <p14:tracePt t="35582" x="4692650" y="3879850"/>
          <p14:tracePt t="35598" x="4686300" y="3905250"/>
          <p14:tracePt t="35614" x="4679950" y="3917950"/>
          <p14:tracePt t="35632" x="4673600" y="3937000"/>
          <p14:tracePt t="35648" x="4667250" y="3956050"/>
          <p14:tracePt t="35664" x="4667250" y="3968750"/>
          <p14:tracePt t="35682" x="4660900" y="3981450"/>
          <p14:tracePt t="35698" x="4641850" y="3987800"/>
          <p14:tracePt t="35732" x="4635500" y="4006850"/>
          <p14:tracePt t="35748" x="4635500" y="4013200"/>
          <p14:tracePt t="35765" x="4629150" y="4013200"/>
          <p14:tracePt t="35782" x="4629150" y="4019550"/>
          <p14:tracePt t="35798" x="4622800" y="4025900"/>
          <p14:tracePt t="35814" x="4610100" y="4032250"/>
          <p14:tracePt t="35832" x="4603750" y="4038600"/>
          <p14:tracePt t="35848" x="4597400" y="4051300"/>
          <p14:tracePt t="35864" x="4591050" y="4051300"/>
          <p14:tracePt t="35882" x="4591050" y="4064000"/>
          <p14:tracePt t="35897" x="4584700" y="4070350"/>
          <p14:tracePt t="35927" x="4578350" y="4076700"/>
          <p14:tracePt t="36000" x="4572000" y="4076700"/>
          <p14:tracePt t="38998" x="4552950" y="4076700"/>
          <p14:tracePt t="39004" x="4527550" y="4083050"/>
          <p14:tracePt t="39012" x="4476750" y="4083050"/>
          <p14:tracePt t="39026" x="4425950" y="4095750"/>
          <p14:tracePt t="39059" x="4267200" y="4095750"/>
          <p14:tracePt t="39092" x="4165600" y="4095750"/>
          <p14:tracePt t="39110" x="4095750" y="4095750"/>
          <p14:tracePt t="39125" x="4051300" y="4095750"/>
          <p14:tracePt t="39142" x="4019550" y="4095750"/>
          <p14:tracePt t="39160" x="3968750" y="4095750"/>
          <p14:tracePt t="39175" x="3917950" y="4095750"/>
          <p14:tracePt t="39192" x="3879850" y="4095750"/>
          <p14:tracePt t="39209" x="3797300" y="4102100"/>
          <p14:tracePt t="39225" x="3759200" y="4114800"/>
          <p14:tracePt t="39242" x="3733800" y="4121150"/>
          <p14:tracePt t="39259" x="3689350" y="4127500"/>
          <p14:tracePt t="39275" x="3670300" y="4140200"/>
          <p14:tracePt t="39292" x="3651250" y="4146550"/>
          <p14:tracePt t="39310" x="3638550" y="4146550"/>
          <p14:tracePt t="39325" x="3625850" y="4152900"/>
          <p14:tracePt t="39342" x="3613150" y="4152900"/>
          <p14:tracePt t="39359" x="3606800" y="4159250"/>
          <p14:tracePt t="39375" x="3600450" y="4159250"/>
          <p14:tracePt t="39409" x="3594100" y="4165600"/>
          <p14:tracePt t="39442" x="3587750" y="4165600"/>
          <p14:tracePt t="39476" x="3587750" y="4171950"/>
          <p14:tracePt t="39525" x="3581400" y="4171950"/>
          <p14:tracePt t="39539" x="3581400" y="4178300"/>
          <p14:tracePt t="39547" x="3581400" y="4184650"/>
          <p14:tracePt t="39561" x="3581400" y="4197350"/>
          <p14:tracePt t="39575" x="3581400" y="4210050"/>
          <p14:tracePt t="39592" x="3575050" y="4216400"/>
          <p14:tracePt t="39609" x="3575050" y="4260850"/>
          <p14:tracePt t="39625" x="3575050" y="4286250"/>
          <p14:tracePt t="39642" x="3575050" y="4311650"/>
          <p14:tracePt t="39659" x="3575050" y="4368800"/>
          <p14:tracePt t="39675" x="3575050" y="4413250"/>
          <p14:tracePt t="39692" x="3575050" y="4445000"/>
          <p14:tracePt t="39709" x="3575050" y="4495800"/>
          <p14:tracePt t="39725" x="3575050" y="4527550"/>
          <p14:tracePt t="39742" x="3581400" y="4552950"/>
          <p14:tracePt t="39760" x="3581400" y="4578350"/>
          <p14:tracePt t="39775" x="3594100" y="4610100"/>
          <p14:tracePt t="39792" x="3594100" y="4622800"/>
          <p14:tracePt t="39809" x="3613150" y="4654550"/>
          <p14:tracePt t="39825" x="3613150" y="4673600"/>
          <p14:tracePt t="39842" x="3619500" y="4686300"/>
          <p14:tracePt t="39860" x="3619500" y="4705350"/>
          <p14:tracePt t="39875" x="3625850" y="4718050"/>
          <p14:tracePt t="39909" x="3625850" y="4724400"/>
          <p14:tracePt t="39932" x="3632200" y="4724400"/>
          <p14:tracePt t="40782" x="3638550" y="4711700"/>
          <p14:tracePt t="40790" x="3644900" y="4679950"/>
          <p14:tracePt t="40799" x="3644900" y="4660900"/>
          <p14:tracePt t="40816" x="3651250" y="4591050"/>
          <p14:tracePt t="40833" x="3657600" y="4559300"/>
          <p14:tracePt t="40850" x="3657600" y="4527550"/>
          <p14:tracePt t="40866" x="3657600" y="4495800"/>
          <p14:tracePt t="40899" x="3663950" y="4438650"/>
          <p14:tracePt t="40932" x="3670300" y="4394200"/>
          <p14:tracePt t="40951" x="3676650" y="4368800"/>
          <p14:tracePt t="40966" x="3676650" y="4337050"/>
          <p14:tracePt t="40983" x="3676650" y="4324350"/>
          <p14:tracePt t="40999" x="3683000" y="4311650"/>
          <p14:tracePt t="41016" x="3683000" y="4279900"/>
          <p14:tracePt t="41032" x="3683000" y="4273550"/>
          <p14:tracePt t="41050" x="3683000" y="4260850"/>
          <p14:tracePt t="41082" x="3683000" y="4254500"/>
          <p14:tracePt t="41102" x="3683000" y="4248150"/>
          <p14:tracePt t="41129" x="3683000" y="4241800"/>
          <p14:tracePt t="41261" x="3683000" y="4248150"/>
          <p14:tracePt t="41268" x="3683000" y="4254500"/>
          <p14:tracePt t="41281" x="3695700" y="4298950"/>
          <p14:tracePt t="41295" x="3702050" y="4343400"/>
          <p14:tracePt t="41312" x="3708400" y="4400550"/>
          <p14:tracePt t="41330" x="3708400" y="4470400"/>
          <p14:tracePt t="41345" x="3727450" y="4521200"/>
          <p14:tracePt t="41361" x="3727450" y="4565650"/>
          <p14:tracePt t="41380" x="3733800" y="4635500"/>
          <p14:tracePt t="41395" x="3733800" y="4686300"/>
          <p14:tracePt t="41411" x="3733800" y="4718050"/>
          <p14:tracePt t="41430" x="3733800" y="4762500"/>
          <p14:tracePt t="41445" x="3733800" y="4781550"/>
          <p14:tracePt t="41461" x="3733800" y="4800600"/>
          <p14:tracePt t="41468" x="3733800" y="4813300"/>
          <p14:tracePt t="41480" x="3733800" y="4845050"/>
          <p14:tracePt t="41495" x="3740150" y="4870450"/>
          <p14:tracePt t="41511" x="3740150" y="4895850"/>
          <p14:tracePt t="41530" x="3740150" y="4908550"/>
          <p14:tracePt t="41545" x="3740150" y="4921250"/>
          <p14:tracePt t="41562" x="3740150" y="4927600"/>
          <p14:tracePt t="41580" x="3740150" y="4940300"/>
          <p14:tracePt t="41612" x="3740150" y="4953000"/>
          <p14:tracePt t="41647" x="3740150" y="4959350"/>
          <p14:tracePt t="41690" x="3740150" y="4965700"/>
          <p14:tracePt t="41790" x="3746500" y="4965700"/>
          <p14:tracePt t="41797" x="3765550" y="4965700"/>
          <p14:tracePt t="41808" x="3841750" y="4953000"/>
          <p14:tracePt t="41823" x="3975100" y="4914900"/>
          <p14:tracePt t="41840" x="4095750" y="4895850"/>
          <p14:tracePt t="41859" x="4318000" y="4857750"/>
          <p14:tracePt t="41873" x="4476750" y="4832350"/>
          <p14:tracePt t="41890" x="4565650" y="4819650"/>
          <p14:tracePt t="41909" x="4641850" y="4813300"/>
          <p14:tracePt t="41923" x="4699000" y="4806950"/>
          <p14:tracePt t="41940" x="4775200" y="4800600"/>
          <p14:tracePt t="41959" x="4921250" y="4781550"/>
          <p14:tracePt t="41966" x="4953000" y="4775200"/>
          <p14:tracePt t="41974" x="5016500" y="4762500"/>
          <p14:tracePt t="41990" x="5086350" y="4749800"/>
          <p14:tracePt t="42009" x="5156200" y="4743450"/>
          <p14:tracePt t="42023" x="5207000" y="4743450"/>
          <p14:tracePt t="42040" x="5264150" y="4730750"/>
          <p14:tracePt t="42058" x="5403850" y="4718050"/>
          <p14:tracePt t="42073" x="5486400" y="4718050"/>
          <p14:tracePt t="42090" x="5562600" y="4718050"/>
          <p14:tracePt t="42108" x="5638800" y="4718050"/>
          <p14:tracePt t="42123" x="5708650" y="4718050"/>
          <p14:tracePt t="42140" x="5810250" y="4705350"/>
          <p14:tracePt t="42158" x="5943600" y="4705350"/>
          <p14:tracePt t="42173" x="6000750" y="4705350"/>
          <p14:tracePt t="42190" x="6076950" y="4705350"/>
          <p14:tracePt t="42208" x="6210300" y="4705350"/>
          <p14:tracePt t="42223" x="6311900" y="4705350"/>
          <p14:tracePt t="42240" x="6407150" y="4699000"/>
          <p14:tracePt t="42258" x="6508750" y="4699000"/>
          <p14:tracePt t="42273" x="6559550" y="4699000"/>
          <p14:tracePt t="42290" x="6635750" y="4699000"/>
          <p14:tracePt t="42308" x="6775450" y="4699000"/>
          <p14:tracePt t="42323" x="6864350" y="4686300"/>
          <p14:tracePt t="42340" x="6902450" y="4686300"/>
          <p14:tracePt t="42357" x="6972300" y="4686300"/>
          <p14:tracePt t="42373" x="7016750" y="4686300"/>
          <p14:tracePt t="42390" x="7073900" y="4679950"/>
          <p14:tracePt t="42407" x="7156450" y="4673600"/>
          <p14:tracePt t="42423" x="7213600" y="4667250"/>
          <p14:tracePt t="42440" x="7251700" y="4660900"/>
          <p14:tracePt t="42458" x="7283450" y="4660900"/>
          <p14:tracePt t="42473" x="7308850" y="4660900"/>
          <p14:tracePt t="42490" x="7340600" y="4654550"/>
          <p14:tracePt t="42508" x="7366000" y="4654550"/>
          <p14:tracePt t="42523" x="7397750" y="4654550"/>
          <p14:tracePt t="42540" x="7416800" y="4648200"/>
          <p14:tracePt t="42558" x="7429500" y="4635500"/>
          <p14:tracePt t="42573" x="7461250" y="4629150"/>
          <p14:tracePt t="42590" x="7480300" y="4610100"/>
          <p14:tracePt t="42607" x="7505700" y="4597400"/>
          <p14:tracePt t="42623" x="7537450" y="4584700"/>
          <p14:tracePt t="42639" x="7562850" y="4572000"/>
          <p14:tracePt t="42658" x="7594600" y="4546600"/>
          <p14:tracePt t="42673" x="7607300" y="4533900"/>
          <p14:tracePt t="42689" x="7620000" y="4521200"/>
          <p14:tracePt t="42707" x="7632700" y="4495800"/>
          <p14:tracePt t="42723" x="7639050" y="4476750"/>
          <p14:tracePt t="42739" x="7639050" y="4445000"/>
          <p14:tracePt t="42757" x="7600950" y="4356100"/>
          <p14:tracePt t="42773" x="7543800" y="4286250"/>
          <p14:tracePt t="42789" x="7480300" y="4229100"/>
          <p14:tracePt t="42807" x="7416800" y="4159250"/>
          <p14:tracePt t="42823" x="7372350" y="4127500"/>
          <p14:tracePt t="42839" x="7315200" y="4083050"/>
          <p14:tracePt t="42857" x="7137400" y="4006850"/>
          <p14:tracePt t="42873" x="7029450" y="3987800"/>
          <p14:tracePt t="42889" x="6953250" y="3987800"/>
          <p14:tracePt t="42907" x="6845300" y="3987800"/>
          <p14:tracePt t="42923" x="6769100" y="3994150"/>
          <p14:tracePt t="42939" x="6680200" y="3994150"/>
          <p14:tracePt t="42957" x="6534150" y="4006850"/>
          <p14:tracePt t="42972" x="6445250" y="4025900"/>
          <p14:tracePt t="42979" x="6381750" y="4038600"/>
          <p14:tracePt t="42989" x="6324600" y="4051300"/>
          <p14:tracePt t="43007" x="6140450" y="4102100"/>
          <p14:tracePt t="43023" x="6032500" y="4140200"/>
          <p14:tracePt t="43039" x="5969000" y="4152900"/>
          <p14:tracePt t="43057" x="5861050" y="4178300"/>
          <p14:tracePt t="43073" x="5727700" y="4197350"/>
          <p14:tracePt t="43089" x="5607050" y="4222750"/>
          <p14:tracePt t="43107" x="5359400" y="4273550"/>
          <p14:tracePt t="43123" x="5175250" y="4324350"/>
          <p14:tracePt t="43139" x="5035550" y="4343400"/>
          <p14:tracePt t="43157" x="4889500" y="4349750"/>
          <p14:tracePt t="43172" x="4794250" y="4362450"/>
          <p14:tracePt t="43189" x="4705350" y="4368800"/>
          <p14:tracePt t="43207" x="4508500" y="4375150"/>
          <p14:tracePt t="43222" x="4387850" y="4406900"/>
          <p14:tracePt t="43239" x="4298950" y="4413250"/>
          <p14:tracePt t="43258" x="4076700" y="4445000"/>
          <p14:tracePt t="43273" x="3956050" y="4457700"/>
          <p14:tracePt t="43289" x="3886200" y="4476750"/>
          <p14:tracePt t="43307" x="3790950" y="4508500"/>
          <p14:tracePt t="43322" x="3708400" y="4521200"/>
          <p14:tracePt t="43339" x="3613150" y="4540250"/>
          <p14:tracePt t="43358" x="3441700" y="4584700"/>
          <p14:tracePt t="43372" x="3365500" y="4610100"/>
          <p14:tracePt t="43389" x="3327400" y="4629150"/>
          <p14:tracePt t="43408" x="3251200" y="4673600"/>
          <p14:tracePt t="43422" x="3206750" y="4699000"/>
          <p14:tracePt t="43439" x="3175000" y="4724400"/>
          <p14:tracePt t="43458" x="3155950" y="4737100"/>
          <p14:tracePt t="43472" x="3136900" y="4768850"/>
          <p14:tracePt t="43479" x="3130550" y="4775200"/>
          <p14:tracePt t="43489" x="3124200" y="4787900"/>
          <p14:tracePt t="43508" x="3111500" y="4845050"/>
          <p14:tracePt t="43522" x="3136900" y="4921250"/>
          <p14:tracePt t="43539" x="3194050" y="5029200"/>
          <p14:tracePt t="43558" x="3289300" y="5187950"/>
          <p14:tracePt t="43572" x="3384550" y="5283200"/>
          <p14:tracePt t="43589" x="3562350" y="5397500"/>
          <p14:tracePt t="43608" x="3835400" y="5492750"/>
          <p14:tracePt t="43622" x="4070350" y="5543550"/>
          <p14:tracePt t="43639" x="4286250" y="5556250"/>
          <p14:tracePt t="43657" x="4527550" y="5562600"/>
          <p14:tracePt t="43672" x="4756150" y="5562600"/>
          <p14:tracePt t="43689" x="4895850" y="5562600"/>
          <p14:tracePt t="43707" x="5080000" y="5543550"/>
          <p14:tracePt t="43722" x="5289550" y="5499100"/>
          <p14:tracePt t="43739" x="5467350" y="5467350"/>
          <p14:tracePt t="43756" x="5670550" y="5403850"/>
          <p14:tracePt t="43772" x="5892800" y="5314950"/>
          <p14:tracePt t="43789" x="6051550" y="5264150"/>
          <p14:tracePt t="43806" x="6305550" y="5156200"/>
          <p14:tracePt t="43822" x="6489700" y="5060950"/>
          <p14:tracePt t="43839" x="6654800" y="4991100"/>
          <p14:tracePt t="43856" x="6769100" y="4940300"/>
          <p14:tracePt t="43872" x="6858000" y="4889500"/>
          <p14:tracePt t="43889" x="6959600" y="4838700"/>
          <p14:tracePt t="43906" x="7061200" y="4749800"/>
          <p14:tracePt t="43922" x="7124700" y="4692650"/>
          <p14:tracePt t="43939" x="7194550" y="4603750"/>
          <p14:tracePt t="43956" x="7219950" y="4552950"/>
          <p14:tracePt t="43972" x="7219950" y="4546600"/>
          <p14:tracePt t="43978" x="7219950" y="4540250"/>
          <p14:tracePt t="43989" x="7219950" y="4533900"/>
          <p14:tracePt t="44007" x="7194550" y="4489450"/>
          <p14:tracePt t="44022" x="7118350" y="4438650"/>
          <p14:tracePt t="44039" x="7023100" y="4400550"/>
          <p14:tracePt t="44056" x="6908800" y="4375150"/>
          <p14:tracePt t="44072" x="6864350" y="4368800"/>
          <p14:tracePt t="44089" x="6781800" y="4368800"/>
          <p14:tracePt t="44106" x="6724650" y="4368800"/>
          <p14:tracePt t="44122" x="6692900" y="4368800"/>
          <p14:tracePt t="44139" x="6680200" y="4368800"/>
          <p14:tracePt t="44156" x="6667500" y="4368800"/>
          <p14:tracePt t="44759" x="6642100" y="4387850"/>
          <p14:tracePt t="44766" x="6623050" y="4406900"/>
          <p14:tracePt t="44779" x="6540500" y="4470400"/>
          <p14:tracePt t="44793" x="6483350" y="4527550"/>
          <p14:tracePt t="44810" x="6451600" y="4552950"/>
          <p14:tracePt t="44831" x="6400800" y="4603750"/>
          <p14:tracePt t="44843" x="6375400" y="4629150"/>
          <p14:tracePt t="44877" x="6305550" y="4686300"/>
          <p14:tracePt t="44909" x="6178550" y="4768850"/>
          <p14:tracePt t="44928" x="6121400" y="4813300"/>
          <p14:tracePt t="44943" x="6083300" y="4838700"/>
          <p14:tracePt t="44959" x="6038850" y="4864100"/>
          <p14:tracePt t="44978" x="5988050" y="4895850"/>
          <p14:tracePt t="44992" x="5956300" y="4914900"/>
          <p14:tracePt t="45009" x="5911850" y="4940300"/>
          <p14:tracePt t="45017" x="5899150" y="4946650"/>
          <p14:tracePt t="45029" x="5873750" y="4965700"/>
          <p14:tracePt t="45043" x="5829300" y="4984750"/>
          <p14:tracePt t="45059" x="5797550" y="5003800"/>
          <p14:tracePt t="45079" x="5734050" y="5029200"/>
          <p14:tracePt t="45093" x="5683250" y="5041900"/>
          <p14:tracePt t="45109" x="5632450" y="5054600"/>
          <p14:tracePt t="45127" x="5568950" y="5080000"/>
          <p14:tracePt t="45143" x="5537200" y="5099050"/>
          <p14:tracePt t="45159" x="5492750" y="5105400"/>
          <p14:tracePt t="45177" x="5461000" y="5111750"/>
          <p14:tracePt t="45193" x="5454650" y="5111750"/>
          <p14:tracePt t="45209" x="5429250" y="5111750"/>
          <p14:tracePt t="45227" x="5410200" y="5111750"/>
          <p14:tracePt t="45242" x="5403850" y="5111750"/>
          <p14:tracePt t="45259" x="5391150" y="5111750"/>
          <p14:tracePt t="45277" x="5372100" y="5111750"/>
          <p14:tracePt t="45293" x="5359400" y="5111750"/>
          <p14:tracePt t="45309" x="5346700" y="5111750"/>
          <p14:tracePt t="45327" x="5340350" y="5111750"/>
          <p14:tracePt t="45342" x="5334000" y="5111750"/>
          <p14:tracePt t="45376" x="5321300" y="5092700"/>
          <p14:tracePt t="45392" x="5314950" y="5092700"/>
          <p14:tracePt t="45409" x="5314950" y="5086350"/>
          <p14:tracePt t="45427" x="5308600" y="5073650"/>
          <p14:tracePt t="45443" x="5308600" y="5067300"/>
          <p14:tracePt t="45459" x="5302250" y="5060950"/>
          <p14:tracePt t="45476" x="5302250" y="5054600"/>
          <p14:tracePt t="45500" x="5302250" y="5041900"/>
          <p14:tracePt t="45517" x="5295900" y="5035550"/>
          <p14:tracePt t="45550" x="5295900" y="5029200"/>
          <p14:tracePt t="45586" x="5295900" y="5022850"/>
          <p14:tracePt t="47014" x="5308600" y="5016500"/>
          <p14:tracePt t="47021" x="5346700" y="5010150"/>
          <p14:tracePt t="47030" x="5372100" y="5010150"/>
          <p14:tracePt t="47048" x="5448300" y="5010150"/>
          <p14:tracePt t="47064" x="5505450" y="5010150"/>
          <p14:tracePt t="47081" x="5537200" y="5010150"/>
          <p14:tracePt t="47098" x="5581650" y="5010150"/>
          <p14:tracePt t="47130" x="5645150" y="5010150"/>
          <p14:tracePt t="47164" x="5721350" y="4984750"/>
          <p14:tracePt t="47181" x="5734050" y="4972050"/>
          <p14:tracePt t="47198" x="5765800" y="4946650"/>
          <p14:tracePt t="47214" x="5784850" y="4933950"/>
          <p14:tracePt t="47230" x="5803900" y="4921250"/>
          <p14:tracePt t="47247" x="5822950" y="4889500"/>
          <p14:tracePt t="47264" x="5835650" y="4876800"/>
          <p14:tracePt t="47280" x="5848350" y="4864100"/>
          <p14:tracePt t="47297" x="5867400" y="4826000"/>
          <p14:tracePt t="47314" x="5880100" y="4813300"/>
          <p14:tracePt t="47330" x="5880100" y="4800600"/>
          <p14:tracePt t="47347" x="5892800" y="4768850"/>
          <p14:tracePt t="47364" x="5892800" y="4749800"/>
          <p14:tracePt t="47380" x="5905500" y="4711700"/>
          <p14:tracePt t="47398" x="5905500" y="4673600"/>
          <p14:tracePt t="47414" x="5905500" y="4641850"/>
          <p14:tracePt t="47430" x="5905500" y="4616450"/>
          <p14:tracePt t="47448" x="5905500" y="4584700"/>
          <p14:tracePt t="47464" x="5905500" y="4565650"/>
          <p14:tracePt t="47480" x="5905500" y="4559300"/>
          <p14:tracePt t="47497" x="5905500" y="4546600"/>
          <p14:tracePt t="47514" x="5905500" y="4533900"/>
          <p14:tracePt t="47550" x="5905500" y="4527550"/>
          <p14:tracePt t="47579" x="5905500" y="4521200"/>
          <p14:tracePt t="47614" x="5905500" y="4514850"/>
          <p14:tracePt t="47649" x="5905500" y="4508500"/>
          <p14:tracePt t="47699" x="5905500" y="4502150"/>
          <p14:tracePt t="47720" x="5899150" y="4502150"/>
          <p14:tracePt t="51240" x="6057900" y="4495800"/>
          <p14:tracePt t="51247" x="6324600" y="4502150"/>
          <p14:tracePt t="51261" x="6934200" y="4533900"/>
          <p14:tracePt t="51278" x="7645400" y="4584700"/>
          <p14:tracePt t="51295" x="8204200" y="4622800"/>
          <p14:tracePt t="51311" x="8547100" y="4673600"/>
          <p14:tracePt t="51345" x="9315450" y="4743450"/>
          <p14:tracePt t="51378" x="9645650" y="4813300"/>
          <p14:tracePt t="51396" x="9791700" y="4838700"/>
          <p14:tracePt t="51411" x="9848850" y="4851400"/>
          <p14:tracePt t="51427" x="9912350" y="4851400"/>
          <p14:tracePt t="51444" x="9963150" y="4857750"/>
          <p14:tracePt t="51460" x="9994900" y="4857750"/>
          <p14:tracePt t="51477" x="10039350" y="4857750"/>
          <p14:tracePt t="51494" x="10083800" y="4857750"/>
          <p14:tracePt t="51510" x="10128250" y="4857750"/>
          <p14:tracePt t="51527" x="10172700" y="4857750"/>
          <p14:tracePt t="51545" x="10217150" y="4857750"/>
          <p14:tracePt t="51560" x="10242550" y="4845050"/>
          <p14:tracePt t="51566" x="10255250" y="4845050"/>
          <p14:tracePt t="51577" x="10261600" y="4845050"/>
          <p14:tracePt t="51595" x="10274300" y="4845050"/>
          <p14:tracePt t="51627" x="10280650" y="4845050"/>
          <p14:tracePt t="51661" x="10293350" y="484505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5479</TotalTime>
  <Words>1578</Words>
  <Application>Microsoft Office PowerPoint</Application>
  <PresentationFormat>Widescreen</PresentationFormat>
  <Paragraphs>270</Paragraphs>
  <Slides>22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Helvetica</vt:lpstr>
      <vt:lpstr>Minion Pro</vt:lpstr>
      <vt:lpstr>Times New Roman</vt:lpstr>
      <vt:lpstr>Wingdings</vt:lpstr>
      <vt:lpstr>Office Theme</vt:lpstr>
      <vt:lpstr>           </vt:lpstr>
      <vt:lpstr>Introduction</vt:lpstr>
      <vt:lpstr>PowerPoint Presentation</vt:lpstr>
      <vt:lpstr>PowerPoint Presentation</vt:lpstr>
      <vt:lpstr>Hypothesis</vt:lpstr>
      <vt:lpstr>Methodology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Continue..</vt:lpstr>
      <vt:lpstr>PowerPoint Presentation</vt:lpstr>
      <vt:lpstr>PowerPoint Presentation</vt:lpstr>
      <vt:lpstr>PowerPoint Presentation</vt:lpstr>
      <vt:lpstr>PowerPoint Presentation</vt:lpstr>
      <vt:lpstr>Conclusion</vt:lpstr>
      <vt:lpstr>Acknowledgement</vt:lpstr>
      <vt:lpstr>Thank You</vt:lpstr>
    </vt:vector>
  </TitlesOfParts>
  <Company>Kentucky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Wyvette</dc:creator>
  <cp:lastModifiedBy>Hamal, Manisha</cp:lastModifiedBy>
  <cp:revision>80</cp:revision>
  <dcterms:created xsi:type="dcterms:W3CDTF">2017-05-24T17:58:24Z</dcterms:created>
  <dcterms:modified xsi:type="dcterms:W3CDTF">2020-10-30T15:09:17Z</dcterms:modified>
</cp:coreProperties>
</file>