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9"/>
  </p:notesMasterIdLst>
  <p:sldIdLst>
    <p:sldId id="256" r:id="rId5"/>
    <p:sldId id="260" r:id="rId6"/>
    <p:sldId id="262" r:id="rId7"/>
    <p:sldId id="269" r:id="rId8"/>
    <p:sldId id="277" r:id="rId9"/>
    <p:sldId id="263" r:id="rId10"/>
    <p:sldId id="278" r:id="rId11"/>
    <p:sldId id="279" r:id="rId12"/>
    <p:sldId id="261" r:id="rId13"/>
    <p:sldId id="268" r:id="rId14"/>
    <p:sldId id="280" r:id="rId15"/>
    <p:sldId id="282" r:id="rId16"/>
    <p:sldId id="283" r:id="rId17"/>
    <p:sldId id="266" r:id="rId18"/>
    <p:sldId id="267" r:id="rId19"/>
    <p:sldId id="284" r:id="rId20"/>
    <p:sldId id="270" r:id="rId21"/>
    <p:sldId id="271" r:id="rId22"/>
    <p:sldId id="272" r:id="rId23"/>
    <p:sldId id="281" r:id="rId24"/>
    <p:sldId id="274" r:id="rId25"/>
    <p:sldId id="285" r:id="rId26"/>
    <p:sldId id="275" r:id="rId27"/>
    <p:sldId id="2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yawali, Buddhi" initials="GB" lastIdx="13" clrIdx="0">
    <p:extLst>
      <p:ext uri="{19B8F6BF-5375-455C-9EA6-DF929625EA0E}">
        <p15:presenceInfo xmlns:p15="http://schemas.microsoft.com/office/powerpoint/2012/main" userId="Gyawali, Buddhi" providerId="None"/>
      </p:ext>
    </p:extLst>
  </p:cmAuthor>
  <p:cmAuthor id="2" name="Vandiver, Bailey E." initials="VBE" lastIdx="2" clrIdx="1">
    <p:extLst>
      <p:ext uri="{19B8F6BF-5375-455C-9EA6-DF929625EA0E}">
        <p15:presenceInfo xmlns:p15="http://schemas.microsoft.com/office/powerpoint/2012/main" userId="S::beva223@uky.edu::1e857cd0-9566-44c4-89df-82436a5f2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046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9" autoAdjust="0"/>
    <p:restoredTop sz="94660"/>
  </p:normalViewPr>
  <p:slideViewPr>
    <p:cSldViewPr snapToGrid="0">
      <p:cViewPr varScale="1">
        <p:scale>
          <a:sx n="88" d="100"/>
          <a:sy n="88" d="100"/>
        </p:scale>
        <p:origin x="509"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lliam.lyons\Downloads\Shelby-Elevation-undefined.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lliam.lyons\Downloads\cdl_clip_compare_20201029110835_1452401734_int.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lliam.lyons\Downloads\cdl_clip_compare_20201029110835_1452401734_int.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illiam.lyons\Downloads\cdl_clip_compare_20201029110835_1452401734_int.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illiam.lyons\Downloads\cdl_clip_compare_20201029110835_1452401734_int.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illiam.lyons\Downloads\cdl_clip_compare_20201029110835_1452401734_int.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illiam.lyons\Desktop\KAS\cdl_shelby_11_19.csv"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n-US"/>
              <a:t>Shelby</a:t>
            </a:r>
            <a:r>
              <a:rPr lang="en-US" baseline="0"/>
              <a:t> County Elevation</a:t>
            </a:r>
            <a:endParaRPr lang="en-US"/>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'Shelby-Elevation-undefined'!$B$1</c:f>
              <c:strCache>
                <c:ptCount val="1"/>
                <c:pt idx="0">
                  <c:v>Area (pixels)</c:v>
                </c:pt>
              </c:strCache>
            </c:strRef>
          </c:tx>
          <c:spPr>
            <a:solidFill>
              <a:srgbClr val="3B8B25">
                <a:alpha val="69804"/>
              </a:srgbClr>
            </a:solidFill>
            <a:ln>
              <a:noFill/>
            </a:ln>
            <a:effectLst/>
          </c:spPr>
          <c:invertIfNegative val="0"/>
          <c:cat>
            <c:strRef>
              <c:f>'Shelby-Elevation-undefined'!$A$2:$A$31</c:f>
              <c:strCache>
                <c:ptCount val="30"/>
                <c:pt idx="0">
                  <c:v>100-110</c:v>
                </c:pt>
                <c:pt idx="1">
                  <c:v>110-120</c:v>
                </c:pt>
                <c:pt idx="2">
                  <c:v>120-130</c:v>
                </c:pt>
                <c:pt idx="3">
                  <c:v>130-140</c:v>
                </c:pt>
                <c:pt idx="4">
                  <c:v>140-150</c:v>
                </c:pt>
                <c:pt idx="5">
                  <c:v>150-160</c:v>
                </c:pt>
                <c:pt idx="6">
                  <c:v>160-170</c:v>
                </c:pt>
                <c:pt idx="7">
                  <c:v>170-180</c:v>
                </c:pt>
                <c:pt idx="8">
                  <c:v>180-190</c:v>
                </c:pt>
                <c:pt idx="9">
                  <c:v>190-200</c:v>
                </c:pt>
                <c:pt idx="10">
                  <c:v>200-210</c:v>
                </c:pt>
                <c:pt idx="11">
                  <c:v>210-220</c:v>
                </c:pt>
                <c:pt idx="12">
                  <c:v>220-230</c:v>
                </c:pt>
                <c:pt idx="13">
                  <c:v>230-240</c:v>
                </c:pt>
                <c:pt idx="14">
                  <c:v>240-250</c:v>
                </c:pt>
                <c:pt idx="15">
                  <c:v>250-260</c:v>
                </c:pt>
                <c:pt idx="16">
                  <c:v>260-270</c:v>
                </c:pt>
                <c:pt idx="17">
                  <c:v>270-280</c:v>
                </c:pt>
                <c:pt idx="18">
                  <c:v>280-290</c:v>
                </c:pt>
                <c:pt idx="19">
                  <c:v>290-300</c:v>
                </c:pt>
                <c:pt idx="20">
                  <c:v>300-310</c:v>
                </c:pt>
                <c:pt idx="21">
                  <c:v>310-320</c:v>
                </c:pt>
                <c:pt idx="22">
                  <c:v>320-330</c:v>
                </c:pt>
                <c:pt idx="23">
                  <c:v>330-340</c:v>
                </c:pt>
                <c:pt idx="24">
                  <c:v>340-350</c:v>
                </c:pt>
                <c:pt idx="25">
                  <c:v>350-360</c:v>
                </c:pt>
                <c:pt idx="26">
                  <c:v>360-370</c:v>
                </c:pt>
                <c:pt idx="27">
                  <c:v>370-380</c:v>
                </c:pt>
                <c:pt idx="28">
                  <c:v>380-390</c:v>
                </c:pt>
                <c:pt idx="29">
                  <c:v>390-400</c:v>
                </c:pt>
              </c:strCache>
            </c:strRef>
          </c:cat>
          <c:val>
            <c:numRef>
              <c:f>'Shelby-Elevation-undefined'!$B$2:$B$31</c:f>
              <c:numCache>
                <c:formatCode>General</c:formatCode>
                <c:ptCount val="30"/>
                <c:pt idx="0">
                  <c:v>0</c:v>
                </c:pt>
                <c:pt idx="1">
                  <c:v>0</c:v>
                </c:pt>
                <c:pt idx="2">
                  <c:v>0</c:v>
                </c:pt>
                <c:pt idx="3">
                  <c:v>0</c:v>
                </c:pt>
                <c:pt idx="4">
                  <c:v>0</c:v>
                </c:pt>
                <c:pt idx="5">
                  <c:v>0</c:v>
                </c:pt>
                <c:pt idx="6">
                  <c:v>0</c:v>
                </c:pt>
                <c:pt idx="7">
                  <c:v>426</c:v>
                </c:pt>
                <c:pt idx="8">
                  <c:v>4178</c:v>
                </c:pt>
                <c:pt idx="9">
                  <c:v>10136</c:v>
                </c:pt>
                <c:pt idx="10">
                  <c:v>34255</c:v>
                </c:pt>
                <c:pt idx="11">
                  <c:v>95962</c:v>
                </c:pt>
                <c:pt idx="12">
                  <c:v>197533</c:v>
                </c:pt>
                <c:pt idx="13">
                  <c:v>277757</c:v>
                </c:pt>
                <c:pt idx="14">
                  <c:v>292344</c:v>
                </c:pt>
                <c:pt idx="15">
                  <c:v>245714</c:v>
                </c:pt>
                <c:pt idx="16">
                  <c:v>172861</c:v>
                </c:pt>
                <c:pt idx="17">
                  <c:v>66826</c:v>
                </c:pt>
                <c:pt idx="18">
                  <c:v>5537</c:v>
                </c:pt>
                <c:pt idx="19">
                  <c:v>2220</c:v>
                </c:pt>
                <c:pt idx="20">
                  <c:v>1713</c:v>
                </c:pt>
                <c:pt idx="21">
                  <c:v>1257</c:v>
                </c:pt>
                <c:pt idx="22">
                  <c:v>959</c:v>
                </c:pt>
                <c:pt idx="23">
                  <c:v>747</c:v>
                </c:pt>
                <c:pt idx="24">
                  <c:v>487</c:v>
                </c:pt>
                <c:pt idx="25">
                  <c:v>453</c:v>
                </c:pt>
                <c:pt idx="26">
                  <c:v>351</c:v>
                </c:pt>
                <c:pt idx="27">
                  <c:v>0</c:v>
                </c:pt>
                <c:pt idx="28">
                  <c:v>0</c:v>
                </c:pt>
                <c:pt idx="29">
                  <c:v>0</c:v>
                </c:pt>
              </c:numCache>
            </c:numRef>
          </c:val>
          <c:extLst>
            <c:ext xmlns:c16="http://schemas.microsoft.com/office/drawing/2014/chart" uri="{C3380CC4-5D6E-409C-BE32-E72D297353CC}">
              <c16:uniqueId val="{00000000-4552-4261-84B5-5CE21148384E}"/>
            </c:ext>
          </c:extLst>
        </c:ser>
        <c:dLbls>
          <c:showLegendKey val="0"/>
          <c:showVal val="0"/>
          <c:showCatName val="0"/>
          <c:showSerName val="0"/>
          <c:showPercent val="0"/>
          <c:showBubbleSize val="0"/>
        </c:dLbls>
        <c:gapWidth val="0"/>
        <c:axId val="433707768"/>
        <c:axId val="433708752"/>
      </c:barChart>
      <c:catAx>
        <c:axId val="43370776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Elevation</a:t>
                </a:r>
                <a:r>
                  <a:rPr lang="en-US" baseline="0"/>
                  <a:t> Range</a:t>
                </a:r>
                <a:endParaRPr lang="en-US"/>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433708752"/>
        <c:crosses val="autoZero"/>
        <c:auto val="1"/>
        <c:lblAlgn val="ctr"/>
        <c:lblOffset val="100"/>
        <c:noMultiLvlLbl val="0"/>
      </c:catAx>
      <c:valAx>
        <c:axId val="433708752"/>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Pixels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433707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Soybean Acres Harvested 2007,</a:t>
            </a:r>
            <a:r>
              <a:rPr lang="en-US" baseline="0" dirty="0"/>
              <a:t> 2012, 2017</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3671053104663289"/>
          <c:y val="0.27342592592592591"/>
          <c:w val="0.81735339589400635"/>
          <c:h val="0.52665135608048996"/>
        </c:manualLayout>
      </c:layout>
      <c:scatterChart>
        <c:scatterStyle val="lineMarker"/>
        <c:varyColors val="0"/>
        <c:ser>
          <c:idx val="0"/>
          <c:order val="0"/>
          <c:tx>
            <c:strRef>
              <c:f>'AgCensus2007-2017Soybeans'!$B$3</c:f>
              <c:strCache>
                <c:ptCount val="1"/>
                <c:pt idx="0">
                  <c:v>Acres Harvested</c:v>
                </c:pt>
              </c:strCache>
            </c:strRef>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trendline>
            <c:spPr>
              <a:ln w="9525" cap="rnd">
                <a:solidFill>
                  <a:schemeClr val="accent1"/>
                </a:solidFill>
              </a:ln>
              <a:effectLst/>
            </c:spPr>
            <c:trendlineType val="linear"/>
            <c:dispRSqr val="1"/>
            <c:dispEq val="0"/>
            <c:trendlineLbl>
              <c:layout>
                <c:manualLayout>
                  <c:x val="6.9596771293999216E-2"/>
                  <c:y val="0.2080555555555555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trendlineLbl>
          </c:trendline>
          <c:xVal>
            <c:numRef>
              <c:f>'AgCensus2007-2017Soybeans'!$A$4:$A$6</c:f>
              <c:numCache>
                <c:formatCode>General</c:formatCode>
                <c:ptCount val="3"/>
                <c:pt idx="0">
                  <c:v>2017</c:v>
                </c:pt>
                <c:pt idx="1">
                  <c:v>2012</c:v>
                </c:pt>
                <c:pt idx="2">
                  <c:v>2007</c:v>
                </c:pt>
              </c:numCache>
            </c:numRef>
          </c:xVal>
          <c:yVal>
            <c:numRef>
              <c:f>'AgCensus2007-2017Soybeans'!$B$4:$B$6</c:f>
              <c:numCache>
                <c:formatCode>#,##0</c:formatCode>
                <c:ptCount val="3"/>
                <c:pt idx="0">
                  <c:v>32300</c:v>
                </c:pt>
                <c:pt idx="1">
                  <c:v>27124</c:v>
                </c:pt>
                <c:pt idx="2">
                  <c:v>17893</c:v>
                </c:pt>
              </c:numCache>
            </c:numRef>
          </c:yVal>
          <c:smooth val="0"/>
          <c:extLst>
            <c:ext xmlns:c16="http://schemas.microsoft.com/office/drawing/2014/chart" uri="{C3380CC4-5D6E-409C-BE32-E72D297353CC}">
              <c16:uniqueId val="{00000000-645D-4F1C-96D2-92016FCEE986}"/>
            </c:ext>
          </c:extLst>
        </c:ser>
        <c:dLbls>
          <c:dLblPos val="t"/>
          <c:showLegendKey val="0"/>
          <c:showVal val="1"/>
          <c:showCatName val="0"/>
          <c:showSerName val="0"/>
          <c:showPercent val="0"/>
          <c:showBubbleSize val="0"/>
        </c:dLbls>
        <c:axId val="545810960"/>
        <c:axId val="545809976"/>
      </c:scatterChart>
      <c:valAx>
        <c:axId val="54581096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5809976"/>
        <c:crosses val="autoZero"/>
        <c:crossBetween val="midCat"/>
      </c:valAx>
      <c:valAx>
        <c:axId val="54580997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Acreage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5810960"/>
        <c:crosses val="autoZero"/>
        <c:crossBetween val="midCat"/>
      </c:valAx>
      <c:spPr>
        <a:noFill/>
        <a:ln>
          <a:noFill/>
        </a:ln>
        <a:effectLst/>
      </c:spPr>
    </c:plotArea>
    <c:plotVisOnly val="1"/>
    <c:dispBlanksAs val="gap"/>
    <c:showDLblsOverMax val="0"/>
  </c:chart>
  <c:spPr>
    <a:no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800" b="1" i="0" baseline="0" dirty="0">
                <a:effectLst/>
              </a:rPr>
              <a:t>Corn Acres Harvested 2007, 2012, 2017</a:t>
            </a:r>
            <a:endParaRPr lang="en-US" dirty="0">
              <a:effectLst/>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Sheet6!$B$3</c:f>
              <c:strCache>
                <c:ptCount val="1"/>
                <c:pt idx="0">
                  <c:v>Acres Harvested</c:v>
                </c:pt>
              </c:strCache>
            </c:strRef>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trendline>
            <c:spPr>
              <a:ln w="9525" cap="rnd">
                <a:solidFill>
                  <a:schemeClr val="accent1"/>
                </a:solidFill>
              </a:ln>
              <a:effectLst/>
            </c:spPr>
            <c:trendlineType val="linear"/>
            <c:dispRSqr val="1"/>
            <c:dispEq val="0"/>
            <c:trendlineLbl>
              <c:layout>
                <c:manualLayout>
                  <c:x val="7.6018613968518556E-2"/>
                  <c:y val="-9.889496744633824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trendlineLbl>
          </c:trendline>
          <c:xVal>
            <c:numRef>
              <c:f>Sheet6!$A$4:$A$6</c:f>
              <c:numCache>
                <c:formatCode>General</c:formatCode>
                <c:ptCount val="3"/>
                <c:pt idx="0">
                  <c:v>2017</c:v>
                </c:pt>
                <c:pt idx="1">
                  <c:v>2012</c:v>
                </c:pt>
                <c:pt idx="2">
                  <c:v>2007</c:v>
                </c:pt>
              </c:numCache>
            </c:numRef>
          </c:xVal>
          <c:yVal>
            <c:numRef>
              <c:f>Sheet6!$B$4:$B$6</c:f>
              <c:numCache>
                <c:formatCode>#,##0</c:formatCode>
                <c:ptCount val="3"/>
                <c:pt idx="0">
                  <c:v>15200</c:v>
                </c:pt>
                <c:pt idx="1">
                  <c:v>25877</c:v>
                </c:pt>
                <c:pt idx="2">
                  <c:v>19839</c:v>
                </c:pt>
              </c:numCache>
            </c:numRef>
          </c:yVal>
          <c:smooth val="0"/>
          <c:extLst>
            <c:ext xmlns:c16="http://schemas.microsoft.com/office/drawing/2014/chart" uri="{C3380CC4-5D6E-409C-BE32-E72D297353CC}">
              <c16:uniqueId val="{00000000-EAFC-422D-95C9-36BB462FEE05}"/>
            </c:ext>
          </c:extLst>
        </c:ser>
        <c:dLbls>
          <c:showLegendKey val="0"/>
          <c:showVal val="1"/>
          <c:showCatName val="0"/>
          <c:showSerName val="0"/>
          <c:showPercent val="0"/>
          <c:showBubbleSize val="0"/>
        </c:dLbls>
        <c:axId val="495891984"/>
        <c:axId val="495890672"/>
      </c:scatterChart>
      <c:valAx>
        <c:axId val="49589198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95890672"/>
        <c:crosses val="autoZero"/>
        <c:crossBetween val="midCat"/>
      </c:valAx>
      <c:valAx>
        <c:axId val="4958906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Acreage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95891984"/>
        <c:crosses val="autoZero"/>
        <c:crossBetween val="midCat"/>
      </c:valAx>
      <c:spPr>
        <a:noFill/>
        <a:ln>
          <a:noFill/>
        </a:ln>
        <a:effectLst/>
      </c:spPr>
    </c:plotArea>
    <c:plotVisOnly val="1"/>
    <c:dispBlanksAs val="gap"/>
    <c:showDLblsOverMax val="0"/>
  </c:chart>
  <c:spPr>
    <a:no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Percentage of Corn and Soybeans Acres Planted 2011</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6AC7-439F-8D37-EDCB3218A2ED}"/>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AC7-439F-8D37-EDCB3218A2ED}"/>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AC7-439F-8D37-EDCB3218A2ED}"/>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AC7-439F-8D37-EDCB3218A2E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Sheet3!$A$1:$B$1</c:f>
              <c:strCache>
                <c:ptCount val="2"/>
                <c:pt idx="0">
                  <c:v>Corn Planted (Acres)</c:v>
                </c:pt>
                <c:pt idx="1">
                  <c:v>Soybeans Planted (Acres)</c:v>
                </c:pt>
              </c:strCache>
            </c:strRef>
          </c:cat>
          <c:val>
            <c:numRef>
              <c:f>Sheet3!$A$2:$B$2</c:f>
              <c:numCache>
                <c:formatCode>#,##0.00</c:formatCode>
                <c:ptCount val="2"/>
                <c:pt idx="0">
                  <c:v>12850.6</c:v>
                </c:pt>
                <c:pt idx="1">
                  <c:v>14403.8</c:v>
                </c:pt>
              </c:numCache>
            </c:numRef>
          </c:val>
          <c:extLst>
            <c:ext xmlns:c16="http://schemas.microsoft.com/office/drawing/2014/chart" uri="{C3380CC4-5D6E-409C-BE32-E72D297353CC}">
              <c16:uniqueId val="{00000004-6AC7-439F-8D37-EDCB3218A2ED}"/>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Percentage</a:t>
            </a:r>
            <a:r>
              <a:rPr lang="en-US" baseline="0"/>
              <a:t> of Corn and Soybeans Acres Planted 2019</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9FE5-4223-8516-BC6CCF3411D7}"/>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9FE5-4223-8516-BC6CCF3411D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Sheet4!$A$1:$B$1</c:f>
              <c:strCache>
                <c:ptCount val="2"/>
                <c:pt idx="0">
                  <c:v>Corn Planted (Acres)</c:v>
                </c:pt>
                <c:pt idx="1">
                  <c:v>Soybeans Planted (Acres)</c:v>
                </c:pt>
              </c:strCache>
            </c:strRef>
          </c:cat>
          <c:val>
            <c:numRef>
              <c:f>Sheet4!$A$2:$B$2</c:f>
              <c:numCache>
                <c:formatCode>#,##0.00</c:formatCode>
                <c:ptCount val="2"/>
                <c:pt idx="0">
                  <c:v>22045.3</c:v>
                </c:pt>
                <c:pt idx="1">
                  <c:v>27646.1</c:v>
                </c:pt>
              </c:numCache>
            </c:numRef>
          </c:val>
          <c:extLst>
            <c:ext xmlns:c16="http://schemas.microsoft.com/office/drawing/2014/chart" uri="{C3380CC4-5D6E-409C-BE32-E72D297353CC}">
              <c16:uniqueId val="{00000004-9FE5-4223-8516-BC6CCF3411D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Burley Tobacco Pounds Harvested 2007, 2012, 2017</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Sheet8!$B$3</c:f>
              <c:strCache>
                <c:ptCount val="1"/>
                <c:pt idx="0">
                  <c:v>Pounds Harvested</c:v>
                </c:pt>
              </c:strCache>
            </c:strRef>
          </c:tx>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forward val="2"/>
            <c:dispRSqr val="1"/>
            <c:dispEq val="0"/>
            <c:trendlineLbl>
              <c:layout>
                <c:manualLayout>
                  <c:x val="6.9768852422858907E-2"/>
                  <c:y val="-8.223444149070582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trendlineLbl>
          </c:trendline>
          <c:xVal>
            <c:numRef>
              <c:f>Sheet8!$A$4:$A$6</c:f>
              <c:numCache>
                <c:formatCode>General</c:formatCode>
                <c:ptCount val="3"/>
                <c:pt idx="0">
                  <c:v>2017</c:v>
                </c:pt>
                <c:pt idx="1">
                  <c:v>2012</c:v>
                </c:pt>
                <c:pt idx="2">
                  <c:v>2007</c:v>
                </c:pt>
              </c:numCache>
            </c:numRef>
          </c:xVal>
          <c:yVal>
            <c:numRef>
              <c:f>Sheet8!$B$4:$B$6</c:f>
              <c:numCache>
                <c:formatCode>#,##0</c:formatCode>
                <c:ptCount val="3"/>
                <c:pt idx="0">
                  <c:v>1520</c:v>
                </c:pt>
                <c:pt idx="1">
                  <c:v>3370</c:v>
                </c:pt>
                <c:pt idx="2">
                  <c:v>2485</c:v>
                </c:pt>
              </c:numCache>
            </c:numRef>
          </c:yVal>
          <c:smooth val="0"/>
          <c:extLst>
            <c:ext xmlns:c16="http://schemas.microsoft.com/office/drawing/2014/chart" uri="{C3380CC4-5D6E-409C-BE32-E72D297353CC}">
              <c16:uniqueId val="{00000000-BA2E-4672-8F94-4DBF028FAFF0}"/>
            </c:ext>
          </c:extLst>
        </c:ser>
        <c:dLbls>
          <c:showLegendKey val="0"/>
          <c:showVal val="0"/>
          <c:showCatName val="0"/>
          <c:showSerName val="0"/>
          <c:showPercent val="0"/>
          <c:showBubbleSize val="0"/>
        </c:dLbls>
        <c:axId val="492402920"/>
        <c:axId val="492406200"/>
      </c:scatterChart>
      <c:valAx>
        <c:axId val="49240292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92406200"/>
        <c:crosses val="autoZero"/>
        <c:crossBetween val="midCat"/>
      </c:valAx>
      <c:valAx>
        <c:axId val="49240620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Pounds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492402920"/>
        <c:crosses val="autoZero"/>
        <c:crossBetween val="midCat"/>
      </c:valAx>
      <c:spPr>
        <a:noFill/>
        <a:ln>
          <a:noFill/>
        </a:ln>
        <a:effectLst/>
      </c:spPr>
    </c:plotArea>
    <c:plotVisOnly val="1"/>
    <c:dispBlanksAs val="gap"/>
    <c:showDLblsOverMax val="0"/>
  </c:chart>
  <c:spPr>
    <a:no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Corn and Soybean Production (2011-2019)</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scatterChart>
        <c:scatterStyle val="lineMarker"/>
        <c:varyColors val="0"/>
        <c:ser>
          <c:idx val="0"/>
          <c:order val="0"/>
          <c:tx>
            <c:strRef>
              <c:f>cdl_shelby_11_19!$B$1</c:f>
              <c:strCache>
                <c:ptCount val="1"/>
                <c:pt idx="0">
                  <c:v>Acres Corn  Planted</c:v>
                </c:pt>
              </c:strCache>
            </c:strRef>
          </c:tx>
          <c:spPr>
            <a:ln w="9525" cap="rnd">
              <a:solidFill>
                <a:schemeClr val="accent6"/>
              </a:solidFill>
              <a:round/>
            </a:ln>
            <a:effectLst/>
          </c:spPr>
          <c:marker>
            <c:symbol val="circle"/>
            <c:size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xVal>
            <c:numRef>
              <c:f>cdl_shelby_11_19!$A$2:$A$10</c:f>
              <c:numCache>
                <c:formatCode>General</c:formatCode>
                <c:ptCount val="9"/>
                <c:pt idx="0">
                  <c:v>2011</c:v>
                </c:pt>
                <c:pt idx="1">
                  <c:v>2012</c:v>
                </c:pt>
                <c:pt idx="2">
                  <c:v>2013</c:v>
                </c:pt>
                <c:pt idx="3">
                  <c:v>2014</c:v>
                </c:pt>
                <c:pt idx="4">
                  <c:v>2015</c:v>
                </c:pt>
                <c:pt idx="5">
                  <c:v>2016</c:v>
                </c:pt>
                <c:pt idx="6">
                  <c:v>2017</c:v>
                </c:pt>
                <c:pt idx="7">
                  <c:v>2018</c:v>
                </c:pt>
                <c:pt idx="8">
                  <c:v>2019</c:v>
                </c:pt>
              </c:numCache>
            </c:numRef>
          </c:xVal>
          <c:yVal>
            <c:numRef>
              <c:f>cdl_shelby_11_19!$B$2:$B$10</c:f>
              <c:numCache>
                <c:formatCode>General</c:formatCode>
                <c:ptCount val="9"/>
                <c:pt idx="0">
                  <c:v>12850.6</c:v>
                </c:pt>
                <c:pt idx="1">
                  <c:v>17957</c:v>
                </c:pt>
                <c:pt idx="2">
                  <c:v>16067.8</c:v>
                </c:pt>
                <c:pt idx="3">
                  <c:v>16460.8</c:v>
                </c:pt>
                <c:pt idx="4">
                  <c:v>16574.400000000001</c:v>
                </c:pt>
                <c:pt idx="5">
                  <c:v>15180.2</c:v>
                </c:pt>
                <c:pt idx="6">
                  <c:v>19979.7</c:v>
                </c:pt>
                <c:pt idx="7">
                  <c:v>17515.8</c:v>
                </c:pt>
                <c:pt idx="8">
                  <c:v>22045.3</c:v>
                </c:pt>
              </c:numCache>
            </c:numRef>
          </c:yVal>
          <c:smooth val="0"/>
          <c:extLst>
            <c:ext xmlns:c16="http://schemas.microsoft.com/office/drawing/2014/chart" uri="{C3380CC4-5D6E-409C-BE32-E72D297353CC}">
              <c16:uniqueId val="{00000000-BF04-4585-99C6-657FDC5B6123}"/>
            </c:ext>
          </c:extLst>
        </c:ser>
        <c:ser>
          <c:idx val="1"/>
          <c:order val="1"/>
          <c:tx>
            <c:strRef>
              <c:f>cdl_shelby_11_19!$C$1</c:f>
              <c:strCache>
                <c:ptCount val="1"/>
                <c:pt idx="0">
                  <c:v>Acres Soybeans Planted</c:v>
                </c:pt>
              </c:strCache>
            </c:strRef>
          </c:tx>
          <c:spPr>
            <a:ln w="9525" cap="rnd">
              <a:solidFill>
                <a:schemeClr val="accent5"/>
              </a:solidFill>
              <a:round/>
            </a:ln>
            <a:effectLst/>
          </c:spPr>
          <c:marker>
            <c:symbol val="circle"/>
            <c:size val="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c:spPr>
          </c:marker>
          <c:xVal>
            <c:numRef>
              <c:f>cdl_shelby_11_19!$A$2:$A$10</c:f>
              <c:numCache>
                <c:formatCode>General</c:formatCode>
                <c:ptCount val="9"/>
                <c:pt idx="0">
                  <c:v>2011</c:v>
                </c:pt>
                <c:pt idx="1">
                  <c:v>2012</c:v>
                </c:pt>
                <c:pt idx="2">
                  <c:v>2013</c:v>
                </c:pt>
                <c:pt idx="3">
                  <c:v>2014</c:v>
                </c:pt>
                <c:pt idx="4">
                  <c:v>2015</c:v>
                </c:pt>
                <c:pt idx="5">
                  <c:v>2016</c:v>
                </c:pt>
                <c:pt idx="6">
                  <c:v>2017</c:v>
                </c:pt>
                <c:pt idx="7">
                  <c:v>2018</c:v>
                </c:pt>
                <c:pt idx="8">
                  <c:v>2019</c:v>
                </c:pt>
              </c:numCache>
            </c:numRef>
          </c:xVal>
          <c:yVal>
            <c:numRef>
              <c:f>cdl_shelby_11_19!$C$2:$C$10</c:f>
              <c:numCache>
                <c:formatCode>General</c:formatCode>
                <c:ptCount val="9"/>
                <c:pt idx="0">
                  <c:v>14403.8</c:v>
                </c:pt>
                <c:pt idx="1">
                  <c:v>15296.7</c:v>
                </c:pt>
                <c:pt idx="2">
                  <c:v>15963.5</c:v>
                </c:pt>
                <c:pt idx="3">
                  <c:v>20367.8</c:v>
                </c:pt>
                <c:pt idx="4">
                  <c:v>27478</c:v>
                </c:pt>
                <c:pt idx="5">
                  <c:v>25234</c:v>
                </c:pt>
                <c:pt idx="6">
                  <c:v>27761.7</c:v>
                </c:pt>
                <c:pt idx="7">
                  <c:v>28344.6</c:v>
                </c:pt>
                <c:pt idx="8">
                  <c:v>27646</c:v>
                </c:pt>
              </c:numCache>
            </c:numRef>
          </c:yVal>
          <c:smooth val="0"/>
          <c:extLst>
            <c:ext xmlns:c16="http://schemas.microsoft.com/office/drawing/2014/chart" uri="{C3380CC4-5D6E-409C-BE32-E72D297353CC}">
              <c16:uniqueId val="{00000001-BF04-4585-99C6-657FDC5B6123}"/>
            </c:ext>
          </c:extLst>
        </c:ser>
        <c:dLbls>
          <c:showLegendKey val="0"/>
          <c:showVal val="0"/>
          <c:showCatName val="0"/>
          <c:showSerName val="0"/>
          <c:showPercent val="0"/>
          <c:showBubbleSize val="0"/>
        </c:dLbls>
        <c:axId val="496419768"/>
        <c:axId val="496417472"/>
      </c:scatterChart>
      <c:valAx>
        <c:axId val="496419768"/>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Years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96417472"/>
        <c:crosses val="autoZero"/>
        <c:crossBetween val="midCat"/>
      </c:valAx>
      <c:valAx>
        <c:axId val="4964174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Production (Ac.)</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964197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10-30T15:33:30.580" idx="1">
    <p:pos x="1575" y="1626"/>
    <p:text>I wanted to change this to "indicates" because the subject seems singular to me but I'm not sure. Didn't want to change it incorrectly. Same on other slides.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29T05:52:49.332" idx="13">
    <p:pos x="10" y="10"/>
    <p:text>You need to put a grant information also. I have typed it for you</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E5E4-8614-4D5B-8E20-B2BD6B157529}" type="datetimeFigureOut">
              <a:rPr lang="en-US" smtClean="0"/>
              <a:t>10/30/20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A74CC-D95B-4A08-82CB-450FF2B66591}" type="slidenum">
              <a:rPr lang="en-US" smtClean="0"/>
              <a:t>‹#›</a:t>
            </a:fld>
            <a:endParaRPr lang="en-US"/>
          </a:p>
        </p:txBody>
      </p:sp>
    </p:spTree>
    <p:extLst>
      <p:ext uri="{BB962C8B-B14F-4D97-AF65-F5344CB8AC3E}">
        <p14:creationId xmlns:p14="http://schemas.microsoft.com/office/powerpoint/2010/main" val="3871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7A74CC-D95B-4A08-82CB-450FF2B66591}" type="slidenum">
              <a:rPr lang="en-US" smtClean="0"/>
              <a:t>7</a:t>
            </a:fld>
            <a:endParaRPr lang="en-US"/>
          </a:p>
        </p:txBody>
      </p:sp>
    </p:spTree>
    <p:extLst>
      <p:ext uri="{BB962C8B-B14F-4D97-AF65-F5344CB8AC3E}">
        <p14:creationId xmlns:p14="http://schemas.microsoft.com/office/powerpoint/2010/main" val="1763817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grpSp>
        <p:nvGrpSpPr>
          <p:cNvPr id="7" name="Group 6"/>
          <p:cNvGrpSpPr/>
          <p:nvPr userDrawn="1"/>
        </p:nvGrpSpPr>
        <p:grpSpPr>
          <a:xfrm>
            <a:off x="-75603" y="-21006"/>
            <a:ext cx="12440976" cy="1413577"/>
            <a:chOff x="-56705" y="-21005"/>
            <a:chExt cx="9302765" cy="1059394"/>
          </a:xfrm>
        </p:grpSpPr>
        <p:sp>
          <p:nvSpPr>
            <p:cNvPr id="8" name="Rectangle 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2" name="Rectangle 1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75603" y="7022"/>
            <a:ext cx="12424529" cy="1385549"/>
            <a:chOff x="-56705" y="0"/>
            <a:chExt cx="9290467" cy="1038389"/>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225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97955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229634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grpSp>
        <p:nvGrpSpPr>
          <p:cNvPr id="7" name="Group 6"/>
          <p:cNvGrpSpPr/>
          <p:nvPr userDrawn="1"/>
        </p:nvGrpSpPr>
        <p:grpSpPr>
          <a:xfrm>
            <a:off x="-75604" y="-21005"/>
            <a:ext cx="12403687" cy="1059394"/>
            <a:chOff x="-56705" y="-21005"/>
            <a:chExt cx="9302765" cy="1059394"/>
          </a:xfrm>
        </p:grpSpPr>
        <p:sp>
          <p:nvSpPr>
            <p:cNvPr id="8" name="Rectangle 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2" name="Rectangle 1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75603" y="-21006"/>
            <a:ext cx="12440976" cy="1413577"/>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7022"/>
            <a:ext cx="12424529" cy="1385549"/>
            <a:chOff x="-56705" y="0"/>
            <a:chExt cx="9290467" cy="1038389"/>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07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B90B43-80D3-4E62-BCCE-7E9532414BF3}" type="datetimeFigureOut">
              <a:rPr lang="en-US" smtClean="0"/>
              <a:t>10/30/20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
        <p:nvSpPr>
          <p:cNvPr id="7" name="Rectangle 6"/>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userDrawn="1"/>
        </p:nvGrpSpPr>
        <p:grpSpPr>
          <a:xfrm>
            <a:off x="0" y="0"/>
            <a:ext cx="12192000" cy="1007390"/>
            <a:chOff x="0" y="0"/>
            <a:chExt cx="9144000" cy="1007390"/>
          </a:xfrm>
        </p:grpSpPr>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2" name="TextBox 11"/>
          <p:cNvSpPr txBox="1"/>
          <p:nvPr userDrawn="1"/>
        </p:nvSpPr>
        <p:spPr>
          <a:xfrm>
            <a:off x="1828800" y="97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3" name="Group 12"/>
          <p:cNvGrpSpPr/>
          <p:nvPr userDrawn="1"/>
        </p:nvGrpSpPr>
        <p:grpSpPr>
          <a:xfrm>
            <a:off x="-75604" y="-21005"/>
            <a:ext cx="12403687" cy="1059394"/>
            <a:chOff x="-56705" y="-21005"/>
            <a:chExt cx="9302765" cy="1059394"/>
          </a:xfrm>
        </p:grpSpPr>
        <p:sp>
          <p:nvSpPr>
            <p:cNvPr id="14" name="Rectangle 13"/>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8" name="Rectangle 17"/>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5603" y="-21006"/>
            <a:ext cx="12440976" cy="1413577"/>
            <a:chOff x="-56705" y="-21005"/>
            <a:chExt cx="9302765" cy="1059394"/>
          </a:xfrm>
        </p:grpSpPr>
        <p:sp>
          <p:nvSpPr>
            <p:cNvPr id="21" name="Rectangle 20"/>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4" name="Picture 2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5" name="Rectangle 24"/>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Connector 25"/>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75603" y="7022"/>
            <a:ext cx="12424529" cy="1385549"/>
            <a:chOff x="-56705" y="0"/>
            <a:chExt cx="9290467" cy="1038389"/>
          </a:xfrm>
        </p:grpSpPr>
        <p:sp>
          <p:nvSpPr>
            <p:cNvPr id="28" name="Rectangle 2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2" name="Rectangle 3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3" name="Straight Connector 3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100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26832"/>
            <a:ext cx="10515600" cy="57573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005012"/>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50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B90B43-80D3-4E62-BCCE-7E9532414BF3}"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828800" y="13570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21006"/>
            <a:ext cx="12440976" cy="1413577"/>
            <a:chOff x="-56705" y="-21005"/>
            <a:chExt cx="9302765" cy="1059394"/>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75603" y="7022"/>
            <a:ext cx="12424529" cy="1385549"/>
            <a:chOff x="-56705" y="0"/>
            <a:chExt cx="9290467" cy="1038389"/>
          </a:xfrm>
        </p:grpSpPr>
        <p:sp>
          <p:nvSpPr>
            <p:cNvPr id="29" name="Rectangle 28"/>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32" name="Picture 3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3" name="Rectangle 32"/>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4" name="Straight Connector 33"/>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26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B90B43-80D3-4E62-BCCE-7E9532414BF3}" type="datetimeFigureOut">
              <a:rPr lang="en-US" smtClean="0"/>
              <a:t>10/30/20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F8FE5-FDAC-4AE2-9681-7E7F068E48BD}" type="slidenum">
              <a:rPr lang="en-US" smtClean="0"/>
              <a:t>‹#›</a:t>
            </a:fld>
            <a:endParaRPr lang="en-US"/>
          </a:p>
        </p:txBody>
      </p:sp>
      <p:sp>
        <p:nvSpPr>
          <p:cNvPr id="10" name="Rectangle 9"/>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0" y="0"/>
            <a:ext cx="12192000" cy="1007390"/>
            <a:chOff x="0" y="0"/>
            <a:chExt cx="9144000" cy="1007390"/>
          </a:xfrm>
        </p:grpSpPr>
        <p:sp>
          <p:nvSpPr>
            <p:cNvPr id="12" name="Rectangle 1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5" name="TextBox 14"/>
          <p:cNvSpPr txBox="1"/>
          <p:nvPr userDrawn="1"/>
        </p:nvSpPr>
        <p:spPr>
          <a:xfrm>
            <a:off x="1828800" y="134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6" name="Group 15"/>
          <p:cNvGrpSpPr/>
          <p:nvPr userDrawn="1"/>
        </p:nvGrpSpPr>
        <p:grpSpPr>
          <a:xfrm>
            <a:off x="-75604" y="-21005"/>
            <a:ext cx="12403687" cy="1059394"/>
            <a:chOff x="-56705" y="-21005"/>
            <a:chExt cx="9302765" cy="1059394"/>
          </a:xfrm>
        </p:grpSpPr>
        <p:sp>
          <p:nvSpPr>
            <p:cNvPr id="17" name="Rectangle 16"/>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1" name="Rectangle 20"/>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75603" y="-21006"/>
            <a:ext cx="12440976" cy="1413577"/>
            <a:chOff x="-56705" y="-21005"/>
            <a:chExt cx="9302765" cy="1059394"/>
          </a:xfrm>
        </p:grpSpPr>
        <p:sp>
          <p:nvSpPr>
            <p:cNvPr id="24" name="Rectangle 23"/>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7" name="Picture 26"/>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8" name="Rectangle 27"/>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Connector 28"/>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userDrawn="1"/>
        </p:nvGrpSpPr>
        <p:grpSpPr>
          <a:xfrm>
            <a:off x="-75603" y="7022"/>
            <a:ext cx="12424529" cy="1385549"/>
            <a:chOff x="-56705" y="0"/>
            <a:chExt cx="9290467" cy="1038389"/>
          </a:xfrm>
        </p:grpSpPr>
        <p:sp>
          <p:nvSpPr>
            <p:cNvPr id="31" name="Rectangle 30"/>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34" name="Picture 3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5" name="Rectangle 34"/>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6" name="Straight Connector 35"/>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29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6757" y="1414136"/>
            <a:ext cx="105156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B90B43-80D3-4E62-BCCE-7E9532414BF3}" type="datetimeFigureOut">
              <a:rPr lang="en-US" smtClean="0"/>
              <a:t>10/30/20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F8FE5-FDAC-4AE2-9681-7E7F068E48BD}" type="slidenum">
              <a:rPr lang="en-US" smtClean="0"/>
              <a:t>‹#›</a:t>
            </a:fld>
            <a:endParaRPr lang="en-US"/>
          </a:p>
        </p:txBody>
      </p:sp>
      <p:sp>
        <p:nvSpPr>
          <p:cNvPr id="6" name="Rectangle 5"/>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p:cNvGrpSpPr/>
          <p:nvPr userDrawn="1"/>
        </p:nvGrpSpPr>
        <p:grpSpPr>
          <a:xfrm>
            <a:off x="0" y="0"/>
            <a:ext cx="12192000" cy="1007390"/>
            <a:chOff x="0" y="0"/>
            <a:chExt cx="9144000" cy="1007390"/>
          </a:xfrm>
        </p:grpSpPr>
        <p:sp>
          <p:nvSpPr>
            <p:cNvPr id="8" name="Rectangle 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1" name="TextBox 10"/>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2" name="Group 11"/>
          <p:cNvGrpSpPr/>
          <p:nvPr userDrawn="1"/>
        </p:nvGrpSpPr>
        <p:grpSpPr>
          <a:xfrm>
            <a:off x="-75604" y="-21005"/>
            <a:ext cx="12403687" cy="1059394"/>
            <a:chOff x="-56705" y="-21005"/>
            <a:chExt cx="9302765" cy="1059394"/>
          </a:xfrm>
        </p:grpSpPr>
        <p:sp>
          <p:nvSpPr>
            <p:cNvPr id="13" name="Rectangle 12"/>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7" name="Rectangle 16"/>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75603" y="-21006"/>
            <a:ext cx="12440976" cy="1413577"/>
            <a:chOff x="-56705" y="-21005"/>
            <a:chExt cx="9302765" cy="1059394"/>
          </a:xfrm>
        </p:grpSpPr>
        <p:sp>
          <p:nvSpPr>
            <p:cNvPr id="20" name="Rectangle 19"/>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4" name="Rectangle 23"/>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75603" y="7022"/>
            <a:ext cx="12424529" cy="1385549"/>
            <a:chOff x="-56705" y="0"/>
            <a:chExt cx="9290467" cy="1038389"/>
          </a:xfrm>
        </p:grpSpPr>
        <p:sp>
          <p:nvSpPr>
            <p:cNvPr id="27" name="Rectangle 26"/>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30" name="Picture 29"/>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1" name="Rectangle 30"/>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2" name="Straight Connector 31"/>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664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90B43-80D3-4E62-BCCE-7E9532414BF3}" type="datetimeFigureOut">
              <a:rPr lang="en-US" smtClean="0"/>
              <a:t>10/30/20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F8FE5-FDAC-4AE2-9681-7E7F068E48BD}" type="slidenum">
              <a:rPr lang="en-US" smtClean="0"/>
              <a:t>‹#›</a:t>
            </a:fld>
            <a:endParaRPr lang="en-US"/>
          </a:p>
        </p:txBody>
      </p:sp>
      <p:sp>
        <p:nvSpPr>
          <p:cNvPr id="5" name="Rectangle 4"/>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p:nvPr userDrawn="1"/>
        </p:nvGrpSpPr>
        <p:grpSpPr>
          <a:xfrm>
            <a:off x="0" y="0"/>
            <a:ext cx="12192000" cy="1007390"/>
            <a:chOff x="0" y="0"/>
            <a:chExt cx="9144000" cy="1007390"/>
          </a:xfrm>
        </p:grpSpPr>
        <p:sp>
          <p:nvSpPr>
            <p:cNvPr id="7" name="Rectangle 6"/>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0" name="TextBox 9"/>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1" name="Group 10"/>
          <p:cNvGrpSpPr/>
          <p:nvPr userDrawn="1"/>
        </p:nvGrpSpPr>
        <p:grpSpPr>
          <a:xfrm>
            <a:off x="-75604" y="-21005"/>
            <a:ext cx="12403687" cy="1059394"/>
            <a:chOff x="-56705" y="-21005"/>
            <a:chExt cx="9302765" cy="1059394"/>
          </a:xfrm>
        </p:grpSpPr>
        <p:sp>
          <p:nvSpPr>
            <p:cNvPr id="12" name="Rectangle 1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6" name="Rectangle 1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Connector 1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75603" y="7022"/>
            <a:ext cx="12424529" cy="1385549"/>
            <a:chOff x="-56705" y="0"/>
            <a:chExt cx="9290467" cy="1038389"/>
          </a:xfrm>
        </p:grpSpPr>
        <p:sp>
          <p:nvSpPr>
            <p:cNvPr id="19" name="Rectangle 18"/>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3" name="Rectangle 22"/>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4" name="Straight Connector 23"/>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427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57981"/>
            <a:ext cx="3932237" cy="107617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0" y="2466363"/>
            <a:ext cx="6172200" cy="3889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5447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B90B43-80D3-4E62-BCCE-7E9532414BF3}"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7022"/>
            <a:ext cx="12439056" cy="1385549"/>
            <a:chOff x="-56705" y="0"/>
            <a:chExt cx="9301329" cy="1038389"/>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72224" y="107993"/>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16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71768"/>
            <a:ext cx="3932237" cy="839369"/>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1600" y="1671768"/>
            <a:ext cx="6172200" cy="46581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544346"/>
            <a:ext cx="3932237" cy="381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B90B43-80D3-4E62-BCCE-7E9532414BF3}" type="datetimeFigureOut">
              <a:rPr lang="en-US" smtClean="0"/>
              <a:t>10/30/20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7022"/>
            <a:ext cx="12424529" cy="1385549"/>
            <a:chOff x="-56705" y="0"/>
            <a:chExt cx="9290467" cy="1038389"/>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61362" y="106991"/>
              <a:ext cx="7772400" cy="576652"/>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College of Agriculture, Community, and the Sciences</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245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90B43-80D3-4E62-BCCE-7E9532414BF3}" type="datetimeFigureOut">
              <a:rPr lang="en-US" smtClean="0"/>
              <a:t>10/30/20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F8FE5-FDAC-4AE2-9681-7E7F068E48BD}" type="slidenum">
              <a:rPr lang="en-US" smtClean="0"/>
              <a:t>‹#›</a:t>
            </a:fld>
            <a:endParaRPr lang="en-US"/>
          </a:p>
        </p:txBody>
      </p:sp>
    </p:spTree>
    <p:extLst>
      <p:ext uri="{BB962C8B-B14F-4D97-AF65-F5344CB8AC3E}">
        <p14:creationId xmlns:p14="http://schemas.microsoft.com/office/powerpoint/2010/main" val="5492625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chart" Target="../charts/char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hyperlink" Target="http://srtm.csi.cgiar.org/"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comments" Target="../comments/commen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7523"/>
            <a:ext cx="9144000" cy="2002439"/>
          </a:xfrm>
        </p:spPr>
        <p:txBody>
          <a:bodyPr>
            <a:noAutofit/>
          </a:bodyPr>
          <a:lstStyle/>
          <a:p>
            <a:r>
              <a:rPr lang="en-US" sz="4000" dirty="0"/>
              <a:t>Geospatial Modelling Corn and Soybean in Shelby County, Kentucky, 2011 and 2019</a:t>
            </a:r>
            <a:br>
              <a:rPr lang="en-US" sz="4000" dirty="0"/>
            </a:br>
            <a:endParaRPr lang="en-US" sz="4000" dirty="0"/>
          </a:p>
        </p:txBody>
      </p:sp>
      <p:sp>
        <p:nvSpPr>
          <p:cNvPr id="3" name="Subtitle 2"/>
          <p:cNvSpPr>
            <a:spLocks noGrp="1"/>
          </p:cNvSpPr>
          <p:nvPr>
            <p:ph type="subTitle" idx="1"/>
          </p:nvPr>
        </p:nvSpPr>
        <p:spPr>
          <a:xfrm>
            <a:off x="1524000" y="3602037"/>
            <a:ext cx="9144000" cy="2129291"/>
          </a:xfrm>
        </p:spPr>
        <p:txBody>
          <a:bodyPr>
            <a:normAutofit/>
          </a:bodyPr>
          <a:lstStyle/>
          <a:p>
            <a:r>
              <a:rPr lang="en-US" dirty="0"/>
              <a:t>William Christopher Lyons</a:t>
            </a:r>
          </a:p>
          <a:p>
            <a:r>
              <a:rPr lang="en-US" dirty="0"/>
              <a:t>Graduate Research Assistant</a:t>
            </a:r>
          </a:p>
          <a:p>
            <a:r>
              <a:rPr lang="en-US" dirty="0"/>
              <a:t>Kentucky State University</a:t>
            </a:r>
          </a:p>
          <a:p>
            <a:r>
              <a:rPr lang="en-US" dirty="0"/>
              <a:t>College of Agriculture, Community, and the Sciences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6165850"/>
            <a:ext cx="487363" cy="487363"/>
          </a:xfrm>
          <a:prstGeom prst="rect">
            <a:avLst/>
          </a:prstGeom>
        </p:spPr>
      </p:pic>
    </p:spTree>
    <p:extLst>
      <p:ext uri="{BB962C8B-B14F-4D97-AF65-F5344CB8AC3E}">
        <p14:creationId xmlns:p14="http://schemas.microsoft.com/office/powerpoint/2010/main" val="2427973764"/>
      </p:ext>
    </p:extLst>
  </p:cSld>
  <p:clrMapOvr>
    <a:masterClrMapping/>
  </p:clrMapOvr>
  <mc:AlternateContent xmlns:mc="http://schemas.openxmlformats.org/markup-compatibility/2006" xmlns:p14="http://schemas.microsoft.com/office/powerpoint/2010/main">
    <mc:Choice Requires="p14">
      <p:transition spd="slow" p14:dur="2000" advTm="9234"/>
    </mc:Choice>
    <mc:Fallback xmlns="">
      <p:transition spd="slow" advTm="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1046775"/>
            <a:ext cx="10515600" cy="1325563"/>
          </a:xfrm>
        </p:spPr>
        <p:txBody>
          <a:bodyPr/>
          <a:lstStyle/>
          <a:p>
            <a:pPr algn="ctr"/>
            <a:r>
              <a:rPr lang="en-US" dirty="0"/>
              <a:t>Crop Data Layer Accuracy</a:t>
            </a:r>
          </a:p>
        </p:txBody>
      </p:sp>
      <p:sp>
        <p:nvSpPr>
          <p:cNvPr id="5" name="Text Placeholder 4"/>
          <p:cNvSpPr>
            <a:spLocks noGrp="1"/>
          </p:cNvSpPr>
          <p:nvPr>
            <p:ph type="body" idx="1"/>
          </p:nvPr>
        </p:nvSpPr>
        <p:spPr>
          <a:xfrm>
            <a:off x="839787" y="1873160"/>
            <a:ext cx="5157787" cy="823912"/>
          </a:xfrm>
        </p:spPr>
        <p:txBody>
          <a:bodyPr/>
          <a:lstStyle/>
          <a:p>
            <a:pPr algn="ctr"/>
            <a:r>
              <a:rPr lang="en-US" dirty="0"/>
              <a:t>2019 Crop Data Layer </a:t>
            </a:r>
          </a:p>
        </p:txBody>
      </p:sp>
      <p:pic>
        <p:nvPicPr>
          <p:cNvPr id="10"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5749"/>
          <a:stretch/>
        </p:blipFill>
        <p:spPr>
          <a:xfrm>
            <a:off x="1034536" y="3091543"/>
            <a:ext cx="4768290" cy="3472770"/>
          </a:xfrm>
          <a:effectLst>
            <a:outerShdw blurRad="50800" dist="38100" dir="2700000" algn="tl" rotWithShape="0">
              <a:prstClr val="black">
                <a:alpha val="40000"/>
              </a:prstClr>
            </a:outerShdw>
          </a:effectLst>
        </p:spPr>
      </p:pic>
      <p:sp>
        <p:nvSpPr>
          <p:cNvPr id="7" name="Text Placeholder 6"/>
          <p:cNvSpPr>
            <a:spLocks noGrp="1"/>
          </p:cNvSpPr>
          <p:nvPr>
            <p:ph type="body" sz="quarter" idx="3"/>
          </p:nvPr>
        </p:nvSpPr>
        <p:spPr>
          <a:xfrm>
            <a:off x="6172200" y="1873160"/>
            <a:ext cx="5183188" cy="823912"/>
          </a:xfrm>
        </p:spPr>
        <p:txBody>
          <a:bodyPr/>
          <a:lstStyle/>
          <a:p>
            <a:pPr algn="ctr"/>
            <a:r>
              <a:rPr lang="en-US" dirty="0"/>
              <a:t>Landsat 8 False Color-June 2019</a:t>
            </a:r>
          </a:p>
        </p:txBody>
      </p:sp>
      <p:pic>
        <p:nvPicPr>
          <p:cNvPr id="9" name="Content Placeholder 8"/>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t="5793"/>
          <a:stretch/>
        </p:blipFill>
        <p:spPr>
          <a:xfrm>
            <a:off x="6379649" y="3074125"/>
            <a:ext cx="4768290" cy="3471137"/>
          </a:xfrm>
          <a:effectLst>
            <a:outerShdw blurRad="50800" dist="38100" dir="2700000" algn="tl" rotWithShape="0">
              <a:prstClr val="black">
                <a:alpha val="40000"/>
              </a:prstClr>
            </a:outerShdw>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156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1183890"/>
            <a:ext cx="10515600" cy="1325563"/>
          </a:xfrm>
        </p:spPr>
        <p:txBody>
          <a:bodyPr/>
          <a:lstStyle/>
          <a:p>
            <a:r>
              <a:rPr lang="en-US" dirty="0"/>
              <a:t>Crop Data Layer</a:t>
            </a:r>
          </a:p>
        </p:txBody>
      </p:sp>
      <p:sp>
        <p:nvSpPr>
          <p:cNvPr id="5" name="Text Placeholder 4"/>
          <p:cNvSpPr>
            <a:spLocks noGrp="1"/>
          </p:cNvSpPr>
          <p:nvPr>
            <p:ph type="body" idx="1"/>
          </p:nvPr>
        </p:nvSpPr>
        <p:spPr>
          <a:xfrm>
            <a:off x="839788" y="2179820"/>
            <a:ext cx="5157787" cy="823912"/>
          </a:xfrm>
        </p:spPr>
        <p:txBody>
          <a:bodyPr/>
          <a:lstStyle/>
          <a:p>
            <a:r>
              <a:rPr lang="en-US" dirty="0"/>
              <a:t>Crop Data Layer 2011 (All Crops)</a:t>
            </a:r>
          </a:p>
        </p:txBody>
      </p:sp>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7975"/>
          <a:stretch/>
        </p:blipFill>
        <p:spPr>
          <a:xfrm>
            <a:off x="1034536" y="3300549"/>
            <a:ext cx="4768290" cy="3390764"/>
          </a:xfrm>
          <a:effectLst>
            <a:outerShdw blurRad="50800" dist="38100" dir="2700000" algn="tl" rotWithShape="0">
              <a:prstClr val="black">
                <a:alpha val="40000"/>
              </a:prstClr>
            </a:outerShdw>
          </a:effectLst>
        </p:spPr>
      </p:pic>
      <p:sp>
        <p:nvSpPr>
          <p:cNvPr id="7" name="Text Placeholder 6"/>
          <p:cNvSpPr>
            <a:spLocks noGrp="1"/>
          </p:cNvSpPr>
          <p:nvPr>
            <p:ph type="body" sz="quarter" idx="3"/>
          </p:nvPr>
        </p:nvSpPr>
        <p:spPr>
          <a:xfrm>
            <a:off x="6172200" y="2179820"/>
            <a:ext cx="5183188" cy="823912"/>
          </a:xfrm>
        </p:spPr>
        <p:txBody>
          <a:bodyPr/>
          <a:lstStyle/>
          <a:p>
            <a:r>
              <a:rPr lang="en-US" dirty="0"/>
              <a:t>Crop Data Layer 2019 (All Crops)</a:t>
            </a:r>
          </a:p>
        </p:txBody>
      </p:sp>
      <p:pic>
        <p:nvPicPr>
          <p:cNvPr id="13" name="Content Placeholder 12"/>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t="8353"/>
          <a:stretch/>
        </p:blipFill>
        <p:spPr>
          <a:xfrm>
            <a:off x="6587098" y="3300549"/>
            <a:ext cx="4768290" cy="3376795"/>
          </a:xfrm>
          <a:effectLst>
            <a:outerShdw blurRad="50800" dist="38100" dir="2700000" algn="tl" rotWithShape="0">
              <a:prstClr val="black">
                <a:alpha val="40000"/>
              </a:prst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61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Soybean Harvest Trends </a:t>
            </a:r>
          </a:p>
        </p:txBody>
      </p:sp>
      <p:sp>
        <p:nvSpPr>
          <p:cNvPr id="9" name="Text Placeholder 8"/>
          <p:cNvSpPr>
            <a:spLocks noGrp="1"/>
          </p:cNvSpPr>
          <p:nvPr>
            <p:ph type="body" sz="half" idx="2"/>
          </p:nvPr>
        </p:nvSpPr>
        <p:spPr/>
        <p:txBody>
          <a:bodyPr>
            <a:normAutofit fontScale="77500" lnSpcReduction="20000"/>
          </a:bodyPr>
          <a:lstStyle/>
          <a:p>
            <a:r>
              <a:rPr lang="en-US" sz="1900" dirty="0"/>
              <a:t>R</a:t>
            </a:r>
            <a:r>
              <a:rPr lang="en-US" sz="1900" baseline="30000" dirty="0"/>
              <a:t>2 </a:t>
            </a:r>
            <a:r>
              <a:rPr lang="en-US" sz="1900" dirty="0"/>
              <a:t>= 0.9743 indicate positive correlation in harvested acres from 2007-2017.</a:t>
            </a:r>
          </a:p>
          <a:p>
            <a:pPr marL="742950" lvl="1" indent="-285750">
              <a:buFont typeface="Arial" panose="020B0604020202020204" pitchFamily="34" charset="0"/>
              <a:buChar char="•"/>
            </a:pPr>
            <a:r>
              <a:rPr lang="en-US" sz="1500" dirty="0"/>
              <a:t>Trend indicates an increase in soybean harvest over 10 years.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t>Data obtained from USDA NASS Agriculture Statistics (2007, 2012, and 2017)</a:t>
            </a:r>
          </a:p>
        </p:txBody>
      </p:sp>
      <p:graphicFrame>
        <p:nvGraphicFramePr>
          <p:cNvPr id="10" name="Chart 9"/>
          <p:cNvGraphicFramePr>
            <a:graphicFrameLocks/>
          </p:cNvGraphicFramePr>
          <p:nvPr>
            <p:extLst>
              <p:ext uri="{D42A27DB-BD31-4B8C-83A1-F6EECF244321}">
                <p14:modId xmlns:p14="http://schemas.microsoft.com/office/powerpoint/2010/main" val="1000008267"/>
              </p:ext>
            </p:extLst>
          </p:nvPr>
        </p:nvGraphicFramePr>
        <p:xfrm>
          <a:off x="4876800" y="2466974"/>
          <a:ext cx="6819900" cy="38893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585419772"/>
              </p:ext>
            </p:extLst>
          </p:nvPr>
        </p:nvGraphicFramePr>
        <p:xfrm>
          <a:off x="1289050" y="3813492"/>
          <a:ext cx="3035300" cy="1196660"/>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910590">
                  <a:extLst>
                    <a:ext uri="{9D8B030D-6E8A-4147-A177-3AD203B41FA5}">
                      <a16:colId xmlns:a16="http://schemas.microsoft.com/office/drawing/2014/main" val="3210969735"/>
                    </a:ext>
                  </a:extLst>
                </a:gridCol>
                <a:gridCol w="2124710">
                  <a:extLst>
                    <a:ext uri="{9D8B030D-6E8A-4147-A177-3AD203B41FA5}">
                      <a16:colId xmlns:a16="http://schemas.microsoft.com/office/drawing/2014/main" val="2958613583"/>
                    </a:ext>
                  </a:extLst>
                </a:gridCol>
              </a:tblGrid>
              <a:tr h="299165">
                <a:tc>
                  <a:txBody>
                    <a:bodyPr/>
                    <a:lstStyle/>
                    <a:p>
                      <a:pPr algn="ctr" fontAlgn="b"/>
                      <a:r>
                        <a:rPr lang="en-US" sz="1100" b="1" u="none" strike="noStrike" dirty="0">
                          <a:effectLst/>
                        </a:rPr>
                        <a:t>Census Year</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Acres Harvested</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23954995"/>
                  </a:ext>
                </a:extLst>
              </a:tr>
              <a:tr h="299165">
                <a:tc>
                  <a:txBody>
                    <a:bodyPr/>
                    <a:lstStyle/>
                    <a:p>
                      <a:pPr algn="ct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32,300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7287780"/>
                  </a:ext>
                </a:extLst>
              </a:tr>
              <a:tr h="299165">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27,124</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8516595"/>
                  </a:ext>
                </a:extLst>
              </a:tr>
              <a:tr h="299165">
                <a:tc>
                  <a:txBody>
                    <a:bodyPr/>
                    <a:lstStyle/>
                    <a:p>
                      <a:pPr algn="ctr" fontAlgn="b"/>
                      <a:r>
                        <a:rPr lang="en-US" sz="1100" u="none" strike="noStrike">
                          <a:effectLst/>
                        </a:rPr>
                        <a:t>2007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17,893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76320630"/>
                  </a:ext>
                </a:extLst>
              </a:tr>
            </a:tbl>
          </a:graphicData>
        </a:graphic>
      </p:graphicFrame>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1775" y="6242050"/>
            <a:ext cx="487363" cy="487363"/>
          </a:xfrm>
          <a:prstGeom prst="rect">
            <a:avLst/>
          </a:prstGeom>
        </p:spPr>
      </p:pic>
    </p:spTree>
    <p:extLst>
      <p:ext uri="{BB962C8B-B14F-4D97-AF65-F5344CB8AC3E}">
        <p14:creationId xmlns:p14="http://schemas.microsoft.com/office/powerpoint/2010/main" val="14363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 Harvest Trends</a:t>
            </a:r>
          </a:p>
        </p:txBody>
      </p:sp>
      <p:sp>
        <p:nvSpPr>
          <p:cNvPr id="4" name="Text Placeholder 3"/>
          <p:cNvSpPr>
            <a:spLocks noGrp="1"/>
          </p:cNvSpPr>
          <p:nvPr>
            <p:ph type="body" sz="half" idx="2"/>
          </p:nvPr>
        </p:nvSpPr>
        <p:spPr/>
        <p:txBody>
          <a:bodyPr>
            <a:normAutofit fontScale="92500"/>
          </a:bodyPr>
          <a:lstStyle/>
          <a:p>
            <a:r>
              <a:rPr lang="en-US" dirty="0"/>
              <a:t>R</a:t>
            </a:r>
            <a:r>
              <a:rPr lang="en-US" baseline="30000" dirty="0"/>
              <a:t>2 </a:t>
            </a:r>
            <a:r>
              <a:rPr lang="en-US" dirty="0"/>
              <a:t>= 0.1877 indicate negative correlation in harvested acres from 2007-2017.</a:t>
            </a:r>
          </a:p>
          <a:p>
            <a:pPr marL="742950" lvl="1" indent="-285750">
              <a:buFont typeface="Arial" panose="020B0604020202020204" pitchFamily="34" charset="0"/>
              <a:buChar char="•"/>
            </a:pPr>
            <a:r>
              <a:rPr lang="en-US" dirty="0"/>
              <a:t>Trend indicates a decrease in corn harvest over 10 years.</a:t>
            </a:r>
          </a:p>
          <a:p>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t>Data obtained from USDA NASS Agriculture Statistics (2007, 2012, and 2017)</a:t>
            </a:r>
          </a:p>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468371593"/>
              </p:ext>
            </p:extLst>
          </p:nvPr>
        </p:nvGraphicFramePr>
        <p:xfrm>
          <a:off x="4865370" y="2501404"/>
          <a:ext cx="6983730" cy="34328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80157373"/>
              </p:ext>
            </p:extLst>
          </p:nvPr>
        </p:nvGraphicFramePr>
        <p:xfrm>
          <a:off x="1359693" y="3820398"/>
          <a:ext cx="2892426" cy="1260316"/>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998823">
                  <a:extLst>
                    <a:ext uri="{9D8B030D-6E8A-4147-A177-3AD203B41FA5}">
                      <a16:colId xmlns:a16="http://schemas.microsoft.com/office/drawing/2014/main" val="495249122"/>
                    </a:ext>
                  </a:extLst>
                </a:gridCol>
                <a:gridCol w="1893603">
                  <a:extLst>
                    <a:ext uri="{9D8B030D-6E8A-4147-A177-3AD203B41FA5}">
                      <a16:colId xmlns:a16="http://schemas.microsoft.com/office/drawing/2014/main" val="126783632"/>
                    </a:ext>
                  </a:extLst>
                </a:gridCol>
              </a:tblGrid>
              <a:tr h="315079">
                <a:tc>
                  <a:txBody>
                    <a:bodyPr/>
                    <a:lstStyle/>
                    <a:p>
                      <a:pPr algn="ctr" fontAlgn="b"/>
                      <a:r>
                        <a:rPr lang="en-US" sz="1100" b="1" u="none" strike="noStrike" dirty="0">
                          <a:effectLst/>
                        </a:rPr>
                        <a:t>Census Year</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Acres Harvested</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18972759"/>
                  </a:ext>
                </a:extLst>
              </a:tr>
              <a:tr h="315079">
                <a:tc>
                  <a:txBody>
                    <a:bodyPr/>
                    <a:lstStyle/>
                    <a:p>
                      <a:pPr algn="ct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15,200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29341064"/>
                  </a:ext>
                </a:extLst>
              </a:tr>
              <a:tr h="315079">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25,877</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7880531"/>
                  </a:ext>
                </a:extLst>
              </a:tr>
              <a:tr h="315079">
                <a:tc>
                  <a:txBody>
                    <a:bodyPr/>
                    <a:lstStyle/>
                    <a:p>
                      <a:pPr algn="ctr" fontAlgn="b"/>
                      <a:r>
                        <a:rPr lang="en-US" sz="1100" u="none" strike="noStrike">
                          <a:effectLst/>
                        </a:rPr>
                        <a:t>2007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19,839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83560353"/>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75" y="6242050"/>
            <a:ext cx="487363" cy="487363"/>
          </a:xfrm>
          <a:prstGeom prst="rect">
            <a:avLst/>
          </a:prstGeom>
        </p:spPr>
      </p:pic>
    </p:spTree>
    <p:extLst>
      <p:ext uri="{BB962C8B-B14F-4D97-AF65-F5344CB8AC3E}">
        <p14:creationId xmlns:p14="http://schemas.microsoft.com/office/powerpoint/2010/main" val="29849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Corn and Soybean Production 2011 </a:t>
            </a:r>
          </a:p>
        </p:txBody>
      </p:sp>
      <p:pic>
        <p:nvPicPr>
          <p:cNvPr id="5" name="Picture Placeholder 4"/>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171" b="1171"/>
          <a:stretch>
            <a:fillRect/>
          </a:stretch>
        </p:blipFill>
        <p:spPr>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p:txBody>
          <a:bodyPr/>
          <a:lstStyle/>
          <a:p>
            <a:r>
              <a:rPr lang="en-US" dirty="0"/>
              <a:t> Corn Acres Planted-12,850.6</a:t>
            </a:r>
          </a:p>
          <a:p>
            <a:r>
              <a:rPr lang="en-US" dirty="0"/>
              <a:t> Soybeans Acres Planted-14,403.8</a:t>
            </a:r>
          </a:p>
          <a:p>
            <a:endParaRPr lang="en-US" dirty="0"/>
          </a:p>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690063113"/>
              </p:ext>
            </p:extLst>
          </p:nvPr>
        </p:nvGraphicFramePr>
        <p:xfrm>
          <a:off x="186531" y="3478892"/>
          <a:ext cx="4914900" cy="2744924"/>
        </p:xfrm>
        <a:graphic>
          <a:graphicData uri="http://schemas.openxmlformats.org/drawingml/2006/chart">
            <c:chart xmlns:c="http://schemas.openxmlformats.org/drawingml/2006/chart" xmlns:r="http://schemas.openxmlformats.org/officeDocument/2006/relationships" r:id="rId5"/>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531" y="6370637"/>
            <a:ext cx="487363" cy="487363"/>
          </a:xfrm>
          <a:prstGeom prst="rect">
            <a:avLst/>
          </a:prstGeom>
        </p:spPr>
      </p:pic>
    </p:spTree>
    <p:extLst>
      <p:ext uri="{BB962C8B-B14F-4D97-AF65-F5344CB8AC3E}">
        <p14:creationId xmlns:p14="http://schemas.microsoft.com/office/powerpoint/2010/main" val="7182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4000" dirty="0"/>
              <a:t>Corn and Soybean Production 2019</a:t>
            </a:r>
          </a:p>
        </p:txBody>
      </p:sp>
      <p:pic>
        <p:nvPicPr>
          <p:cNvPr id="10" name="Picture Placeholder 9"/>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171" b="1171"/>
          <a:stretch>
            <a:fillRect/>
          </a:stretch>
        </p:blipFill>
        <p:spPr>
          <a:effectLst>
            <a:outerShdw blurRad="50800" dist="38100" dir="2700000" algn="tl" rotWithShape="0">
              <a:prstClr val="black">
                <a:alpha val="40000"/>
              </a:prstClr>
            </a:outerShdw>
          </a:effectLst>
        </p:spPr>
      </p:pic>
      <p:sp>
        <p:nvSpPr>
          <p:cNvPr id="9" name="Text Placeholder 8"/>
          <p:cNvSpPr>
            <a:spLocks noGrp="1"/>
          </p:cNvSpPr>
          <p:nvPr>
            <p:ph type="body" sz="half" idx="2"/>
          </p:nvPr>
        </p:nvSpPr>
        <p:spPr/>
        <p:txBody>
          <a:bodyPr/>
          <a:lstStyle/>
          <a:p>
            <a:r>
              <a:rPr lang="en-US" dirty="0"/>
              <a:t>Corn Acres Planted- 22,045.30 </a:t>
            </a:r>
          </a:p>
          <a:p>
            <a:r>
              <a:rPr lang="en-US" dirty="0"/>
              <a:t>Soybean Acres Planted- 27,646.1</a:t>
            </a:r>
          </a:p>
          <a:p>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437704593"/>
              </p:ext>
            </p:extLst>
          </p:nvPr>
        </p:nvGraphicFramePr>
        <p:xfrm>
          <a:off x="352424" y="3417321"/>
          <a:ext cx="4324351" cy="2850039"/>
        </p:xfrm>
        <a:graphic>
          <a:graphicData uri="http://schemas.openxmlformats.org/drawingml/2006/chart">
            <c:chart xmlns:c="http://schemas.openxmlformats.org/drawingml/2006/chart" xmlns:r="http://schemas.openxmlformats.org/officeDocument/2006/relationships" r:id="rId5"/>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4662" y="6023678"/>
            <a:ext cx="487363" cy="487363"/>
          </a:xfrm>
          <a:prstGeom prst="rect">
            <a:avLst/>
          </a:prstGeom>
        </p:spPr>
      </p:pic>
    </p:spTree>
    <p:extLst>
      <p:ext uri="{BB962C8B-B14F-4D97-AF65-F5344CB8AC3E}">
        <p14:creationId xmlns:p14="http://schemas.microsoft.com/office/powerpoint/2010/main" val="212194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Tobacco Harvest</a:t>
            </a:r>
          </a:p>
        </p:txBody>
      </p:sp>
      <p:sp>
        <p:nvSpPr>
          <p:cNvPr id="4" name="Text Placeholder 3"/>
          <p:cNvSpPr>
            <a:spLocks noGrp="1"/>
          </p:cNvSpPr>
          <p:nvPr>
            <p:ph type="body" sz="half" idx="2"/>
          </p:nvPr>
        </p:nvSpPr>
        <p:spPr>
          <a:xfrm>
            <a:off x="839788" y="2544346"/>
            <a:ext cx="4037012" cy="2532479"/>
          </a:xfrm>
        </p:spPr>
        <p:txBody>
          <a:bodyPr>
            <a:normAutofit/>
          </a:bodyPr>
          <a:lstStyle/>
          <a:p>
            <a:r>
              <a:rPr lang="en-US" dirty="0"/>
              <a:t>R</a:t>
            </a:r>
            <a:r>
              <a:rPr lang="en-US" baseline="30000" dirty="0"/>
              <a:t>2 </a:t>
            </a:r>
            <a:r>
              <a:rPr lang="en-US" dirty="0"/>
              <a:t>= 0.1877 indicate negative correlation in harvested acres from 2007-2017.</a:t>
            </a:r>
          </a:p>
          <a:p>
            <a:pPr marL="742950" lvl="1" indent="-285750">
              <a:buFont typeface="Arial" panose="020B0604020202020204" pitchFamily="34" charset="0"/>
              <a:buChar char="•"/>
            </a:pPr>
            <a:r>
              <a:rPr lang="en-US" dirty="0"/>
              <a:t>Trend indicates a decrease in tobacco harvest over 10 years.</a:t>
            </a:r>
          </a:p>
          <a:p>
            <a:pPr marL="742950" lvl="1" indent="-285750">
              <a:buFont typeface="Arial" panose="020B0604020202020204" pitchFamily="34" charset="0"/>
              <a:buChar char="•"/>
            </a:pPr>
            <a:r>
              <a:rPr lang="en-US" dirty="0"/>
              <a:t>Decrease due to the tobacco buyout program.</a:t>
            </a:r>
          </a:p>
          <a:p>
            <a:pPr marL="742950" lvl="1" indent="-285750">
              <a:buFont typeface="Arial" panose="020B0604020202020204" pitchFamily="34" charset="0"/>
              <a:buChar char="•"/>
            </a:pPr>
            <a:r>
              <a:rPr lang="en-US" dirty="0"/>
              <a:t>Due to buyout, many producers switched to corn/soybean production</a:t>
            </a:r>
          </a:p>
          <a:p>
            <a:r>
              <a:rPr lang="en-US" dirty="0"/>
              <a:t>Data obtained from USDA NASS Agriculture Statistics (2007, 2012, and 2017)</a:t>
            </a:r>
          </a:p>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394068798"/>
              </p:ext>
            </p:extLst>
          </p:nvPr>
        </p:nvGraphicFramePr>
        <p:xfrm>
          <a:off x="4772025" y="2292882"/>
          <a:ext cx="7003964" cy="4063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78955474"/>
              </p:ext>
            </p:extLst>
          </p:nvPr>
        </p:nvGraphicFramePr>
        <p:xfrm>
          <a:off x="1228725" y="5274953"/>
          <a:ext cx="2933700" cy="901060"/>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1459089">
                  <a:extLst>
                    <a:ext uri="{9D8B030D-6E8A-4147-A177-3AD203B41FA5}">
                      <a16:colId xmlns:a16="http://schemas.microsoft.com/office/drawing/2014/main" val="3043001043"/>
                    </a:ext>
                  </a:extLst>
                </a:gridCol>
                <a:gridCol w="1474611">
                  <a:extLst>
                    <a:ext uri="{9D8B030D-6E8A-4147-A177-3AD203B41FA5}">
                      <a16:colId xmlns:a16="http://schemas.microsoft.com/office/drawing/2014/main" val="2707825531"/>
                    </a:ext>
                  </a:extLst>
                </a:gridCol>
              </a:tblGrid>
              <a:tr h="225265">
                <a:tc>
                  <a:txBody>
                    <a:bodyPr/>
                    <a:lstStyle/>
                    <a:p>
                      <a:pPr algn="ctr" fontAlgn="b"/>
                      <a:r>
                        <a:rPr lang="en-US" sz="1100" b="1" u="none" strike="noStrike">
                          <a:effectLst/>
                        </a:rPr>
                        <a:t>Census Year</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Pounds Harvested</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4868557"/>
                  </a:ext>
                </a:extLst>
              </a:tr>
              <a:tr h="225265">
                <a:tc>
                  <a:txBody>
                    <a:bodyPr/>
                    <a:lstStyle/>
                    <a:p>
                      <a:pPr algn="ctr" fontAlgn="b"/>
                      <a:r>
                        <a:rPr lang="en-US" sz="1100" u="none" strike="noStrike">
                          <a:effectLst/>
                        </a:rPr>
                        <a:t>2017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1,520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99789944"/>
                  </a:ext>
                </a:extLst>
              </a:tr>
              <a:tr h="225265">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a:effectLst/>
                        </a:rPr>
                        <a:t>3,370</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06848196"/>
                  </a:ext>
                </a:extLst>
              </a:tr>
              <a:tr h="225265">
                <a:tc>
                  <a:txBody>
                    <a:bodyPr/>
                    <a:lstStyle/>
                    <a:p>
                      <a:pPr algn="ctr" fontAlgn="b"/>
                      <a:r>
                        <a:rPr lang="en-US" sz="1100" u="none" strike="noStrike">
                          <a:effectLst/>
                        </a:rPr>
                        <a:t>2007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2,485</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48617446"/>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425" y="6261100"/>
            <a:ext cx="487363" cy="487363"/>
          </a:xfrm>
          <a:prstGeom prst="rect">
            <a:avLst/>
          </a:prstGeom>
        </p:spPr>
      </p:pic>
    </p:spTree>
    <p:extLst>
      <p:ext uri="{BB962C8B-B14F-4D97-AF65-F5344CB8AC3E}">
        <p14:creationId xmlns:p14="http://schemas.microsoft.com/office/powerpoint/2010/main" val="39665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Corn and Soybean Production </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45749390"/>
              </p:ext>
            </p:extLst>
          </p:nvPr>
        </p:nvGraphicFramePr>
        <p:xfrm>
          <a:off x="5181600" y="2299063"/>
          <a:ext cx="6374674" cy="40572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76904822"/>
              </p:ext>
            </p:extLst>
          </p:nvPr>
        </p:nvGraphicFramePr>
        <p:xfrm>
          <a:off x="526733" y="2534159"/>
          <a:ext cx="4450080" cy="1879605"/>
        </p:xfrm>
        <a:graphic>
          <a:graphicData uri="http://schemas.openxmlformats.org/drawingml/2006/table">
            <a:tbl>
              <a:tblPr firstRow="1" firstCol="1" bandRow="1">
                <a:effectLst>
                  <a:outerShdw blurRad="50800" dist="38100" dir="2700000" algn="tl" rotWithShape="0">
                    <a:prstClr val="black">
                      <a:alpha val="40000"/>
                    </a:prstClr>
                  </a:outerShdw>
                </a:effectLst>
                <a:tableStyleId>{D7AC3CCA-C797-4891-BE02-D94E43425B78}</a:tableStyleId>
              </a:tblPr>
              <a:tblGrid>
                <a:gridCol w="782320">
                  <a:extLst>
                    <a:ext uri="{9D8B030D-6E8A-4147-A177-3AD203B41FA5}">
                      <a16:colId xmlns:a16="http://schemas.microsoft.com/office/drawing/2014/main" val="2317111810"/>
                    </a:ext>
                  </a:extLst>
                </a:gridCol>
                <a:gridCol w="1891030">
                  <a:extLst>
                    <a:ext uri="{9D8B030D-6E8A-4147-A177-3AD203B41FA5}">
                      <a16:colId xmlns:a16="http://schemas.microsoft.com/office/drawing/2014/main" val="1955030645"/>
                    </a:ext>
                  </a:extLst>
                </a:gridCol>
                <a:gridCol w="1776730">
                  <a:extLst>
                    <a:ext uri="{9D8B030D-6E8A-4147-A177-3AD203B41FA5}">
                      <a16:colId xmlns:a16="http://schemas.microsoft.com/office/drawing/2014/main" val="1056845318"/>
                    </a:ext>
                  </a:extLst>
                </a:gridCol>
              </a:tblGrid>
              <a:tr h="173990">
                <a:tc>
                  <a:txBody>
                    <a:bodyPr/>
                    <a:lstStyle/>
                    <a:p>
                      <a:pPr marL="0" marR="0" algn="ctr">
                        <a:lnSpc>
                          <a:spcPct val="107000"/>
                        </a:lnSpc>
                        <a:spcBef>
                          <a:spcPts val="0"/>
                        </a:spcBef>
                        <a:spcAft>
                          <a:spcPts val="0"/>
                        </a:spcAft>
                      </a:pPr>
                      <a:r>
                        <a:rPr lang="en-US" sz="1100" dirty="0">
                          <a:effectLst/>
                        </a:rPr>
                        <a:t>Year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Acres Corn  Planted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Acres Soybeans Planted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975724"/>
                  </a:ext>
                </a:extLst>
              </a:tr>
              <a:tr h="173990">
                <a:tc>
                  <a:txBody>
                    <a:bodyPr/>
                    <a:lstStyle/>
                    <a:p>
                      <a:pPr marL="0" marR="0" algn="ctr">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2011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12,850.6</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14,403.8</a:t>
                      </a:r>
                    </a:p>
                  </a:txBody>
                  <a:tcPr marL="68580" marR="68580" marT="9525" marB="0"/>
                </a:tc>
                <a:extLst>
                  <a:ext uri="{0D108BD9-81ED-4DB2-BD59-A6C34878D82A}">
                    <a16:rowId xmlns:a16="http://schemas.microsoft.com/office/drawing/2014/main" val="273141314"/>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17,957</a:t>
                      </a: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15,296.7</a:t>
                      </a:r>
                    </a:p>
                  </a:txBody>
                  <a:tcPr marL="68580" marR="68580" marT="9525" marB="0"/>
                </a:tc>
                <a:extLst>
                  <a:ext uri="{0D108BD9-81ED-4DB2-BD59-A6C34878D82A}">
                    <a16:rowId xmlns:a16="http://schemas.microsoft.com/office/drawing/2014/main" val="4226874807"/>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16,067.8</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15,963.5</a:t>
                      </a:r>
                    </a:p>
                  </a:txBody>
                  <a:tcPr marL="68580" marR="68580" marT="9525" marB="0"/>
                </a:tc>
                <a:extLst>
                  <a:ext uri="{0D108BD9-81ED-4DB2-BD59-A6C34878D82A}">
                    <a16:rowId xmlns:a16="http://schemas.microsoft.com/office/drawing/2014/main" val="950490778"/>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16,460.8</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20,367.8</a:t>
                      </a:r>
                    </a:p>
                  </a:txBody>
                  <a:tcPr marL="68580" marR="68580" marT="9525" marB="0"/>
                </a:tc>
                <a:extLst>
                  <a:ext uri="{0D108BD9-81ED-4DB2-BD59-A6C34878D82A}">
                    <a16:rowId xmlns:a16="http://schemas.microsoft.com/office/drawing/2014/main" val="2392031479"/>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16,574.4</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27,478</a:t>
                      </a:r>
                    </a:p>
                  </a:txBody>
                  <a:tcPr marL="68580" marR="68580" marT="9525" marB="0"/>
                </a:tc>
                <a:extLst>
                  <a:ext uri="{0D108BD9-81ED-4DB2-BD59-A6C34878D82A}">
                    <a16:rowId xmlns:a16="http://schemas.microsoft.com/office/drawing/2014/main" val="2271303375"/>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15,180.2</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25,234</a:t>
                      </a:r>
                    </a:p>
                  </a:txBody>
                  <a:tcPr marL="68580" marR="68580" marT="9525" marB="0"/>
                </a:tc>
                <a:extLst>
                  <a:ext uri="{0D108BD9-81ED-4DB2-BD59-A6C34878D82A}">
                    <a16:rowId xmlns:a16="http://schemas.microsoft.com/office/drawing/2014/main" val="1624834411"/>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19,979.7</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27,761.7</a:t>
                      </a:r>
                    </a:p>
                  </a:txBody>
                  <a:tcPr marL="68580" marR="68580" marT="9525" marB="0"/>
                </a:tc>
                <a:extLst>
                  <a:ext uri="{0D108BD9-81ED-4DB2-BD59-A6C34878D82A}">
                    <a16:rowId xmlns:a16="http://schemas.microsoft.com/office/drawing/2014/main" val="3114385309"/>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17,515.8</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28,344.6</a:t>
                      </a:r>
                    </a:p>
                  </a:txBody>
                  <a:tcPr marL="68580" marR="68580" marT="9525" marB="0"/>
                </a:tc>
                <a:extLst>
                  <a:ext uri="{0D108BD9-81ED-4DB2-BD59-A6C34878D82A}">
                    <a16:rowId xmlns:a16="http://schemas.microsoft.com/office/drawing/2014/main" val="1463568743"/>
                  </a:ext>
                </a:extLst>
              </a:tr>
              <a:tr h="173990">
                <a:tc>
                  <a:txBody>
                    <a:bodyPr/>
                    <a:lstStyle/>
                    <a:p>
                      <a:pPr marL="0" marR="0" algn="ctr">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22,045.3</a:t>
                      </a:r>
                    </a:p>
                  </a:txBody>
                  <a:tcPr marL="68580" marR="68580" marT="9525"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27,646</a:t>
                      </a:r>
                    </a:p>
                  </a:txBody>
                  <a:tcPr marL="68580" marR="68580" marT="9525" marB="0"/>
                </a:tc>
                <a:extLst>
                  <a:ext uri="{0D108BD9-81ED-4DB2-BD59-A6C34878D82A}">
                    <a16:rowId xmlns:a16="http://schemas.microsoft.com/office/drawing/2014/main" val="330737053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272843254"/>
              </p:ext>
            </p:extLst>
          </p:nvPr>
        </p:nvGraphicFramePr>
        <p:xfrm>
          <a:off x="1625102" y="4708370"/>
          <a:ext cx="2234474" cy="1409464"/>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653993">
                  <a:extLst>
                    <a:ext uri="{9D8B030D-6E8A-4147-A177-3AD203B41FA5}">
                      <a16:colId xmlns:a16="http://schemas.microsoft.com/office/drawing/2014/main" val="2300193625"/>
                    </a:ext>
                  </a:extLst>
                </a:gridCol>
                <a:gridCol w="1580481">
                  <a:extLst>
                    <a:ext uri="{9D8B030D-6E8A-4147-A177-3AD203B41FA5}">
                      <a16:colId xmlns:a16="http://schemas.microsoft.com/office/drawing/2014/main" val="4235875286"/>
                    </a:ext>
                  </a:extLst>
                </a:gridCol>
              </a:tblGrid>
              <a:tr h="281881">
                <a:tc>
                  <a:txBody>
                    <a:bodyPr/>
                    <a:lstStyle/>
                    <a:p>
                      <a:pPr algn="l" fontAlgn="b"/>
                      <a:r>
                        <a:rPr lang="en-US" sz="1100" u="none" strike="noStrike">
                          <a:effectLst/>
                        </a:rPr>
                        <a:t>Mean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17,181.28889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44230093"/>
                  </a:ext>
                </a:extLst>
              </a:tr>
              <a:tr h="281881">
                <a:tc>
                  <a:txBody>
                    <a:bodyPr/>
                    <a:lstStyle/>
                    <a:p>
                      <a:pPr algn="l" fontAlgn="b"/>
                      <a:r>
                        <a:rPr lang="en-US" sz="1100" u="none" strike="noStrike">
                          <a:effectLst/>
                        </a:rPr>
                        <a:t>Median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16,574.4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49817950"/>
                  </a:ext>
                </a:extLst>
              </a:tr>
              <a:tr h="281881">
                <a:tc>
                  <a:txBody>
                    <a:bodyPr/>
                    <a:lstStyle/>
                    <a:p>
                      <a:pPr algn="l" fontAlgn="b"/>
                      <a:r>
                        <a:rPr lang="en-US" sz="1100" u="none" strike="noStrike">
                          <a:effectLst/>
                        </a:rPr>
                        <a:t>Min</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12,850.6</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39178548"/>
                  </a:ext>
                </a:extLst>
              </a:tr>
              <a:tr h="281881">
                <a:tc>
                  <a:txBody>
                    <a:bodyPr/>
                    <a:lstStyle/>
                    <a:p>
                      <a:pPr algn="l" fontAlgn="b"/>
                      <a:r>
                        <a:rPr lang="en-US" sz="1100" u="none" strike="noStrike">
                          <a:effectLst/>
                        </a:rPr>
                        <a:t>Max</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22,045.3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2153093"/>
                  </a:ext>
                </a:extLst>
              </a:tr>
              <a:tr h="281881">
                <a:tc>
                  <a:txBody>
                    <a:bodyPr/>
                    <a:lstStyle/>
                    <a:p>
                      <a:pPr algn="l" fontAlgn="b"/>
                      <a:r>
                        <a:rPr lang="el-GR" sz="1800" b="0" i="0" kern="1200" dirty="0">
                          <a:solidFill>
                            <a:schemeClr val="dk1"/>
                          </a:solidFill>
                          <a:effectLst/>
                          <a:latin typeface="+mn-lt"/>
                          <a:ea typeface="+mn-ea"/>
                          <a:cs typeface="+mn-cs"/>
                        </a:rPr>
                        <a:t>σ</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2,671.37</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25725889"/>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051" y="6112668"/>
            <a:ext cx="487363" cy="487363"/>
          </a:xfrm>
          <a:prstGeom prst="rect">
            <a:avLst/>
          </a:prstGeom>
        </p:spPr>
      </p:pic>
    </p:spTree>
    <p:extLst>
      <p:ext uri="{BB962C8B-B14F-4D97-AF65-F5344CB8AC3E}">
        <p14:creationId xmlns:p14="http://schemas.microsoft.com/office/powerpoint/2010/main" val="27454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Corn Planting Frequency </a:t>
            </a:r>
          </a:p>
        </p:txBody>
      </p:sp>
      <p:graphicFrame>
        <p:nvGraphicFramePr>
          <p:cNvPr id="7" name="Table 6"/>
          <p:cNvGraphicFramePr>
            <a:graphicFrameLocks noGrp="1"/>
          </p:cNvGraphicFramePr>
          <p:nvPr>
            <p:extLst>
              <p:ext uri="{D42A27DB-BD31-4B8C-83A1-F6EECF244321}">
                <p14:modId xmlns:p14="http://schemas.microsoft.com/office/powerpoint/2010/main" val="3801991445"/>
              </p:ext>
            </p:extLst>
          </p:nvPr>
        </p:nvGraphicFramePr>
        <p:xfrm>
          <a:off x="1166949" y="2876897"/>
          <a:ext cx="2966901" cy="3349738"/>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2087820">
                  <a:extLst>
                    <a:ext uri="{9D8B030D-6E8A-4147-A177-3AD203B41FA5}">
                      <a16:colId xmlns:a16="http://schemas.microsoft.com/office/drawing/2014/main" val="771932502"/>
                    </a:ext>
                  </a:extLst>
                </a:gridCol>
                <a:gridCol w="879081">
                  <a:extLst>
                    <a:ext uri="{9D8B030D-6E8A-4147-A177-3AD203B41FA5}">
                      <a16:colId xmlns:a16="http://schemas.microsoft.com/office/drawing/2014/main" val="1806390165"/>
                    </a:ext>
                  </a:extLst>
                </a:gridCol>
              </a:tblGrid>
              <a:tr h="239267">
                <a:tc>
                  <a:txBody>
                    <a:bodyPr/>
                    <a:lstStyle/>
                    <a:p>
                      <a:pPr algn="ctr" fontAlgn="b"/>
                      <a:r>
                        <a:rPr lang="en-US" sz="1100" b="1" u="none" strike="noStrike">
                          <a:effectLst/>
                        </a:rPr>
                        <a:t>Number Years Planted</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  Acreage</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24149153"/>
                  </a:ext>
                </a:extLst>
              </a:tr>
              <a:tr h="239267">
                <a:tc>
                  <a:txBody>
                    <a:bodyPr/>
                    <a:lstStyle/>
                    <a:p>
                      <a:pPr algn="l" fontAlgn="b"/>
                      <a:endParaRPr lang="en-US" sz="1100" b="0" i="0" u="none" strike="noStrike" dirty="0">
                        <a:solidFill>
                          <a:schemeClr val="tx1"/>
                        </a:solidFill>
                        <a:effectLst/>
                        <a:latin typeface="Calibri" panose="020F0502020204030204" pitchFamily="34" charset="0"/>
                      </a:endParaRPr>
                    </a:p>
                  </a:txBody>
                  <a:tcPr marL="7620" marR="7620" marT="7620" marB="0" anchor="b"/>
                </a:tc>
                <a:tc>
                  <a:txBody>
                    <a:bodyPr/>
                    <a:lstStyle/>
                    <a:p>
                      <a:pPr algn="r" fontAlgn="b"/>
                      <a:endParaRPr lang="en-US" sz="1100" b="0" i="0" u="none"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26556121"/>
                  </a:ext>
                </a:extLst>
              </a:tr>
              <a:tr h="239267">
                <a:tc>
                  <a:txBody>
                    <a:bodyPr/>
                    <a:lstStyle/>
                    <a:p>
                      <a:pPr algn="l" fontAlgn="b"/>
                      <a:r>
                        <a:rPr lang="en-US" sz="1100" u="none" strike="noStrike" dirty="0">
                          <a:effectLst/>
                        </a:rPr>
                        <a:t> One Year</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12,793.3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64503091"/>
                  </a:ext>
                </a:extLst>
              </a:tr>
              <a:tr h="239267">
                <a:tc>
                  <a:txBody>
                    <a:bodyPr/>
                    <a:lstStyle/>
                    <a:p>
                      <a:pPr algn="l" fontAlgn="b"/>
                      <a:r>
                        <a:rPr lang="en-US" sz="1100" u="none" strike="noStrike">
                          <a:effectLst/>
                        </a:rPr>
                        <a:t> Two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9,261</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16952465"/>
                  </a:ext>
                </a:extLst>
              </a:tr>
              <a:tr h="239267">
                <a:tc>
                  <a:txBody>
                    <a:bodyPr/>
                    <a:lstStyle/>
                    <a:p>
                      <a:pPr algn="l" fontAlgn="b"/>
                      <a:r>
                        <a:rPr lang="en-US" sz="1100" u="none" strike="noStrike">
                          <a:effectLst/>
                        </a:rPr>
                        <a:t> Three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8,658.9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55292517"/>
                  </a:ext>
                </a:extLst>
              </a:tr>
              <a:tr h="239267">
                <a:tc>
                  <a:txBody>
                    <a:bodyPr/>
                    <a:lstStyle/>
                    <a:p>
                      <a:pPr algn="l" fontAlgn="b"/>
                      <a:r>
                        <a:rPr lang="en-US" sz="1100" u="none" strike="noStrike">
                          <a:effectLst/>
                        </a:rPr>
                        <a:t> Four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10,032</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65861701"/>
                  </a:ext>
                </a:extLst>
              </a:tr>
              <a:tr h="239267">
                <a:tc>
                  <a:txBody>
                    <a:bodyPr/>
                    <a:lstStyle/>
                    <a:p>
                      <a:pPr algn="l" fontAlgn="b"/>
                      <a:r>
                        <a:rPr lang="en-US" sz="1100" u="none" strike="noStrike">
                          <a:effectLst/>
                        </a:rPr>
                        <a:t> Five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9,718.4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72501721"/>
                  </a:ext>
                </a:extLst>
              </a:tr>
              <a:tr h="239267">
                <a:tc>
                  <a:txBody>
                    <a:bodyPr/>
                    <a:lstStyle/>
                    <a:p>
                      <a:pPr algn="l" fontAlgn="b"/>
                      <a:r>
                        <a:rPr lang="en-US" sz="1100" u="none" strike="noStrike">
                          <a:effectLst/>
                        </a:rPr>
                        <a:t> Six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5,694.6</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24458538"/>
                  </a:ext>
                </a:extLst>
              </a:tr>
              <a:tr h="239267">
                <a:tc>
                  <a:txBody>
                    <a:bodyPr/>
                    <a:lstStyle/>
                    <a:p>
                      <a:pPr algn="l" fontAlgn="b"/>
                      <a:r>
                        <a:rPr lang="en-US" sz="1100" u="none" strike="noStrike">
                          <a:effectLst/>
                        </a:rPr>
                        <a:t> Seven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725.7</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60699244"/>
                  </a:ext>
                </a:extLst>
              </a:tr>
              <a:tr h="239267">
                <a:tc>
                  <a:txBody>
                    <a:bodyPr/>
                    <a:lstStyle/>
                    <a:p>
                      <a:pPr algn="l" fontAlgn="b"/>
                      <a:r>
                        <a:rPr lang="en-US" sz="1100" u="none" strike="noStrike">
                          <a:effectLst/>
                        </a:rPr>
                        <a:t> Eight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199.7</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30930880"/>
                  </a:ext>
                </a:extLst>
              </a:tr>
              <a:tr h="239267">
                <a:tc>
                  <a:txBody>
                    <a:bodyPr/>
                    <a:lstStyle/>
                    <a:p>
                      <a:pPr algn="l" fontAlgn="b"/>
                      <a:r>
                        <a:rPr lang="en-US" sz="1100" u="none" strike="noStrike">
                          <a:effectLst/>
                        </a:rPr>
                        <a:t> Nine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88.3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42508791"/>
                  </a:ext>
                </a:extLst>
              </a:tr>
              <a:tr h="239267">
                <a:tc>
                  <a:txBody>
                    <a:bodyPr/>
                    <a:lstStyle/>
                    <a:p>
                      <a:pPr algn="l" fontAlgn="b"/>
                      <a:r>
                        <a:rPr lang="en-US" sz="1100" u="none" strike="noStrike">
                          <a:effectLst/>
                        </a:rPr>
                        <a:t> Ten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36.5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1176959"/>
                  </a:ext>
                </a:extLst>
              </a:tr>
              <a:tr h="239267">
                <a:tc>
                  <a:txBody>
                    <a:bodyPr/>
                    <a:lstStyle/>
                    <a:p>
                      <a:pPr algn="l" fontAlgn="b"/>
                      <a:r>
                        <a:rPr lang="en-US" sz="1100" u="none" strike="noStrike">
                          <a:effectLst/>
                        </a:rPr>
                        <a:t> Eleven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20.2</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40201713"/>
                  </a:ext>
                </a:extLst>
              </a:tr>
              <a:tr h="239267">
                <a:tc>
                  <a:txBody>
                    <a:bodyPr/>
                    <a:lstStyle/>
                    <a:p>
                      <a:pPr algn="l" fontAlgn="b"/>
                      <a:r>
                        <a:rPr lang="en-US" sz="1100" u="none" strike="noStrike">
                          <a:effectLst/>
                        </a:rPr>
                        <a:t>Twelve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80791331"/>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117" y="6226635"/>
            <a:ext cx="487363" cy="487363"/>
          </a:xfrm>
          <a:prstGeom prst="rect">
            <a:avLst/>
          </a:prstGeom>
        </p:spPr>
      </p:pic>
      <p:pic>
        <p:nvPicPr>
          <p:cNvPr id="5" name="Picture Placeholder 4"/>
          <p:cNvPicPr>
            <a:picLocks noGrp="1" noChangeAspect="1"/>
          </p:cNvPicPr>
          <p:nvPr>
            <p:ph type="pic" idx="1"/>
          </p:nvPr>
        </p:nvPicPr>
        <p:blipFill rotWithShape="1">
          <a:blip r:embed="rId5" cstate="print">
            <a:extLst>
              <a:ext uri="{28A0092B-C50C-407E-A947-70E740481C1C}">
                <a14:useLocalDpi xmlns:a14="http://schemas.microsoft.com/office/drawing/2010/main" val="0"/>
              </a:ext>
            </a:extLst>
          </a:blip>
          <a:srcRect t="5134" b="1171"/>
          <a:stretch/>
        </p:blipFill>
        <p:spPr>
          <a:xfrm>
            <a:off x="5220494" y="1866506"/>
            <a:ext cx="6172200" cy="460380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1286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Soybean Planting Frequency</a:t>
            </a:r>
          </a:p>
        </p:txBody>
      </p:sp>
      <p:graphicFrame>
        <p:nvGraphicFramePr>
          <p:cNvPr id="7" name="Table 6"/>
          <p:cNvGraphicFramePr>
            <a:graphicFrameLocks noGrp="1"/>
          </p:cNvGraphicFramePr>
          <p:nvPr>
            <p:extLst>
              <p:ext uri="{D42A27DB-BD31-4B8C-83A1-F6EECF244321}">
                <p14:modId xmlns:p14="http://schemas.microsoft.com/office/powerpoint/2010/main" val="1577645999"/>
              </p:ext>
            </p:extLst>
          </p:nvPr>
        </p:nvGraphicFramePr>
        <p:xfrm>
          <a:off x="1130345" y="2605125"/>
          <a:ext cx="2823345" cy="3569258"/>
        </p:xfrm>
        <a:graphic>
          <a:graphicData uri="http://schemas.openxmlformats.org/drawingml/2006/table">
            <a:tbl>
              <a:tblPr>
                <a:effectLst>
                  <a:outerShdw blurRad="50800" dist="38100" dir="2700000" algn="tl" rotWithShape="0">
                    <a:prstClr val="black">
                      <a:alpha val="40000"/>
                    </a:prstClr>
                  </a:outerShdw>
                </a:effectLst>
                <a:tableStyleId>{D7AC3CCA-C797-4891-BE02-D94E43425B78}</a:tableStyleId>
              </a:tblPr>
              <a:tblGrid>
                <a:gridCol w="1986798">
                  <a:extLst>
                    <a:ext uri="{9D8B030D-6E8A-4147-A177-3AD203B41FA5}">
                      <a16:colId xmlns:a16="http://schemas.microsoft.com/office/drawing/2014/main" val="2819123032"/>
                    </a:ext>
                  </a:extLst>
                </a:gridCol>
                <a:gridCol w="836547">
                  <a:extLst>
                    <a:ext uri="{9D8B030D-6E8A-4147-A177-3AD203B41FA5}">
                      <a16:colId xmlns:a16="http://schemas.microsoft.com/office/drawing/2014/main" val="3978527976"/>
                    </a:ext>
                  </a:extLst>
                </a:gridCol>
              </a:tblGrid>
              <a:tr h="254947">
                <a:tc>
                  <a:txBody>
                    <a:bodyPr/>
                    <a:lstStyle/>
                    <a:p>
                      <a:pPr algn="ctr" fontAlgn="b"/>
                      <a:r>
                        <a:rPr lang="en-US" sz="1100" b="1" u="none" strike="noStrike" dirty="0">
                          <a:effectLst/>
                        </a:rPr>
                        <a:t>Number of Years Planted</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b="1" u="none" strike="noStrike" dirty="0">
                          <a:effectLst/>
                        </a:rPr>
                        <a:t>  Acreage</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8128881"/>
                  </a:ext>
                </a:extLst>
              </a:tr>
              <a:tr h="254947">
                <a:tc>
                  <a:txBody>
                    <a:bodyPr/>
                    <a:lstStyle/>
                    <a:p>
                      <a:pPr algn="l" fontAlgn="b"/>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6427378"/>
                  </a:ext>
                </a:extLst>
              </a:tr>
              <a:tr h="254947">
                <a:tc>
                  <a:txBody>
                    <a:bodyPr/>
                    <a:lstStyle/>
                    <a:p>
                      <a:pPr algn="l" fontAlgn="b"/>
                      <a:r>
                        <a:rPr lang="en-US" sz="1100" u="none" strike="noStrike">
                          <a:effectLst/>
                        </a:rPr>
                        <a:t> One Year</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9,572.3</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31785280"/>
                  </a:ext>
                </a:extLst>
              </a:tr>
              <a:tr h="254947">
                <a:tc>
                  <a:txBody>
                    <a:bodyPr/>
                    <a:lstStyle/>
                    <a:p>
                      <a:pPr algn="l" fontAlgn="b"/>
                      <a:r>
                        <a:rPr lang="en-US" sz="1100" u="none" strike="noStrike">
                          <a:effectLst/>
                        </a:rPr>
                        <a:t> Two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6,290.2</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22566935"/>
                  </a:ext>
                </a:extLst>
              </a:tr>
              <a:tr h="254947">
                <a:tc>
                  <a:txBody>
                    <a:bodyPr/>
                    <a:lstStyle/>
                    <a:p>
                      <a:pPr algn="l" fontAlgn="b"/>
                      <a:r>
                        <a:rPr lang="en-US" sz="1100" u="none" strike="noStrike">
                          <a:effectLst/>
                        </a:rPr>
                        <a:t> Three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6,584.4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1768035"/>
                  </a:ext>
                </a:extLst>
              </a:tr>
              <a:tr h="254947">
                <a:tc>
                  <a:txBody>
                    <a:bodyPr/>
                    <a:lstStyle/>
                    <a:p>
                      <a:pPr algn="l" fontAlgn="b"/>
                      <a:r>
                        <a:rPr lang="en-US" sz="1100" u="none" strike="noStrike">
                          <a:effectLst/>
                        </a:rPr>
                        <a:t> Four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7,009.7</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91553942"/>
                  </a:ext>
                </a:extLst>
              </a:tr>
              <a:tr h="254947">
                <a:tc>
                  <a:txBody>
                    <a:bodyPr/>
                    <a:lstStyle/>
                    <a:p>
                      <a:pPr algn="l" fontAlgn="b"/>
                      <a:r>
                        <a:rPr lang="en-US" sz="1100" u="none" strike="noStrike">
                          <a:effectLst/>
                        </a:rPr>
                        <a:t> Five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7,991.8</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23966001"/>
                  </a:ext>
                </a:extLst>
              </a:tr>
              <a:tr h="254947">
                <a:tc>
                  <a:txBody>
                    <a:bodyPr/>
                    <a:lstStyle/>
                    <a:p>
                      <a:pPr algn="l" fontAlgn="b"/>
                      <a:r>
                        <a:rPr lang="en-US" sz="1100" u="none" strike="noStrike">
                          <a:effectLst/>
                        </a:rPr>
                        <a:t> Six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9,450.7</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04137811"/>
                  </a:ext>
                </a:extLst>
              </a:tr>
              <a:tr h="254947">
                <a:tc>
                  <a:txBody>
                    <a:bodyPr/>
                    <a:lstStyle/>
                    <a:p>
                      <a:pPr algn="l" fontAlgn="b"/>
                      <a:r>
                        <a:rPr lang="en-US" sz="1100" u="none" strike="noStrike">
                          <a:effectLst/>
                        </a:rPr>
                        <a:t> Seven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6,784.1</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16892208"/>
                  </a:ext>
                </a:extLst>
              </a:tr>
              <a:tr h="254947">
                <a:tc>
                  <a:txBody>
                    <a:bodyPr/>
                    <a:lstStyle/>
                    <a:p>
                      <a:pPr algn="l" fontAlgn="b"/>
                      <a:r>
                        <a:rPr lang="en-US" sz="1100" u="none" strike="noStrike">
                          <a:effectLst/>
                        </a:rPr>
                        <a:t> Eight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3,028.6</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33146251"/>
                  </a:ext>
                </a:extLst>
              </a:tr>
              <a:tr h="254947">
                <a:tc>
                  <a:txBody>
                    <a:bodyPr/>
                    <a:lstStyle/>
                    <a:p>
                      <a:pPr algn="l" fontAlgn="b"/>
                      <a:r>
                        <a:rPr lang="en-US" sz="1100" u="none" strike="noStrike">
                          <a:effectLst/>
                        </a:rPr>
                        <a:t> Nine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1,564.5</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2290734"/>
                  </a:ext>
                </a:extLst>
              </a:tr>
              <a:tr h="254947">
                <a:tc>
                  <a:txBody>
                    <a:bodyPr/>
                    <a:lstStyle/>
                    <a:p>
                      <a:pPr algn="l" fontAlgn="b"/>
                      <a:r>
                        <a:rPr lang="en-US" sz="1100" u="none" strike="noStrike">
                          <a:effectLst/>
                        </a:rPr>
                        <a:t> Ten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772.4</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29849344"/>
                  </a:ext>
                </a:extLst>
              </a:tr>
              <a:tr h="254947">
                <a:tc>
                  <a:txBody>
                    <a:bodyPr/>
                    <a:lstStyle/>
                    <a:p>
                      <a:pPr algn="l" fontAlgn="b"/>
                      <a:r>
                        <a:rPr lang="en-US" sz="1100" u="none" strike="noStrike">
                          <a:effectLst/>
                        </a:rPr>
                        <a:t> Eleven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303.3</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640029"/>
                  </a:ext>
                </a:extLst>
              </a:tr>
              <a:tr h="254947">
                <a:tc>
                  <a:txBody>
                    <a:bodyPr/>
                    <a:lstStyle/>
                    <a:p>
                      <a:pPr algn="l" fontAlgn="b"/>
                      <a:r>
                        <a:rPr lang="en-US" sz="1100" u="none" strike="noStrike">
                          <a:effectLst/>
                        </a:rPr>
                        <a:t> Twelve Years</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18</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4082142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2425" y="6329873"/>
            <a:ext cx="487363" cy="487363"/>
          </a:xfrm>
          <a:prstGeom prst="rect">
            <a:avLst/>
          </a:prstGeom>
        </p:spPr>
      </p:pic>
      <p:pic>
        <p:nvPicPr>
          <p:cNvPr id="5" name="Picture Placeholder 4"/>
          <p:cNvPicPr>
            <a:picLocks noGrp="1" noChangeAspect="1"/>
          </p:cNvPicPr>
          <p:nvPr>
            <p:ph type="pic" idx="1"/>
          </p:nvPr>
        </p:nvPicPr>
        <p:blipFill rotWithShape="1">
          <a:blip r:embed="rId5" cstate="print">
            <a:extLst>
              <a:ext uri="{28A0092B-C50C-407E-A947-70E740481C1C}">
                <a14:useLocalDpi xmlns:a14="http://schemas.microsoft.com/office/drawing/2010/main" val="0"/>
              </a:ext>
            </a:extLst>
          </a:blip>
          <a:srcRect t="5924" b="1171"/>
          <a:stretch/>
        </p:blipFill>
        <p:spPr>
          <a:xfrm>
            <a:off x="5181600" y="1898469"/>
            <a:ext cx="6172200" cy="44314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4623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24803"/>
            <a:ext cx="10515600" cy="1325563"/>
          </a:xfrm>
        </p:spPr>
        <p:txBody>
          <a:bodyPr/>
          <a:lstStyle/>
          <a:p>
            <a:r>
              <a:rPr lang="en-US" dirty="0"/>
              <a:t>Importance of Corn and Soybean Production</a:t>
            </a:r>
          </a:p>
        </p:txBody>
      </p:sp>
      <p:sp>
        <p:nvSpPr>
          <p:cNvPr id="6" name="Content Placeholder 5"/>
          <p:cNvSpPr>
            <a:spLocks noGrp="1"/>
          </p:cNvSpPr>
          <p:nvPr>
            <p:ph idx="1"/>
          </p:nvPr>
        </p:nvSpPr>
        <p:spPr>
          <a:xfrm>
            <a:off x="838200" y="2119539"/>
            <a:ext cx="10515600" cy="4351338"/>
          </a:xfrm>
        </p:spPr>
        <p:txBody>
          <a:bodyPr/>
          <a:lstStyle/>
          <a:p>
            <a:r>
              <a:rPr lang="en-US" dirty="0"/>
              <a:t>One of the top commodities for Kentucky</a:t>
            </a:r>
          </a:p>
          <a:p>
            <a:r>
              <a:rPr lang="en-US" dirty="0"/>
              <a:t>Increasing global demand for soy</a:t>
            </a:r>
          </a:p>
          <a:p>
            <a:r>
              <a:rPr lang="en-US" dirty="0"/>
              <a:t>Ethanol subsidies </a:t>
            </a:r>
          </a:p>
          <a:p>
            <a:endParaRPr lang="en-US" dirty="0"/>
          </a:p>
        </p:txBody>
      </p:sp>
      <p:pic>
        <p:nvPicPr>
          <p:cNvPr id="2" name="Picture 1" descr="Latest Archives | The Du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69497"/>
            <a:ext cx="4622800" cy="2603500"/>
          </a:xfrm>
          <a:prstGeom prst="rect">
            <a:avLst/>
          </a:prstGeom>
        </p:spPr>
      </p:pic>
      <p:pic>
        <p:nvPicPr>
          <p:cNvPr id="3" name="Picture 2" descr="File:Soybean field, Abbeville County, South Carolina, USA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672" y="3684494"/>
            <a:ext cx="3917576" cy="293818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1654" y="6227195"/>
            <a:ext cx="487363" cy="487363"/>
          </a:xfrm>
          <a:prstGeom prst="rect">
            <a:avLst/>
          </a:prstGeom>
        </p:spPr>
      </p:pic>
    </p:spTree>
    <p:extLst>
      <p:ext uri="{BB962C8B-B14F-4D97-AF65-F5344CB8AC3E}">
        <p14:creationId xmlns:p14="http://schemas.microsoft.com/office/powerpoint/2010/main" val="35695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1027602"/>
            <a:ext cx="10515600" cy="1325563"/>
          </a:xfrm>
        </p:spPr>
        <p:txBody>
          <a:bodyPr/>
          <a:lstStyle/>
          <a:p>
            <a:r>
              <a:rPr lang="en-US" dirty="0"/>
              <a:t>Kentucky Corn and Soybean Forecast 2020</a:t>
            </a:r>
          </a:p>
        </p:txBody>
      </p:sp>
      <p:sp>
        <p:nvSpPr>
          <p:cNvPr id="5" name="Content Placeholder 4"/>
          <p:cNvSpPr>
            <a:spLocks noGrp="1"/>
          </p:cNvSpPr>
          <p:nvPr>
            <p:ph idx="1"/>
          </p:nvPr>
        </p:nvSpPr>
        <p:spPr>
          <a:xfrm>
            <a:off x="771525" y="2282825"/>
            <a:ext cx="10515600" cy="4351338"/>
          </a:xfrm>
        </p:spPr>
        <p:txBody>
          <a:bodyPr>
            <a:normAutofit/>
          </a:bodyPr>
          <a:lstStyle/>
          <a:p>
            <a:r>
              <a:rPr lang="en-US" dirty="0"/>
              <a:t>Corn</a:t>
            </a:r>
          </a:p>
          <a:p>
            <a:pPr lvl="1"/>
            <a:r>
              <a:rPr lang="en-US" dirty="0"/>
              <a:t>Production estimated at 245 million bushels (15% increase from 2018).</a:t>
            </a:r>
          </a:p>
          <a:p>
            <a:pPr lvl="1"/>
            <a:r>
              <a:rPr lang="en-US" dirty="0"/>
              <a:t>Yield estimated at 169 bushels per acre (down 6 bushels from 2019).</a:t>
            </a:r>
          </a:p>
          <a:p>
            <a:pPr lvl="2"/>
            <a:r>
              <a:rPr lang="en-US" dirty="0"/>
              <a:t>Lower yield offset by a 19% increase in acres harvested as grain, estimated at 1.45 million acres.</a:t>
            </a:r>
          </a:p>
          <a:p>
            <a:r>
              <a:rPr lang="en-US" dirty="0"/>
              <a:t>Soybeans </a:t>
            </a:r>
          </a:p>
          <a:p>
            <a:pPr lvl="1"/>
            <a:r>
              <a:rPr lang="en-US" dirty="0"/>
              <a:t>Production estimated at 245 million bushels (21% decrease from 2018).</a:t>
            </a:r>
          </a:p>
          <a:p>
            <a:pPr lvl="1"/>
            <a:r>
              <a:rPr lang="en-US" dirty="0"/>
              <a:t>Yield estimated at 46 bushels per acre (down 5 bushels from 2019).</a:t>
            </a:r>
          </a:p>
          <a:p>
            <a:pPr lvl="1"/>
            <a:r>
              <a:rPr lang="en-US" dirty="0"/>
              <a:t>Acreage for harvest estimated at 1.69 million acres, down 240,000 acres from 2019</a:t>
            </a:r>
          </a:p>
          <a:p>
            <a:pPr marL="457200" lvl="1" indent="0">
              <a:buNone/>
            </a:pPr>
            <a:r>
              <a:rPr lang="en-US" dirty="0"/>
              <a:t>(USDA-NASS Kentucky Field Office, 2020)</a:t>
            </a:r>
          </a:p>
          <a:p>
            <a:pPr lvl="1"/>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4600" y="6146800"/>
            <a:ext cx="487363" cy="487363"/>
          </a:xfrm>
          <a:prstGeom prst="rect">
            <a:avLst/>
          </a:prstGeom>
        </p:spPr>
      </p:pic>
    </p:spTree>
    <p:extLst>
      <p:ext uri="{BB962C8B-B14F-4D97-AF65-F5344CB8AC3E}">
        <p14:creationId xmlns:p14="http://schemas.microsoft.com/office/powerpoint/2010/main" val="27009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7662"/>
            <a:ext cx="10515600" cy="1325563"/>
          </a:xfrm>
        </p:spPr>
        <p:txBody>
          <a:bodyPr/>
          <a:lstStyle/>
          <a:p>
            <a:r>
              <a:rPr lang="en-US" dirty="0"/>
              <a:t>Issues and Future Improvements</a:t>
            </a:r>
          </a:p>
        </p:txBody>
      </p:sp>
      <p:sp>
        <p:nvSpPr>
          <p:cNvPr id="3" name="Content Placeholder 2"/>
          <p:cNvSpPr>
            <a:spLocks noGrp="1"/>
          </p:cNvSpPr>
          <p:nvPr>
            <p:ph idx="1"/>
          </p:nvPr>
        </p:nvSpPr>
        <p:spPr>
          <a:xfrm>
            <a:off x="838200" y="2343785"/>
            <a:ext cx="10515600" cy="4351338"/>
          </a:xfrm>
        </p:spPr>
        <p:txBody>
          <a:bodyPr/>
          <a:lstStyle/>
          <a:p>
            <a:r>
              <a:rPr lang="en-US" dirty="0"/>
              <a:t>Use multi-temporal data</a:t>
            </a:r>
          </a:p>
          <a:p>
            <a:r>
              <a:rPr lang="en-US" dirty="0"/>
              <a:t>Use elevation data to determine field flooding</a:t>
            </a:r>
          </a:p>
          <a:p>
            <a:r>
              <a:rPr lang="en-US" dirty="0"/>
              <a:t>Access possible solutions to temporal resolution issues</a:t>
            </a:r>
          </a:p>
          <a:p>
            <a:r>
              <a:rPr lang="en-US" dirty="0"/>
              <a:t>Cloud cover in Landsat Scenes</a:t>
            </a:r>
          </a:p>
          <a:p>
            <a:r>
              <a:rPr lang="en-US" dirty="0"/>
              <a:t>Use of UAV multispectral camera for higher resolution imagery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4462" y="6023519"/>
            <a:ext cx="487363" cy="487363"/>
          </a:xfrm>
          <a:prstGeom prst="rect">
            <a:avLst/>
          </a:prstGeom>
        </p:spPr>
      </p:pic>
    </p:spTree>
    <p:extLst>
      <p:ext uri="{BB962C8B-B14F-4D97-AF65-F5344CB8AC3E}">
        <p14:creationId xmlns:p14="http://schemas.microsoft.com/office/powerpoint/2010/main" val="4179844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0433"/>
            <a:ext cx="10515600" cy="1325563"/>
          </a:xfrm>
        </p:spPr>
        <p:txBody>
          <a:bodyPr/>
          <a:lstStyle/>
          <a:p>
            <a:r>
              <a:rPr lang="en-US" dirty="0"/>
              <a:t>Conclusions</a:t>
            </a:r>
          </a:p>
        </p:txBody>
      </p:sp>
      <p:sp>
        <p:nvSpPr>
          <p:cNvPr id="3" name="Content Placeholder 2"/>
          <p:cNvSpPr>
            <a:spLocks noGrp="1"/>
          </p:cNvSpPr>
          <p:nvPr>
            <p:ph idx="1"/>
          </p:nvPr>
        </p:nvSpPr>
        <p:spPr>
          <a:xfrm>
            <a:off x="838200" y="2254250"/>
            <a:ext cx="10515600" cy="4351338"/>
          </a:xfrm>
        </p:spPr>
        <p:txBody>
          <a:bodyPr/>
          <a:lstStyle/>
          <a:p>
            <a:r>
              <a:rPr lang="en-US" dirty="0"/>
              <a:t>USDA NASS </a:t>
            </a:r>
            <a:r>
              <a:rPr lang="en-US" dirty="0" err="1"/>
              <a:t>CropScape</a:t>
            </a:r>
            <a:r>
              <a:rPr lang="en-US" dirty="0"/>
              <a:t> is a valuable, open-source tool to agronomist, agriculture economist, and farmers.</a:t>
            </a:r>
          </a:p>
          <a:p>
            <a:r>
              <a:rPr lang="en-US" dirty="0"/>
              <a:t>Provides historical data of crop production.</a:t>
            </a:r>
          </a:p>
          <a:p>
            <a:r>
              <a:rPr lang="en-US" dirty="0"/>
              <a:t>Data can be downloaded and used in GIS platforms to examine change analysis.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0118" y="6242050"/>
            <a:ext cx="487363" cy="487363"/>
          </a:xfrm>
          <a:prstGeom prst="rect">
            <a:avLst/>
          </a:prstGeom>
        </p:spPr>
      </p:pic>
    </p:spTree>
    <p:extLst>
      <p:ext uri="{BB962C8B-B14F-4D97-AF65-F5344CB8AC3E}">
        <p14:creationId xmlns:p14="http://schemas.microsoft.com/office/powerpoint/2010/main" val="281296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2167"/>
            <a:ext cx="10515600" cy="1325563"/>
          </a:xfrm>
        </p:spPr>
        <p:txBody>
          <a:bodyPr/>
          <a:lstStyle/>
          <a:p>
            <a:r>
              <a:rPr lang="en-US" dirty="0"/>
              <a:t>References</a:t>
            </a:r>
          </a:p>
        </p:txBody>
      </p:sp>
      <p:sp>
        <p:nvSpPr>
          <p:cNvPr id="3" name="Content Placeholder 2"/>
          <p:cNvSpPr>
            <a:spLocks noGrp="1"/>
          </p:cNvSpPr>
          <p:nvPr>
            <p:ph idx="1"/>
          </p:nvPr>
        </p:nvSpPr>
        <p:spPr>
          <a:xfrm>
            <a:off x="838200" y="2292985"/>
            <a:ext cx="10515600" cy="4351338"/>
          </a:xfrm>
        </p:spPr>
        <p:txBody>
          <a:bodyPr>
            <a:normAutofit fontScale="85000" lnSpcReduction="20000"/>
          </a:bodyPr>
          <a:lstStyle/>
          <a:p>
            <a:endParaRPr lang="en-US" sz="2000" dirty="0"/>
          </a:p>
          <a:p>
            <a:r>
              <a:rPr lang="en-US" sz="2000" dirty="0"/>
              <a:t>Kentucky Field Office. (2020, January 10). Kentucky Corn Production Up, Soybean and Tobacco Down (USA, United States Department of Agriculture, National Agriculture Statistic Service). Retrieved October 29, 2020, from https://www.nass.usda.gov/Statistics_by_State/Kentucky/Publications/Current_News_Release/2020/PRJAN20_KY.pdf</a:t>
            </a:r>
          </a:p>
          <a:p>
            <a:r>
              <a:rPr lang="en-US" sz="2000" dirty="0"/>
              <a:t>Jarvis, A., H.I. Reuter, A. Nelson, E. Guevara. 2008. Hole-filled SRTM for the globe Version 4, available from the CGIAR-CSI SRTM 90m Database: </a:t>
            </a:r>
            <a:r>
              <a:rPr lang="en-US" sz="2000" dirty="0">
                <a:hlinkClick r:id="rId4"/>
              </a:rPr>
              <a:t>http://srtm.csi.cgiar.org</a:t>
            </a:r>
            <a:r>
              <a:rPr lang="en-US" sz="2000" dirty="0"/>
              <a:t>.</a:t>
            </a:r>
          </a:p>
          <a:p>
            <a:r>
              <a:rPr lang="en-US" sz="2000" dirty="0" err="1"/>
              <a:t>Ladoni</a:t>
            </a:r>
            <a:r>
              <a:rPr lang="en-US" sz="2000" dirty="0"/>
              <a:t>, M., </a:t>
            </a:r>
            <a:r>
              <a:rPr lang="en-US" sz="2000" dirty="0" err="1"/>
              <a:t>Kravchenko</a:t>
            </a:r>
            <a:r>
              <a:rPr lang="en-US" sz="2000" dirty="0"/>
              <a:t>, A. N., &amp; Robertson, G. P. (2015). Topography Mediates the Influence of Cover Crops on Soil Nitrate Levels in Row Crop Agricultural Systems. </a:t>
            </a:r>
            <a:r>
              <a:rPr lang="en-US" sz="2000" dirty="0" err="1"/>
              <a:t>PloS</a:t>
            </a:r>
            <a:r>
              <a:rPr lang="en-US" sz="2000" dirty="0"/>
              <a:t> one, 10(11), e0143358. https://doi.org/10.1371/journal.pone.0143358</a:t>
            </a:r>
          </a:p>
          <a:p>
            <a:r>
              <a:rPr lang="en-US" sz="2000" dirty="0"/>
              <a:t>USDA National Agricultural Statistics Service Cropland Data Layer. 2020. Published crop-specific data layer [Online]. Available at https://nassgeodata.gmu.edu/CropScape/ (accessed October 26, 2020). USDA-NASS, Washington, DC.</a:t>
            </a:r>
          </a:p>
          <a:p>
            <a:r>
              <a:rPr lang="en-US" sz="2000" dirty="0"/>
              <a:t>USDA National Agricultural Statistics Service, 2017 Census of Agriculture. Complete data available at www.nass.usda.gov/AgCensus. </a:t>
            </a:r>
          </a:p>
          <a:p>
            <a:r>
              <a:rPr lang="en-US" sz="2000" dirty="0" err="1"/>
              <a:t>Weiguo</a:t>
            </a:r>
            <a:r>
              <a:rPr lang="en-US" sz="2000" dirty="0"/>
              <a:t> Han, </a:t>
            </a:r>
            <a:r>
              <a:rPr lang="en-US" sz="2000" dirty="0" err="1"/>
              <a:t>Zhengwei</a:t>
            </a:r>
            <a:r>
              <a:rPr lang="en-US" sz="2000" dirty="0"/>
              <a:t> Yang, </a:t>
            </a:r>
            <a:r>
              <a:rPr lang="en-US" sz="2000" dirty="0" err="1"/>
              <a:t>Liping</a:t>
            </a:r>
            <a:r>
              <a:rPr lang="en-US" sz="2000" dirty="0"/>
              <a:t> Di, Richard Mueller, </a:t>
            </a:r>
            <a:r>
              <a:rPr lang="en-US" sz="2000" dirty="0" err="1"/>
              <a:t>CropScape</a:t>
            </a:r>
            <a:r>
              <a:rPr lang="en-US" sz="2000" dirty="0"/>
              <a:t>: A Web service based application for exploring and disseminating US conterminous geospatial cropland data products for decision support, Computers and Electronics in Agriculture, Volume 84, 2012, Pages 111-123, ISSN 0168-1699, https://doi.org/10.1016/j.compag.2012.03.005.</a:t>
            </a:r>
          </a:p>
          <a:p>
            <a:endParaRPr lang="en-US" sz="2000" dirty="0"/>
          </a:p>
          <a:p>
            <a:endParaRPr lang="en-US" sz="2000" dirty="0"/>
          </a:p>
          <a:p>
            <a:endParaRPr lang="en-US"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6156960"/>
            <a:ext cx="487363" cy="487363"/>
          </a:xfrm>
          <a:prstGeom prst="rect">
            <a:avLst/>
          </a:prstGeom>
        </p:spPr>
      </p:pic>
    </p:spTree>
    <p:extLst>
      <p:ext uri="{BB962C8B-B14F-4D97-AF65-F5344CB8AC3E}">
        <p14:creationId xmlns:p14="http://schemas.microsoft.com/office/powerpoint/2010/main" val="675747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6862"/>
            <a:ext cx="10515600" cy="1325563"/>
          </a:xfrm>
        </p:spPr>
        <p:txBody>
          <a:bodyPr/>
          <a:lstStyle/>
          <a:p>
            <a:r>
              <a:rPr lang="en-US" dirty="0"/>
              <a:t>Acknowledgements </a:t>
            </a:r>
          </a:p>
        </p:txBody>
      </p:sp>
      <p:sp>
        <p:nvSpPr>
          <p:cNvPr id="3" name="Content Placeholder 2"/>
          <p:cNvSpPr>
            <a:spLocks noGrp="1"/>
          </p:cNvSpPr>
          <p:nvPr>
            <p:ph idx="1"/>
          </p:nvPr>
        </p:nvSpPr>
        <p:spPr>
          <a:xfrm>
            <a:off x="838200" y="2232025"/>
            <a:ext cx="10515600" cy="4351338"/>
          </a:xfrm>
        </p:spPr>
        <p:txBody>
          <a:bodyPr/>
          <a:lstStyle/>
          <a:p>
            <a:r>
              <a:rPr lang="en-US" dirty="0"/>
              <a:t>The presenter would like to thank Dr. Buddhi Gyawali for his assistance with this project and the Kentucky State University College of Agriculture, Community, and the Sciences media and publication team for your efforts. </a:t>
            </a:r>
          </a:p>
          <a:p>
            <a:endParaRPr lang="en-US" dirty="0"/>
          </a:p>
          <a:p>
            <a:r>
              <a:rPr lang="en-US" dirty="0"/>
              <a:t>This research is funded by USDA/AFRI Grant: Enhancing Productivity, Diversification, and Sustainability By Infusing Geospatial Technology In Small And Medium-Sized Farms (Award # 2019-68006-29330, 2019-2022, PI Dr. Buddhi Gyawali)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0741" y="6096000"/>
            <a:ext cx="487363" cy="487363"/>
          </a:xfrm>
          <a:prstGeom prst="rect">
            <a:avLst/>
          </a:prstGeom>
        </p:spPr>
      </p:pic>
    </p:spTree>
    <p:extLst>
      <p:ext uri="{BB962C8B-B14F-4D97-AF65-F5344CB8AC3E}">
        <p14:creationId xmlns:p14="http://schemas.microsoft.com/office/powerpoint/2010/main" val="1574392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7603"/>
            <a:ext cx="10515600" cy="1325563"/>
          </a:xfrm>
        </p:spPr>
        <p:txBody>
          <a:bodyPr/>
          <a:lstStyle/>
          <a:p>
            <a:r>
              <a:rPr lang="en-US" dirty="0"/>
              <a:t>Kentucky Farmland</a:t>
            </a:r>
          </a:p>
        </p:txBody>
      </p:sp>
      <p:sp>
        <p:nvSpPr>
          <p:cNvPr id="3" name="Content Placeholder 2"/>
          <p:cNvSpPr>
            <a:spLocks noGrp="1"/>
          </p:cNvSpPr>
          <p:nvPr>
            <p:ph idx="1"/>
          </p:nvPr>
        </p:nvSpPr>
        <p:spPr>
          <a:xfrm>
            <a:off x="537883" y="2057400"/>
            <a:ext cx="7247964" cy="4518212"/>
          </a:xfrm>
        </p:spPr>
        <p:txBody>
          <a:bodyPr>
            <a:normAutofit fontScale="70000" lnSpcReduction="20000"/>
          </a:bodyPr>
          <a:lstStyle/>
          <a:p>
            <a:r>
              <a:rPr lang="en-US" dirty="0"/>
              <a:t> </a:t>
            </a:r>
            <a:r>
              <a:rPr lang="en-US" sz="4000" b="1" dirty="0"/>
              <a:t>Corn</a:t>
            </a:r>
          </a:p>
          <a:p>
            <a:pPr lvl="1"/>
            <a:r>
              <a:rPr lang="en-US" dirty="0"/>
              <a:t>2nd in crop receipts (2015) </a:t>
            </a:r>
          </a:p>
          <a:p>
            <a:pPr lvl="1"/>
            <a:r>
              <a:rPr lang="en-US" dirty="0"/>
              <a:t>14th nationally in production (2015) </a:t>
            </a:r>
          </a:p>
          <a:p>
            <a:pPr lvl="1"/>
            <a:r>
              <a:rPr lang="en-US" dirty="0"/>
              <a:t>27,313 jobs (2012) </a:t>
            </a:r>
          </a:p>
          <a:p>
            <a:pPr lvl="1"/>
            <a:r>
              <a:rPr lang="en-US" dirty="0"/>
              <a:t>1,520,000 acres planted (2014) </a:t>
            </a:r>
          </a:p>
          <a:p>
            <a:r>
              <a:rPr lang="en-US" dirty="0"/>
              <a:t>Per year </a:t>
            </a:r>
          </a:p>
          <a:p>
            <a:pPr lvl="1"/>
            <a:r>
              <a:rPr lang="en-US" dirty="0"/>
              <a:t>70 million bushels fed to livestock</a:t>
            </a:r>
          </a:p>
          <a:p>
            <a:pPr lvl="1"/>
            <a:r>
              <a:rPr lang="en-US" dirty="0"/>
              <a:t>45 million bushels for food and spirits</a:t>
            </a:r>
          </a:p>
          <a:p>
            <a:pPr lvl="1"/>
            <a:r>
              <a:rPr lang="en-US" dirty="0"/>
              <a:t>50 million bushes exported</a:t>
            </a:r>
          </a:p>
          <a:p>
            <a:pPr lvl="1"/>
            <a:r>
              <a:rPr lang="en-US" dirty="0"/>
              <a:t>12 million for ethanol (fuel) </a:t>
            </a:r>
          </a:p>
          <a:p>
            <a:r>
              <a:rPr lang="en-US" dirty="0"/>
              <a:t>Top counties (2018)</a:t>
            </a:r>
          </a:p>
          <a:p>
            <a:pPr lvl="1"/>
            <a:r>
              <a:rPr lang="en-US" dirty="0"/>
              <a:t>Henderson</a:t>
            </a:r>
          </a:p>
          <a:p>
            <a:pPr lvl="1"/>
            <a:r>
              <a:rPr lang="en-US" dirty="0"/>
              <a:t>Daviess </a:t>
            </a:r>
          </a:p>
          <a:p>
            <a:pPr lvl="1"/>
            <a:r>
              <a:rPr lang="en-US" dirty="0"/>
              <a:t>Christian</a:t>
            </a:r>
          </a:p>
          <a:p>
            <a:pPr lvl="1"/>
            <a:r>
              <a:rPr lang="en-US" dirty="0"/>
              <a:t>Graves</a:t>
            </a:r>
          </a:p>
          <a:p>
            <a:pPr lvl="1"/>
            <a:r>
              <a:rPr lang="en-US" dirty="0"/>
              <a:t>Logan</a:t>
            </a:r>
          </a:p>
        </p:txBody>
      </p:sp>
      <p:pic>
        <p:nvPicPr>
          <p:cNvPr id="1026" name="011B5A27-6AA0-40EE-A664-ABD8ED786928" descr="011B5A27-6AA0-40EE-A664-ABD8ED7869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353685"/>
            <a:ext cx="5728063" cy="4425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83977" y="5802114"/>
            <a:ext cx="4180114" cy="877163"/>
          </a:xfrm>
          <a:prstGeom prst="rect">
            <a:avLst/>
          </a:prstGeom>
          <a:noFill/>
        </p:spPr>
        <p:txBody>
          <a:bodyPr wrap="square" rtlCol="0">
            <a:spAutoFit/>
          </a:bodyPr>
          <a:lstStyle/>
          <a:p>
            <a:r>
              <a:rPr lang="en-US" dirty="0"/>
              <a:t>Kentucky Corn Production-2018</a:t>
            </a:r>
          </a:p>
          <a:p>
            <a:r>
              <a:rPr lang="en-US" sz="1100" dirty="0"/>
              <a:t>Obtained from USDA- NASS https://www.nass.usda.gov/Statistics_by_State/Kentucky/Publications/County_Estimates/maps/index.php</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3837" y="6088249"/>
            <a:ext cx="487363" cy="487363"/>
          </a:xfrm>
          <a:prstGeom prst="rect">
            <a:avLst/>
          </a:prstGeom>
        </p:spPr>
      </p:pic>
    </p:spTree>
    <p:extLst>
      <p:ext uri="{BB962C8B-B14F-4D97-AF65-F5344CB8AC3E}">
        <p14:creationId xmlns:p14="http://schemas.microsoft.com/office/powerpoint/2010/main" val="7976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7603"/>
            <a:ext cx="10515600" cy="1325563"/>
          </a:xfrm>
        </p:spPr>
        <p:txBody>
          <a:bodyPr/>
          <a:lstStyle/>
          <a:p>
            <a:r>
              <a:rPr lang="en-US" dirty="0"/>
              <a:t>Kentucky Farmland</a:t>
            </a:r>
          </a:p>
        </p:txBody>
      </p:sp>
      <p:sp>
        <p:nvSpPr>
          <p:cNvPr id="3" name="Content Placeholder 2"/>
          <p:cNvSpPr>
            <a:spLocks noGrp="1"/>
          </p:cNvSpPr>
          <p:nvPr>
            <p:ph idx="1"/>
          </p:nvPr>
        </p:nvSpPr>
        <p:spPr>
          <a:xfrm>
            <a:off x="537883" y="2057400"/>
            <a:ext cx="7247964" cy="4518212"/>
          </a:xfrm>
        </p:spPr>
        <p:txBody>
          <a:bodyPr>
            <a:normAutofit lnSpcReduction="10000"/>
          </a:bodyPr>
          <a:lstStyle/>
          <a:p>
            <a:r>
              <a:rPr lang="en-US" dirty="0"/>
              <a:t> </a:t>
            </a:r>
            <a:r>
              <a:rPr lang="en-US" b="1" dirty="0"/>
              <a:t>Soybeans </a:t>
            </a:r>
          </a:p>
          <a:p>
            <a:pPr lvl="1"/>
            <a:r>
              <a:rPr lang="en-US" dirty="0"/>
              <a:t>1st in Kentucky crop receipts</a:t>
            </a:r>
          </a:p>
          <a:p>
            <a:pPr lvl="1"/>
            <a:r>
              <a:rPr lang="en-US" dirty="0"/>
              <a:t>14th nationally in production</a:t>
            </a:r>
          </a:p>
          <a:p>
            <a:pPr lvl="1"/>
            <a:r>
              <a:rPr lang="en-US" dirty="0"/>
              <a:t>1.7 million acres nationally</a:t>
            </a:r>
          </a:p>
          <a:p>
            <a:pPr lvl="2"/>
            <a:r>
              <a:rPr lang="en-US" dirty="0"/>
              <a:t>84,000,000 bushels (2014)</a:t>
            </a:r>
            <a:endParaRPr lang="en-US" b="1" dirty="0"/>
          </a:p>
          <a:p>
            <a:pPr lvl="1"/>
            <a:r>
              <a:rPr lang="en-US" dirty="0"/>
              <a:t>70% domestic livestock (soybean meal)</a:t>
            </a:r>
          </a:p>
          <a:p>
            <a:r>
              <a:rPr lang="en-US" dirty="0"/>
              <a:t>Top counties (2018)</a:t>
            </a:r>
          </a:p>
          <a:p>
            <a:pPr lvl="1"/>
            <a:r>
              <a:rPr lang="en-US" dirty="0"/>
              <a:t>Christian</a:t>
            </a:r>
          </a:p>
          <a:p>
            <a:pPr lvl="1"/>
            <a:r>
              <a:rPr lang="en-US" dirty="0"/>
              <a:t>Union</a:t>
            </a:r>
          </a:p>
          <a:p>
            <a:pPr lvl="1"/>
            <a:r>
              <a:rPr lang="en-US" dirty="0"/>
              <a:t>Henderson</a:t>
            </a:r>
          </a:p>
          <a:p>
            <a:pPr lvl="1"/>
            <a:r>
              <a:rPr lang="en-US" dirty="0"/>
              <a:t>Daviess</a:t>
            </a:r>
          </a:p>
          <a:p>
            <a:pPr lvl="1"/>
            <a:r>
              <a:rPr lang="en-US" dirty="0"/>
              <a:t>Logan</a:t>
            </a:r>
          </a:p>
          <a:p>
            <a:pPr lvl="1"/>
            <a:endParaRPr lang="en-US" dirty="0"/>
          </a:p>
        </p:txBody>
      </p:sp>
      <p:sp>
        <p:nvSpPr>
          <p:cNvPr id="4" name="TextBox 3"/>
          <p:cNvSpPr txBox="1"/>
          <p:nvPr/>
        </p:nvSpPr>
        <p:spPr>
          <a:xfrm>
            <a:off x="6783976" y="5582194"/>
            <a:ext cx="4844143" cy="877163"/>
          </a:xfrm>
          <a:prstGeom prst="rect">
            <a:avLst/>
          </a:prstGeom>
          <a:noFill/>
        </p:spPr>
        <p:txBody>
          <a:bodyPr wrap="square" rtlCol="0">
            <a:spAutoFit/>
          </a:bodyPr>
          <a:lstStyle/>
          <a:p>
            <a:r>
              <a:rPr lang="en-US" dirty="0"/>
              <a:t>Kentucky Soybean Production-2018</a:t>
            </a:r>
          </a:p>
          <a:p>
            <a:r>
              <a:rPr lang="en-US" sz="1100" dirty="0"/>
              <a:t>Obtained from USDA- NASS https://www.nass.usda.gov/Statistics_by_State/Kentucky/Publications/County_Estimates/maps/index.php</a:t>
            </a:r>
          </a:p>
        </p:txBody>
      </p:sp>
      <p:pic>
        <p:nvPicPr>
          <p:cNvPr id="2050" name="EDC69894-74EC-49B9-AE67-AA0E751F603E" descr="EDC69894-74EC-49B9-AE67-AA0E751F603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090" y="1376566"/>
            <a:ext cx="5437685" cy="420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6215675"/>
            <a:ext cx="487363" cy="487363"/>
          </a:xfrm>
          <a:prstGeom prst="rect">
            <a:avLst/>
          </a:prstGeom>
        </p:spPr>
      </p:pic>
    </p:spTree>
    <p:extLst>
      <p:ext uri="{BB962C8B-B14F-4D97-AF65-F5344CB8AC3E}">
        <p14:creationId xmlns:p14="http://schemas.microsoft.com/office/powerpoint/2010/main" val="3115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0259"/>
            <a:ext cx="10515600" cy="1325563"/>
          </a:xfrm>
        </p:spPr>
        <p:txBody>
          <a:bodyPr/>
          <a:lstStyle/>
          <a:p>
            <a:r>
              <a:rPr lang="en-US" dirty="0"/>
              <a:t>Objectives of Study</a:t>
            </a:r>
          </a:p>
        </p:txBody>
      </p:sp>
      <p:sp>
        <p:nvSpPr>
          <p:cNvPr id="3" name="Content Placeholder 2"/>
          <p:cNvSpPr>
            <a:spLocks noGrp="1"/>
          </p:cNvSpPr>
          <p:nvPr>
            <p:ph idx="1"/>
          </p:nvPr>
        </p:nvSpPr>
        <p:spPr>
          <a:xfrm>
            <a:off x="838200" y="2339431"/>
            <a:ext cx="10515600" cy="4351338"/>
          </a:xfrm>
        </p:spPr>
        <p:txBody>
          <a:bodyPr/>
          <a:lstStyle/>
          <a:p>
            <a:r>
              <a:rPr lang="en-US" dirty="0"/>
              <a:t>Evaluate Features and Accessibility of the USDA National Agriculture Statistics Service </a:t>
            </a:r>
            <a:r>
              <a:rPr lang="en-US" dirty="0" err="1"/>
              <a:t>CropScape</a:t>
            </a:r>
            <a:r>
              <a:rPr lang="en-US" dirty="0"/>
              <a:t> web application.</a:t>
            </a:r>
          </a:p>
          <a:p>
            <a:pPr lvl="1"/>
            <a:endParaRPr lang="en-US" dirty="0"/>
          </a:p>
          <a:p>
            <a:r>
              <a:rPr lang="en-US" dirty="0"/>
              <a:t>Determine Trends in Corn and Soybean Production </a:t>
            </a:r>
          </a:p>
          <a:p>
            <a:pPr lvl="1"/>
            <a:r>
              <a:rPr lang="en-US" dirty="0"/>
              <a:t>8-year span (2011, 2019)</a:t>
            </a:r>
          </a:p>
          <a:p>
            <a:pPr lvl="1"/>
            <a:endParaRPr lang="en-US" dirty="0"/>
          </a:p>
          <a:p>
            <a:r>
              <a:rPr lang="en-US" dirty="0"/>
              <a:t>Integrate data into ArcGIS Pro for producing more reliable crop forecasting models.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6237015"/>
            <a:ext cx="487363" cy="487363"/>
          </a:xfrm>
          <a:prstGeom prst="rect">
            <a:avLst/>
          </a:prstGeom>
        </p:spPr>
      </p:pic>
    </p:spTree>
    <p:extLst>
      <p:ext uri="{BB962C8B-B14F-4D97-AF65-F5344CB8AC3E}">
        <p14:creationId xmlns:p14="http://schemas.microsoft.com/office/powerpoint/2010/main" val="306588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970252"/>
            <a:ext cx="10515600" cy="1325563"/>
          </a:xfrm>
        </p:spPr>
        <p:txBody>
          <a:bodyPr/>
          <a:lstStyle/>
          <a:p>
            <a:r>
              <a:rPr lang="en-US" dirty="0"/>
              <a:t>Study Area</a:t>
            </a:r>
          </a:p>
        </p:txBody>
      </p:sp>
      <p:sp>
        <p:nvSpPr>
          <p:cNvPr id="3" name="Content Placeholder 2"/>
          <p:cNvSpPr>
            <a:spLocks noGrp="1"/>
          </p:cNvSpPr>
          <p:nvPr>
            <p:ph idx="1"/>
          </p:nvPr>
        </p:nvSpPr>
        <p:spPr>
          <a:xfrm>
            <a:off x="746760" y="2272665"/>
            <a:ext cx="10515600" cy="4351338"/>
          </a:xfrm>
        </p:spPr>
        <p:txBody>
          <a:bodyPr/>
          <a:lstStyle/>
          <a:p>
            <a:r>
              <a:rPr lang="en-US" dirty="0"/>
              <a:t>Shelby County </a:t>
            </a:r>
          </a:p>
          <a:p>
            <a:pPr lvl="1"/>
            <a:r>
              <a:rPr lang="en-US" dirty="0"/>
              <a:t>Semi-rural county</a:t>
            </a:r>
          </a:p>
          <a:p>
            <a:pPr lvl="1"/>
            <a:r>
              <a:rPr lang="en-US" dirty="0"/>
              <a:t>Land area: 983 sq. km </a:t>
            </a:r>
          </a:p>
          <a:p>
            <a:pPr lvl="1"/>
            <a:r>
              <a:rPr lang="en-US" dirty="0"/>
              <a:t>Interior plateau ecoregion </a:t>
            </a:r>
          </a:p>
          <a:p>
            <a:pPr lvl="1"/>
            <a:r>
              <a:rPr lang="en-US" dirty="0"/>
              <a:t>Average rainfall 42 inches </a:t>
            </a:r>
          </a:p>
          <a:p>
            <a:pPr lvl="1"/>
            <a:r>
              <a:rPr lang="en-US" dirty="0"/>
              <a:t>Urban area grew from 2001 to 2016 </a:t>
            </a:r>
          </a:p>
          <a:p>
            <a:pPr lvl="2"/>
            <a:r>
              <a:rPr lang="en-US" dirty="0"/>
              <a:t>16,656 acres urban </a:t>
            </a:r>
          </a:p>
          <a:p>
            <a:pPr lvl="2"/>
            <a:endParaRPr lang="en-US" dirty="0"/>
          </a:p>
          <a:p>
            <a:pPr lvl="1"/>
            <a:r>
              <a:rPr lang="en-US" dirty="0"/>
              <a:t>28,251 acres of county = crop production</a:t>
            </a:r>
          </a:p>
          <a:p>
            <a:pPr lvl="1"/>
            <a:endParaRPr lang="en-US" dirty="0"/>
          </a:p>
          <a:p>
            <a:pPr lvl="2"/>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5358" y="1452879"/>
            <a:ext cx="4082242" cy="5282901"/>
          </a:xfrm>
          <a:prstGeom prst="rect">
            <a:avLst/>
          </a:prstGeom>
          <a:effectLst>
            <a:outerShdw blurRad="50800" dist="38100" dir="2700000" algn="tl" rotWithShape="0">
              <a:prstClr val="black">
                <a:alpha val="40000"/>
              </a:prst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157" y="6136640"/>
            <a:ext cx="487363" cy="487363"/>
          </a:xfrm>
          <a:prstGeom prst="rect">
            <a:avLst/>
          </a:prstGeom>
        </p:spPr>
      </p:pic>
    </p:spTree>
    <p:extLst>
      <p:ext uri="{BB962C8B-B14F-4D97-AF65-F5344CB8AC3E}">
        <p14:creationId xmlns:p14="http://schemas.microsoft.com/office/powerpoint/2010/main" val="502300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Terrain Attributes</a:t>
            </a: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750619" y="2466975"/>
            <a:ext cx="5034161" cy="3889375"/>
          </a:xfrm>
          <a:effectLst>
            <a:outerShdw blurRad="50800" dist="38100" dir="2700000" algn="tl" rotWithShape="0">
              <a:prstClr val="black">
                <a:alpha val="40000"/>
              </a:prstClr>
            </a:outerShdw>
          </a:effectLst>
        </p:spPr>
      </p:pic>
      <p:sp>
        <p:nvSpPr>
          <p:cNvPr id="5" name="Text Placeholder 4"/>
          <p:cNvSpPr>
            <a:spLocks noGrp="1"/>
          </p:cNvSpPr>
          <p:nvPr>
            <p:ph type="body" sz="half" idx="2"/>
          </p:nvPr>
        </p:nvSpPr>
        <p:spPr/>
        <p:txBody>
          <a:bodyPr/>
          <a:lstStyle/>
          <a:p>
            <a:pPr marL="285750" indent="-285750">
              <a:buFont typeface="Arial" panose="020B0604020202020204" pitchFamily="34" charset="0"/>
              <a:buChar char="•"/>
            </a:pPr>
            <a:r>
              <a:rPr lang="en-US" dirty="0"/>
              <a:t>Vital to crop production</a:t>
            </a:r>
          </a:p>
          <a:p>
            <a:pPr marL="285750" indent="-285750">
              <a:buFont typeface="Arial" panose="020B0604020202020204" pitchFamily="34" charset="0"/>
              <a:buChar char="•"/>
            </a:pPr>
            <a:r>
              <a:rPr lang="en-US" dirty="0"/>
              <a:t>Elevation and Slope Statistics:</a:t>
            </a:r>
          </a:p>
          <a:p>
            <a:pPr marL="742950" lvl="1" indent="-285750">
              <a:buFont typeface="Arial" panose="020B0604020202020204" pitchFamily="34" charset="0"/>
              <a:buChar char="•"/>
            </a:pPr>
            <a:r>
              <a:rPr lang="en-US" dirty="0"/>
              <a:t>Maximum Elevation: 369 m</a:t>
            </a:r>
          </a:p>
          <a:p>
            <a:pPr marL="742950" lvl="1" indent="-285750">
              <a:buFont typeface="Arial" panose="020B0604020202020204" pitchFamily="34" charset="0"/>
              <a:buChar char="•"/>
            </a:pPr>
            <a:r>
              <a:rPr lang="en-US" dirty="0"/>
              <a:t>Minimum Elevation: 171 m</a:t>
            </a:r>
          </a:p>
          <a:p>
            <a:pPr marL="742950" lvl="1" indent="-285750">
              <a:buFont typeface="Arial" panose="020B0604020202020204" pitchFamily="34" charset="0"/>
              <a:buChar char="•"/>
            </a:pPr>
            <a:r>
              <a:rPr lang="en-US" dirty="0"/>
              <a:t>Average Elevation: 242.35 m</a:t>
            </a:r>
          </a:p>
          <a:p>
            <a:pPr marL="742950" lvl="1" indent="-285750">
              <a:buFont typeface="Arial" panose="020B0604020202020204" pitchFamily="34" charset="0"/>
              <a:buChar char="•"/>
            </a:pPr>
            <a:r>
              <a:rPr lang="en-US" dirty="0"/>
              <a:t>Average Slope: 3.91 degrees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4124800855"/>
              </p:ext>
            </p:extLst>
          </p:nvPr>
        </p:nvGraphicFramePr>
        <p:xfrm>
          <a:off x="653384" y="4282893"/>
          <a:ext cx="5097235" cy="2091861"/>
        </p:xfrm>
        <a:graphic>
          <a:graphicData uri="http://schemas.openxmlformats.org/drawingml/2006/chart">
            <c:chart xmlns:c="http://schemas.openxmlformats.org/drawingml/2006/chart" xmlns:r="http://schemas.openxmlformats.org/officeDocument/2006/relationships" r:id="rId6"/>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223" y="6356350"/>
            <a:ext cx="487363" cy="487363"/>
          </a:xfrm>
          <a:prstGeom prst="rect">
            <a:avLst/>
          </a:prstGeom>
        </p:spPr>
      </p:pic>
    </p:spTree>
    <p:extLst>
      <p:ext uri="{BB962C8B-B14F-4D97-AF65-F5344CB8AC3E}">
        <p14:creationId xmlns:p14="http://schemas.microsoft.com/office/powerpoint/2010/main" val="25691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Shelby County Slope</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dirty="0"/>
              <a:t>Slope causes issues in agriculture:</a:t>
            </a:r>
          </a:p>
          <a:p>
            <a:pPr marL="742950" lvl="1" indent="-285750">
              <a:buFont typeface="Arial" panose="020B0604020202020204" pitchFamily="34" charset="0"/>
              <a:buChar char="•"/>
            </a:pPr>
            <a:r>
              <a:rPr lang="en-US" dirty="0"/>
              <a:t>Degradation of land</a:t>
            </a:r>
          </a:p>
          <a:p>
            <a:pPr marL="742950" lvl="1" indent="-285750">
              <a:buFont typeface="Arial" panose="020B0604020202020204" pitchFamily="34" charset="0"/>
              <a:buChar char="•"/>
            </a:pPr>
            <a:r>
              <a:rPr lang="en-US" dirty="0"/>
              <a:t>Topsoil erosion</a:t>
            </a:r>
          </a:p>
          <a:p>
            <a:pPr marL="742950" lvl="1" indent="-285750">
              <a:buFont typeface="Arial" panose="020B0604020202020204" pitchFamily="34" charset="0"/>
              <a:buChar char="•"/>
            </a:pPr>
            <a:r>
              <a:rPr lang="en-US" dirty="0"/>
              <a:t>Declining crop yields</a:t>
            </a:r>
          </a:p>
          <a:p>
            <a:endParaRPr lang="en-US" dirty="0"/>
          </a:p>
          <a:p>
            <a:pPr marL="285750" indent="-285750">
              <a:buFont typeface="Arial" panose="020B0604020202020204" pitchFamily="34" charset="0"/>
              <a:buChar char="•"/>
            </a:pP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1728700"/>
              </p:ext>
            </p:extLst>
          </p:nvPr>
        </p:nvGraphicFramePr>
        <p:xfrm>
          <a:off x="5660572" y="2546621"/>
          <a:ext cx="5860868" cy="3361545"/>
        </p:xfrm>
        <a:graphic>
          <a:graphicData uri="http://schemas.openxmlformats.org/drawingml/2006/table">
            <a:tbl>
              <a:tblPr firstRow="1" firstCol="1" bandRow="1">
                <a:tableStyleId>{D7AC3CCA-C797-4891-BE02-D94E43425B78}</a:tableStyleId>
              </a:tblPr>
              <a:tblGrid>
                <a:gridCol w="2224371">
                  <a:extLst>
                    <a:ext uri="{9D8B030D-6E8A-4147-A177-3AD203B41FA5}">
                      <a16:colId xmlns:a16="http://schemas.microsoft.com/office/drawing/2014/main" val="2138789519"/>
                    </a:ext>
                  </a:extLst>
                </a:gridCol>
                <a:gridCol w="1109333">
                  <a:extLst>
                    <a:ext uri="{9D8B030D-6E8A-4147-A177-3AD203B41FA5}">
                      <a16:colId xmlns:a16="http://schemas.microsoft.com/office/drawing/2014/main" val="3110212100"/>
                    </a:ext>
                  </a:extLst>
                </a:gridCol>
                <a:gridCol w="2527164">
                  <a:extLst>
                    <a:ext uri="{9D8B030D-6E8A-4147-A177-3AD203B41FA5}">
                      <a16:colId xmlns:a16="http://schemas.microsoft.com/office/drawing/2014/main" val="3112104089"/>
                    </a:ext>
                  </a:extLst>
                </a:gridCol>
              </a:tblGrid>
              <a:tr h="227049">
                <a:tc>
                  <a:txBody>
                    <a:bodyPr/>
                    <a:lstStyle/>
                    <a:p>
                      <a:pPr marL="0" marR="0" algn="ctr">
                        <a:lnSpc>
                          <a:spcPct val="107000"/>
                        </a:lnSpc>
                        <a:spcBef>
                          <a:spcPts val="0"/>
                        </a:spcBef>
                        <a:spcAft>
                          <a:spcPts val="0"/>
                        </a:spcAft>
                      </a:pPr>
                      <a:r>
                        <a:rPr lang="en-US" sz="1200" spc="10" dirty="0">
                          <a:effectLst/>
                        </a:rPr>
                        <a:t>Class 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a:effectLst/>
                        </a:rPr>
                        <a:t>Area(ha)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dirty="0">
                          <a:effectLst/>
                        </a:rPr>
                        <a:t>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0055584"/>
                  </a:ext>
                </a:extLst>
              </a:tr>
              <a:tr h="454096">
                <a:tc>
                  <a:txBody>
                    <a:bodyPr/>
                    <a:lstStyle/>
                    <a:p>
                      <a:pPr marL="0" marR="0">
                        <a:lnSpc>
                          <a:spcPct val="107000"/>
                        </a:lnSpc>
                        <a:spcBef>
                          <a:spcPts val="0"/>
                        </a:spcBef>
                        <a:spcAft>
                          <a:spcPts val="0"/>
                        </a:spcAft>
                      </a:pPr>
                      <a:r>
                        <a:rPr lang="en-US" sz="1200" spc="10" dirty="0">
                          <a:effectLst/>
                        </a:rPr>
                        <a:t>Little or no slope: 0 - 3 % gradient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19,609.19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dirty="0">
                          <a:effectLst/>
                        </a:rPr>
                        <a:t>19.68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7504778"/>
                  </a:ext>
                </a:extLst>
              </a:tr>
              <a:tr h="454096">
                <a:tc>
                  <a:txBody>
                    <a:bodyPr/>
                    <a:lstStyle/>
                    <a:p>
                      <a:pPr marL="0" marR="0">
                        <a:lnSpc>
                          <a:spcPct val="107000"/>
                        </a:lnSpc>
                        <a:spcBef>
                          <a:spcPts val="0"/>
                        </a:spcBef>
                        <a:spcAft>
                          <a:spcPts val="0"/>
                        </a:spcAft>
                      </a:pPr>
                      <a:r>
                        <a:rPr lang="en-US" sz="1200" spc="10">
                          <a:effectLst/>
                        </a:rPr>
                        <a:t>Gentle slopes: 3 - 9 % gradient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58,477.02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a:effectLst/>
                        </a:rPr>
                        <a:t>58.7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7615233"/>
                  </a:ext>
                </a:extLst>
              </a:tr>
              <a:tr h="454096">
                <a:tc>
                  <a:txBody>
                    <a:bodyPr/>
                    <a:lstStyle/>
                    <a:p>
                      <a:pPr marL="0" marR="0">
                        <a:lnSpc>
                          <a:spcPct val="107000"/>
                        </a:lnSpc>
                        <a:spcBef>
                          <a:spcPts val="0"/>
                        </a:spcBef>
                        <a:spcAft>
                          <a:spcPts val="0"/>
                        </a:spcAft>
                      </a:pPr>
                      <a:r>
                        <a:rPr lang="en-US" sz="1200" spc="10" dirty="0">
                          <a:effectLst/>
                        </a:rPr>
                        <a:t>Moderate slopes: 9 - 15 % gradient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15,097.77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a:effectLst/>
                        </a:rPr>
                        <a:t>15.16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5007754"/>
                  </a:ext>
                </a:extLst>
              </a:tr>
              <a:tr h="454096">
                <a:tc>
                  <a:txBody>
                    <a:bodyPr/>
                    <a:lstStyle/>
                    <a:p>
                      <a:pPr marL="0" marR="0">
                        <a:lnSpc>
                          <a:spcPct val="107000"/>
                        </a:lnSpc>
                        <a:spcBef>
                          <a:spcPts val="0"/>
                        </a:spcBef>
                        <a:spcAft>
                          <a:spcPts val="0"/>
                        </a:spcAft>
                      </a:pPr>
                      <a:r>
                        <a:rPr lang="en-US" sz="1200" spc="10">
                          <a:effectLst/>
                        </a:rPr>
                        <a:t>Steep slopes: 15 - 30 % gradient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6,114.98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a:effectLst/>
                        </a:rPr>
                        <a:t>6.14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8484439"/>
                  </a:ext>
                </a:extLst>
              </a:tr>
              <a:tr h="659056">
                <a:tc>
                  <a:txBody>
                    <a:bodyPr/>
                    <a:lstStyle/>
                    <a:p>
                      <a:pPr marL="0" marR="0">
                        <a:lnSpc>
                          <a:spcPct val="107000"/>
                        </a:lnSpc>
                        <a:spcBef>
                          <a:spcPts val="0"/>
                        </a:spcBef>
                        <a:spcAft>
                          <a:spcPts val="0"/>
                        </a:spcAft>
                      </a:pPr>
                      <a:r>
                        <a:rPr lang="en-US" sz="1200" spc="10">
                          <a:effectLst/>
                        </a:rPr>
                        <a:t>Extremely steep slopes: 30 - 60% gradient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191.36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a:effectLst/>
                        </a:rPr>
                        <a:t>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4551786"/>
                  </a:ext>
                </a:extLst>
              </a:tr>
              <a:tr h="659056">
                <a:tc>
                  <a:txBody>
                    <a:bodyPr/>
                    <a:lstStyle/>
                    <a:p>
                      <a:pPr marL="0" marR="0">
                        <a:lnSpc>
                          <a:spcPct val="107000"/>
                        </a:lnSpc>
                        <a:spcBef>
                          <a:spcPts val="0"/>
                        </a:spcBef>
                        <a:spcAft>
                          <a:spcPts val="0"/>
                        </a:spcAft>
                      </a:pPr>
                      <a:r>
                        <a:rPr lang="en-US" sz="1200" spc="10" dirty="0">
                          <a:effectLst/>
                        </a:rPr>
                        <a:t>Excessively steep slopes: &gt; 60% gradient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spc="10">
                          <a:effectLst/>
                        </a:rPr>
                        <a:t>188.96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spc="10" dirty="0">
                          <a:effectLst/>
                        </a:rPr>
                        <a:t>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365694"/>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758" y="6356350"/>
            <a:ext cx="487363" cy="487363"/>
          </a:xfrm>
          <a:prstGeom prst="rect">
            <a:avLst/>
          </a:prstGeom>
        </p:spPr>
      </p:pic>
      <p:pic>
        <p:nvPicPr>
          <p:cNvPr id="7" name="Picture 6" descr="File:A gully formed by water erosion.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523" y="3731621"/>
            <a:ext cx="3622766" cy="2717075"/>
          </a:xfrm>
          <a:prstGeom prst="rect">
            <a:avLst/>
          </a:prstGeom>
        </p:spPr>
      </p:pic>
    </p:spTree>
    <p:extLst>
      <p:ext uri="{BB962C8B-B14F-4D97-AF65-F5344CB8AC3E}">
        <p14:creationId xmlns:p14="http://schemas.microsoft.com/office/powerpoint/2010/main" val="11452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3040"/>
            <a:ext cx="10874829" cy="913445"/>
          </a:xfrm>
        </p:spPr>
        <p:txBody>
          <a:bodyPr>
            <a:normAutofit fontScale="90000"/>
          </a:bodyPr>
          <a:lstStyle/>
          <a:p>
            <a:r>
              <a:rPr lang="en-US" dirty="0" err="1"/>
              <a:t>CropScape</a:t>
            </a:r>
            <a:r>
              <a:rPr lang="en-US" dirty="0"/>
              <a:t>-National Agriculture Statistics Service</a:t>
            </a:r>
          </a:p>
        </p:txBody>
      </p:sp>
      <p:sp>
        <p:nvSpPr>
          <p:cNvPr id="3" name="Content Placeholder 2"/>
          <p:cNvSpPr>
            <a:spLocks noGrp="1"/>
          </p:cNvSpPr>
          <p:nvPr>
            <p:ph idx="1"/>
          </p:nvPr>
        </p:nvSpPr>
        <p:spPr>
          <a:xfrm>
            <a:off x="838200" y="2282823"/>
            <a:ext cx="10515600" cy="4351338"/>
          </a:xfrm>
        </p:spPr>
        <p:txBody>
          <a:bodyPr>
            <a:normAutofit lnSpcReduction="10000"/>
          </a:bodyPr>
          <a:lstStyle/>
          <a:p>
            <a:r>
              <a:rPr lang="en-US" dirty="0"/>
              <a:t>Crop Data Layer (CDL)</a:t>
            </a:r>
          </a:p>
          <a:p>
            <a:pPr lvl="1"/>
            <a:r>
              <a:rPr lang="en-US" dirty="0"/>
              <a:t>Produced from 30 meter satellite imagery</a:t>
            </a:r>
          </a:p>
          <a:p>
            <a:pPr lvl="1"/>
            <a:r>
              <a:rPr lang="en-US" dirty="0"/>
              <a:t>Currently utilizes:</a:t>
            </a:r>
          </a:p>
          <a:p>
            <a:pPr lvl="2"/>
            <a:r>
              <a:rPr lang="en-US" dirty="0"/>
              <a:t>Landsat 8 OLI/TIRS sensor</a:t>
            </a:r>
          </a:p>
          <a:p>
            <a:pPr lvl="2"/>
            <a:r>
              <a:rPr lang="en-US" dirty="0"/>
              <a:t>Disaster Monitoring Constellation (DCM) DEIMOS-1</a:t>
            </a:r>
          </a:p>
          <a:p>
            <a:pPr lvl="2"/>
            <a:r>
              <a:rPr lang="en-US" dirty="0"/>
              <a:t>ESA Sentinel-2 A and B sensors.</a:t>
            </a:r>
          </a:p>
          <a:p>
            <a:pPr lvl="1"/>
            <a:r>
              <a:rPr lang="en-US" dirty="0"/>
              <a:t>Imagery downloaded daily</a:t>
            </a:r>
          </a:p>
          <a:p>
            <a:pPr lvl="2"/>
            <a:r>
              <a:rPr lang="en-US" dirty="0"/>
              <a:t>Objective to get at least one cloud-free day</a:t>
            </a:r>
          </a:p>
          <a:p>
            <a:pPr lvl="2"/>
            <a:r>
              <a:rPr lang="en-US" dirty="0"/>
              <a:t>Every two weeks per growing season</a:t>
            </a:r>
          </a:p>
          <a:p>
            <a:pPr lvl="1"/>
            <a:r>
              <a:rPr lang="en-US" dirty="0"/>
              <a:t>Prior to 2008 satellite data from:</a:t>
            </a:r>
          </a:p>
          <a:p>
            <a:pPr lvl="2"/>
            <a:r>
              <a:rPr lang="en-US" dirty="0"/>
              <a:t> Landsat 4/5/7 </a:t>
            </a:r>
          </a:p>
          <a:p>
            <a:pPr lvl="2"/>
            <a:r>
              <a:rPr lang="en-US" dirty="0"/>
              <a:t> IRS-P6 </a:t>
            </a:r>
            <a:r>
              <a:rPr lang="en-US" dirty="0" err="1"/>
              <a:t>Resourcesat</a:t>
            </a:r>
            <a:r>
              <a:rPr lang="en-US" dirty="0"/>
              <a:t> 1 sensor</a:t>
            </a:r>
          </a:p>
          <a:p>
            <a:pPr lvl="2"/>
            <a:r>
              <a:rPr lang="en-US" dirty="0"/>
              <a:t>Han et al. 2012</a:t>
            </a:r>
          </a:p>
        </p:txBody>
      </p:sp>
      <p:sp>
        <p:nvSpPr>
          <p:cNvPr id="4" name="Shape 55"/>
          <p:cNvSpPr/>
          <p:nvPr/>
        </p:nvSpPr>
        <p:spPr>
          <a:xfrm>
            <a:off x="7808101" y="3196268"/>
            <a:ext cx="3904928" cy="3008349"/>
          </a:xfrm>
          <a:prstGeom prst="rect">
            <a:avLst/>
          </a:prstGeom>
          <a:blipFill>
            <a:blip r:embed="rId4"/>
            <a:stretch>
              <a:fillRect/>
            </a:stretch>
          </a:blipFill>
          <a:ln>
            <a:noFill/>
          </a:ln>
          <a:effectLst>
            <a:outerShdw blurRad="50800" dist="38100" dir="2700000" algn="tl" rotWithShape="0">
              <a:prstClr val="black">
                <a:alpha val="40000"/>
              </a:prstClr>
            </a:outerShdw>
          </a:effectLst>
        </p:spPr>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289" y="6174535"/>
            <a:ext cx="487363" cy="487363"/>
          </a:xfrm>
          <a:prstGeom prst="rect">
            <a:avLst/>
          </a:prstGeom>
        </p:spPr>
      </p:pic>
    </p:spTree>
    <p:extLst>
      <p:ext uri="{BB962C8B-B14F-4D97-AF65-F5344CB8AC3E}">
        <p14:creationId xmlns:p14="http://schemas.microsoft.com/office/powerpoint/2010/main" val="35460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FB4A8F4951984E8951E0AE9160BC9D" ma:contentTypeVersion="12" ma:contentTypeDescription="Create a new document." ma:contentTypeScope="" ma:versionID="87a5958371e44fc2b01a679c337556af">
  <xsd:schema xmlns:xsd="http://www.w3.org/2001/XMLSchema" xmlns:xs="http://www.w3.org/2001/XMLSchema" xmlns:p="http://schemas.microsoft.com/office/2006/metadata/properties" xmlns:ns3="b2f085ec-5d63-479e-8735-6bd90194dcd6" xmlns:ns4="d1e6694e-b403-41b6-b0f9-4fc0675faa8a" targetNamespace="http://schemas.microsoft.com/office/2006/metadata/properties" ma:root="true" ma:fieldsID="8ad15c0d88353cd9f2b5d1facdb5ca1c" ns3:_="" ns4:_="">
    <xsd:import namespace="b2f085ec-5d63-479e-8735-6bd90194dcd6"/>
    <xsd:import namespace="d1e6694e-b403-41b6-b0f9-4fc0675faa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085ec-5d63-479e-8735-6bd90194dcd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e6694e-b403-41b6-b0f9-4fc0675faa8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4DEA53-C334-4FA0-9C34-F7E16B698C1B}">
  <ds:schemaRefs>
    <ds:schemaRef ds:uri="http://schemas.microsoft.com/sharepoint/v3/contenttype/forms"/>
  </ds:schemaRefs>
</ds:datastoreItem>
</file>

<file path=customXml/itemProps2.xml><?xml version="1.0" encoding="utf-8"?>
<ds:datastoreItem xmlns:ds="http://schemas.openxmlformats.org/officeDocument/2006/customXml" ds:itemID="{27A08CE0-2088-4072-A4E0-D4592E950B6E}">
  <ds:schemaRefs>
    <ds:schemaRef ds:uri="http://schemas.microsoft.com/office/2006/metadata/contentType"/>
    <ds:schemaRef ds:uri="http://schemas.microsoft.com/office/2006/metadata/properties/metaAttributes"/>
    <ds:schemaRef ds:uri="http://www.w3.org/2000/xmlns/"/>
    <ds:schemaRef ds:uri="http://www.w3.org/2001/XMLSchema"/>
    <ds:schemaRef ds:uri="b2f085ec-5d63-479e-8735-6bd90194dcd6"/>
    <ds:schemaRef ds:uri="d1e6694e-b403-41b6-b0f9-4fc0675faa8a"/>
  </ds:schemaRefs>
</ds:datastoreItem>
</file>

<file path=customXml/itemProps3.xml><?xml version="1.0" encoding="utf-8"?>
<ds:datastoreItem xmlns:ds="http://schemas.openxmlformats.org/officeDocument/2006/customXml" ds:itemID="{148C9137-3A30-452E-9DA3-6800BC56017C}">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Office Theme</Template>
  <TotalTime>6863</TotalTime>
  <Words>1399</Words>
  <Application>Microsoft Office PowerPoint</Application>
  <PresentationFormat>Widescreen</PresentationFormat>
  <Paragraphs>322</Paragraphs>
  <Slides>24</Slides>
  <Notes>1</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Geospatial Modelling Corn and Soybean in Shelby County, Kentucky, 2011 and 2019 </vt:lpstr>
      <vt:lpstr>Importance of Corn and Soybean Production</vt:lpstr>
      <vt:lpstr>Kentucky Farmland</vt:lpstr>
      <vt:lpstr>Kentucky Farmland</vt:lpstr>
      <vt:lpstr>Objectives of Study</vt:lpstr>
      <vt:lpstr>Study Area</vt:lpstr>
      <vt:lpstr>Terrain Attributes</vt:lpstr>
      <vt:lpstr>Shelby County Slope</vt:lpstr>
      <vt:lpstr>CropScape-National Agriculture Statistics Service</vt:lpstr>
      <vt:lpstr>Crop Data Layer Accuracy</vt:lpstr>
      <vt:lpstr>Crop Data Layer</vt:lpstr>
      <vt:lpstr>Soybean Harvest Trends </vt:lpstr>
      <vt:lpstr>Corn Harvest Trends</vt:lpstr>
      <vt:lpstr>Corn and Soybean Production 2011 </vt:lpstr>
      <vt:lpstr>Corn and Soybean Production 2019</vt:lpstr>
      <vt:lpstr>Tobacco Harvest</vt:lpstr>
      <vt:lpstr>Corn and Soybean Production </vt:lpstr>
      <vt:lpstr>Corn Planting Frequency </vt:lpstr>
      <vt:lpstr>Soybean Planting Frequency</vt:lpstr>
      <vt:lpstr>Kentucky Corn and Soybean Forecast 2020</vt:lpstr>
      <vt:lpstr>Issues and Future Improvements</vt:lpstr>
      <vt:lpstr>Conclusions</vt:lpstr>
      <vt:lpstr>References</vt:lpstr>
      <vt:lpstr>Acknowledgements </vt:lpstr>
    </vt:vector>
  </TitlesOfParts>
  <Company>Kentucky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Wyvette</dc:creator>
  <cp:lastModifiedBy>Lyons, William</cp:lastModifiedBy>
  <cp:revision>99</cp:revision>
  <dcterms:created xsi:type="dcterms:W3CDTF">2017-05-24T17:58:24Z</dcterms:created>
  <dcterms:modified xsi:type="dcterms:W3CDTF">2020-10-31T01:08:51Z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0x01010075FB4A8F4951984E8951E0AE9160BC9D</vt:lpwstr>
  </property>
</Properties>
</file>