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7" r:id="rId5"/>
    <p:sldId id="271" r:id="rId6"/>
    <p:sldId id="269" r:id="rId7"/>
    <p:sldId id="270" r:id="rId8"/>
    <p:sldId id="275" r:id="rId9"/>
    <p:sldId id="261" r:id="rId10"/>
    <p:sldId id="276" r:id="rId11"/>
    <p:sldId id="274" r:id="rId12"/>
    <p:sldId id="273" r:id="rId13"/>
    <p:sldId id="259" r:id="rId14"/>
    <p:sldId id="266" r:id="rId15"/>
    <p:sldId id="265" r:id="rId16"/>
    <p:sldId id="272" r:id="rId17"/>
    <p:sldId id="262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201"/>
    <a:srgbClr val="FF3300"/>
    <a:srgbClr val="0D33F3"/>
    <a:srgbClr val="EE1237"/>
    <a:srgbClr val="EB8015"/>
    <a:srgbClr val="BC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859" autoAdjust="0"/>
  </p:normalViewPr>
  <p:slideViewPr>
    <p:cSldViewPr snapToGrid="0">
      <p:cViewPr varScale="1">
        <p:scale>
          <a:sx n="61" d="100"/>
          <a:sy n="61" d="100"/>
        </p:scale>
        <p:origin x="10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85195-3AF6-4FD1-BAA0-351A30D5033F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0D1C0-044F-4CB1-8538-B2C1B71C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5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7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01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76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67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80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00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9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9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2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39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07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42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4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5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0D1C0-044F-4CB1-8538-B2C1B71CEA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18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E144-59FD-48DC-AF63-4A47BB33A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C6E32-5364-4620-93A2-70738000D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0D074-7FEF-491B-8376-D1DC94B2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4992C-F59B-47ED-B63E-DF20C3D7A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51037-37BA-4BEC-8AFD-B9DE3AD8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2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77DBC-F7F6-4CDD-8EAF-D1E9B3B7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CEA99-2FCE-439F-AA4A-F9F6AABE4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662F9-558B-429B-9321-16F8605B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AB562-762A-47D9-9711-7792D92D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71B5-806F-47DB-893D-CAC777D5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5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D03BD4-10A6-414B-AA40-783082A90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39DE0-B6D1-4A5A-A5A6-DC4B7E404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C2086-4FD4-4C9A-A7D7-558774C02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3E3F2-614F-4870-88E1-74928AD09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A2BBB-5F55-445D-819F-F2D52A25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2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9CDA6-6E7E-47A4-9703-F7EFCC486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2A352-C4C6-4A67-9DA6-7B01EA98B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30AF-AE9D-4E04-90EC-DACE4E0D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678C8-0DEE-48BE-98F2-67F9F1B0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9D2E7-C265-4F91-827D-967CD331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1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1658E-E978-4A5C-9DA6-D879605E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243D2-DDC0-4163-ACF6-705214813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AE5CB-F2D1-40F1-A1C7-ECDA860E6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08416-4B4F-4BCA-AAD0-FB4FE753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19FDA-4C08-413E-9E23-81896B60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9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3C61D-2EC3-4EA1-A67D-D25FE609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7AB80-F7EA-4B30-AD44-EA901A3CC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D13AA-5648-4187-AD8F-6CEDBF2BF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E557F-3DFD-494F-86BD-F95917E4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61A30-0E19-4EBB-A4C0-86760122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F0824-D048-481C-B4BD-1EAA3CAD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7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354C-2CA0-48BD-A19E-7F04F724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F701-A4B0-47CC-B624-E9D072DBC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4446-DE54-4F47-98B7-11B7A3493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65FA9-6071-4FD3-9038-A32167ED2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0FCE0-DE4D-4A7D-B32B-03D81048B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E06C4-0267-4A2D-893F-B7E11802F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81DD87-65C3-449F-B637-296DEAF29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FA04C-CC90-477C-B94D-76A7088C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1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4A50F-78A3-45C1-9CFB-EF33E30D5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9582D-0F74-4715-8CCB-4E2DE2D7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60CFF-1A3C-4703-9EC8-2EA0BD87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68965-E777-4AF2-B757-4D263E52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FE307-0B0A-42F4-AA6C-DE21B3F9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3328E-60D6-45D6-B2AD-D96A1F98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D6988-EBBA-457B-A8F9-ADA803A9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8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77BB-8D9D-433F-9482-679D8F5E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E8EC-6B7F-422F-9B5B-107E3322E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B3A90-185A-409C-A0AF-2E65377B3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56D9D-CA69-4326-9C41-C945F267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41D2B-C511-4A28-87B1-F04EA053D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A9D5E-F96E-4E4B-87C6-BCB707FA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1F99-14DA-483E-B233-50E9983F2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017D3A-434A-48A9-A1FD-EF0B633C1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EF1B9-3E7F-4BD2-A2B4-09A38996E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2C074-71EE-4FEF-A82C-00615978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3DB97-D2C9-4B9E-83F4-E78C9AA0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199AE-0208-4DD5-ACDF-CB702DF0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8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C0160B-DBF4-4C85-833F-1E621803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3854F-0C6A-4E4E-8578-2787459FE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7C418-E620-437B-AC5C-5B1999C5D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2B4B5-17E1-4290-A56D-E70B7DDC2D6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2416F-E79D-4B76-B239-0D031C49E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A7524-2BBC-4EE0-8CC2-D76D98C29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71D05-35F0-4356-A0F5-91EC5F2E8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9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11" Type="http://schemas.openxmlformats.org/officeDocument/2006/relationships/image" Target="../media/image6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8.png"/><Relationship Id="rId11" Type="http://schemas.openxmlformats.org/officeDocument/2006/relationships/image" Target="../media/image6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FB87-390E-4E8A-B055-3F372B1CD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127" y="-869521"/>
            <a:ext cx="9049861" cy="379524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ecological hotspot for fishes; the Wild River section of the Red River Gorge, Kentucky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8E75C-C272-450E-996F-3B9FD29B6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959" y="3057930"/>
            <a:ext cx="10309969" cy="165576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 W.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Ralenkotter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Erika M. Howard, Jon D. Eisenhour, and David J.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Eisenhour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Morehead State University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Cole and Erika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44F3A-485B-4373-9E80-9C8D00A33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314" y="4505633"/>
            <a:ext cx="3358421" cy="1789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952E3-C387-4107-BAD6-C9D3C7992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60" y="4505633"/>
            <a:ext cx="3969711" cy="1473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A13AE-4718-4257-8BC7-E093D42F320A}"/>
              </a:ext>
            </a:extLst>
          </p:cNvPr>
          <p:cNvSpPr txBox="1"/>
          <p:nvPr/>
        </p:nvSpPr>
        <p:spPr>
          <a:xfrm>
            <a:off x="9048302" y="6198120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Banded darter,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Etheostoma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zonale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2E797-78DD-4576-B7F1-000AFA766E59}"/>
              </a:ext>
            </a:extLst>
          </p:cNvPr>
          <p:cNvSpPr txBox="1"/>
          <p:nvPr/>
        </p:nvSpPr>
        <p:spPr>
          <a:xfrm>
            <a:off x="5141108" y="6198120"/>
            <a:ext cx="225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Longear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sunfish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Lepomis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megalotis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61CBC-F7CE-45C7-925D-9ADF65FE0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9" y="4505633"/>
            <a:ext cx="4302190" cy="1324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7EA918-EB80-40F6-9150-BBD33B4C3F6B}"/>
              </a:ext>
            </a:extLst>
          </p:cNvPr>
          <p:cNvSpPr txBox="1"/>
          <p:nvPr/>
        </p:nvSpPr>
        <p:spPr>
          <a:xfrm>
            <a:off x="1233914" y="6150114"/>
            <a:ext cx="225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Mottled sculpin,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Cottus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bairdii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81AA2F-C8A9-48E2-B4EA-C0CB1CE11A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61134" cy="1324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51F7A-9D7D-44C4-A015-E0369549BC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919" y="0"/>
            <a:ext cx="2143902" cy="147313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9B7FE05-361A-4F9B-99EA-5D0CB5D27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3"/>
    </mc:Choice>
    <mc:Fallback xmlns="">
      <p:transition spd="slow" advTm="7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CF9EB3-D7CF-4B88-9E9B-C7338C163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54604"/>
            <a:ext cx="8845410" cy="1403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6C4AB-B733-474A-9558-0A27BF2BBF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1" t="2070" r="1474" b="3328"/>
          <a:stretch/>
        </p:blipFill>
        <p:spPr>
          <a:xfrm>
            <a:off x="4342613" y="0"/>
            <a:ext cx="7849388" cy="54546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C78B6D-82B1-4EDA-86D0-0DC7C1534ADF}"/>
              </a:ext>
            </a:extLst>
          </p:cNvPr>
          <p:cNvSpPr/>
          <p:nvPr/>
        </p:nvSpPr>
        <p:spPr>
          <a:xfrm>
            <a:off x="8845410" y="5454604"/>
            <a:ext cx="3346590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Northern Brook Lamprey,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Ichthyomyzon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fossor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species considered “Threatened” in Kentucky, and documented only in the lower part of the study reach.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6A2C5-B611-4FB5-9909-28802A71CA08}"/>
              </a:ext>
            </a:extLst>
          </p:cNvPr>
          <p:cNvSpPr/>
          <p:nvPr/>
        </p:nvSpPr>
        <p:spPr>
          <a:xfrm>
            <a:off x="5378238" y="777754"/>
            <a:ext cx="1187116" cy="625642"/>
          </a:xfrm>
          <a:prstGeom prst="rect">
            <a:avLst/>
          </a:prstGeom>
          <a:noFill/>
          <a:ln w="76200">
            <a:solidFill>
              <a:srgbClr val="FF6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EF4516-9570-4C2A-A3C3-F9EF0F8DCDE2}"/>
              </a:ext>
            </a:extLst>
          </p:cNvPr>
          <p:cNvSpPr/>
          <p:nvPr/>
        </p:nvSpPr>
        <p:spPr>
          <a:xfrm>
            <a:off x="-49616" y="687491"/>
            <a:ext cx="5069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Threatened Species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EB8D8-DF33-4D60-835F-67AD9A7B599F}"/>
              </a:ext>
            </a:extLst>
          </p:cNvPr>
          <p:cNvSpPr txBox="1"/>
          <p:nvPr/>
        </p:nvSpPr>
        <p:spPr>
          <a:xfrm>
            <a:off x="0" y="2184196"/>
            <a:ext cx="3625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state threatened species at sites 2 and 3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124AAA4-5C84-4FBF-BECC-AEC4E996B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5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99"/>
    </mc:Choice>
    <mc:Fallback xmlns="">
      <p:transition spd="slow" advTm="39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692E-240B-4742-9CAC-8B4ECC715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66" y="-180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dominant fish species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C3917-303C-4E00-9369-440B09EBA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53" y="594222"/>
            <a:ext cx="5251545" cy="1622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D5214B-8A58-436E-A7AB-D6E9F40A17C7}"/>
              </a:ext>
            </a:extLst>
          </p:cNvPr>
          <p:cNvSpPr/>
          <p:nvPr/>
        </p:nvSpPr>
        <p:spPr>
          <a:xfrm>
            <a:off x="429410" y="2202201"/>
            <a:ext cx="3385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Rosyface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shiner,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Notropis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rubellus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BA49B-0298-4092-89FA-13FBBB0BB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778" y="2317338"/>
            <a:ext cx="5524812" cy="1980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3FA515-799E-43AE-ABF9-F62F021D355A}"/>
              </a:ext>
            </a:extLst>
          </p:cNvPr>
          <p:cNvSpPr/>
          <p:nvPr/>
        </p:nvSpPr>
        <p:spPr>
          <a:xfrm>
            <a:off x="6237778" y="4303813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Golden Redhorse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Moxostoma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erythurum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17E26-B134-47A0-98A6-E122C68A3D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17" t="17178" r="4637" b="33099"/>
          <a:stretch/>
        </p:blipFill>
        <p:spPr>
          <a:xfrm>
            <a:off x="444753" y="2600052"/>
            <a:ext cx="5251545" cy="20558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4DBBEB-B612-42D0-BB83-5ED5767A8646}"/>
              </a:ext>
            </a:extLst>
          </p:cNvPr>
          <p:cNvSpPr/>
          <p:nvPr/>
        </p:nvSpPr>
        <p:spPr>
          <a:xfrm>
            <a:off x="429410" y="4618805"/>
            <a:ext cx="3760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Striped Shiner,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Luxilus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chrysocephalus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FF8F27-D5EC-43BE-9371-F9C7251E77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660" y="-18029"/>
            <a:ext cx="5524812" cy="20382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57489C-B5CF-427A-96B5-FD872E57B270}"/>
              </a:ext>
            </a:extLst>
          </p:cNvPr>
          <p:cNvSpPr/>
          <p:nvPr/>
        </p:nvSpPr>
        <p:spPr>
          <a:xfrm>
            <a:off x="6241659" y="1984778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Banded Darter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Etheostoma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zonale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515BC6-5A37-47A3-9EF5-81B1657A7A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411" y="4988137"/>
            <a:ext cx="5266887" cy="16432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F14ED5-CCE4-4C73-A052-BFA50A0FE710}"/>
              </a:ext>
            </a:extLst>
          </p:cNvPr>
          <p:cNvSpPr/>
          <p:nvPr/>
        </p:nvSpPr>
        <p:spPr>
          <a:xfrm>
            <a:off x="429411" y="6540183"/>
            <a:ext cx="333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Silver shiner,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Notropis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photogenis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49945F-4614-43DE-B45B-A9EBE51810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1659" y="4685151"/>
            <a:ext cx="5520930" cy="18550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546132-0EB9-43BA-93B7-C4FB4E7B1835}"/>
              </a:ext>
            </a:extLst>
          </p:cNvPr>
          <p:cNvSpPr/>
          <p:nvPr/>
        </p:nvSpPr>
        <p:spPr>
          <a:xfrm>
            <a:off x="6237778" y="6484010"/>
            <a:ext cx="3458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Hog sucker,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Hypentelium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nigricans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36CB4B9-3885-4308-A692-F0F64C5C7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7"/>
    </mc:Choice>
    <mc:Fallback xmlns="">
      <p:transition spd="slow" advTm="25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3ACF-2DCF-4D8A-8BFF-B23AC3EF6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E2B0C-F489-46C3-93CB-DC3E7D22B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4042611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 species previously reported through this reach were not observed.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BAB6D-FDBA-487B-934E-B41ADDF38E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9" t="17146" r="2895" b="19186"/>
          <a:stretch/>
        </p:blipFill>
        <p:spPr>
          <a:xfrm>
            <a:off x="5488323" y="4692317"/>
            <a:ext cx="6703678" cy="21817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434BA4-42C0-408C-8F5C-F24B9A181DDB}"/>
              </a:ext>
            </a:extLst>
          </p:cNvPr>
          <p:cNvSpPr/>
          <p:nvPr/>
        </p:nvSpPr>
        <p:spPr>
          <a:xfrm>
            <a:off x="8484382" y="4316648"/>
            <a:ext cx="3707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Rainbow Trout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Oncorhynchus mykiss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FB771-3866-4809-9BC5-65F2D70697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4" t="5213" r="5658" b="11279"/>
          <a:stretch/>
        </p:blipFill>
        <p:spPr>
          <a:xfrm>
            <a:off x="5488323" y="0"/>
            <a:ext cx="6703677" cy="2439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1652AC-ED06-4A73-B995-FD585BB92969}"/>
              </a:ext>
            </a:extLst>
          </p:cNvPr>
          <p:cNvSpPr/>
          <p:nvPr/>
        </p:nvSpPr>
        <p:spPr>
          <a:xfrm>
            <a:off x="5586670" y="2439101"/>
            <a:ext cx="353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Scarlet Shiner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Lythrurus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fasciolaris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A643A6-674F-46C1-8FFC-479E24296695}"/>
              </a:ext>
            </a:extLst>
          </p:cNvPr>
          <p:cNvSpPr/>
          <p:nvPr/>
        </p:nvSpPr>
        <p:spPr>
          <a:xfrm>
            <a:off x="0" y="4685980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Rainbow Darter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Etheostoma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1727B-7988-42C4-832E-0A0010B8F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22359"/>
            <a:ext cx="5488323" cy="226995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36FDD98-2DB7-4B94-90F8-3CBC21DB7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0"/>
    </mc:Choice>
    <mc:Fallback xmlns="">
      <p:transition spd="slow" advTm="3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F1EE28-4A9F-409F-B774-1B8EBC4C7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239" y="288758"/>
            <a:ext cx="10689425" cy="65692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AF7F18-A9D0-4695-9A1A-3791B3083E96}"/>
              </a:ext>
            </a:extLst>
          </p:cNvPr>
          <p:cNvSpPr txBox="1"/>
          <p:nvPr/>
        </p:nvSpPr>
        <p:spPr>
          <a:xfrm>
            <a:off x="0" y="288758"/>
            <a:ext cx="1973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EEEC96-5F6C-42BE-813C-C295070B8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7"/>
    </mc:Choice>
    <mc:Fallback xmlns="">
      <p:transition spd="slow" advTm="5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A490E4-5F83-41C4-8382-5257EE75F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329" t="1989" r="1887" b="2138"/>
          <a:stretch/>
        </p:blipFill>
        <p:spPr>
          <a:xfrm>
            <a:off x="0" y="965082"/>
            <a:ext cx="7610622" cy="5149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897CC8-1480-4CBF-876F-B7516B87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632" y="82127"/>
            <a:ext cx="4213368" cy="1254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2BB1C-1ED5-4BEC-B54D-F9A1A4ECE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3815" y="1252283"/>
            <a:ext cx="1859441" cy="768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328E2-31DB-429C-A9A1-DBEA62CEE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8632" y="2324150"/>
            <a:ext cx="4213367" cy="1379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AC3C83-A132-4280-A422-10C5C38770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3815" y="3664298"/>
            <a:ext cx="1987468" cy="768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97965-1036-4C55-8055-794EE5EC3B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0080" y="4691311"/>
            <a:ext cx="4211920" cy="1554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3C3C0-6F51-4255-8CC7-76AE78AFCE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0173" y="6114597"/>
            <a:ext cx="2322777" cy="77425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3683ACF-2DCF-4D8A-8BFF-B23AC3EF6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328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257DB3-4171-4CDB-954F-2FD7C8475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2"/>
    </mc:Choice>
    <mc:Fallback xmlns="">
      <p:transition spd="slow" advTm="22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1">
            <a:extLst>
              <a:ext uri="{FF2B5EF4-FFF2-40B4-BE49-F238E27FC236}">
                <a16:creationId xmlns:a16="http://schemas.microsoft.com/office/drawing/2014/main" id="{8B5B531F-EAC7-42C1-A67D-E8A705661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7796" y="28751448"/>
            <a:ext cx="10319481" cy="1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image001">
            <a:extLst>
              <a:ext uri="{FF2B5EF4-FFF2-40B4-BE49-F238E27FC236}">
                <a16:creationId xmlns:a16="http://schemas.microsoft.com/office/drawing/2014/main" id="{FFFA8B72-EAEA-4E00-9E64-2D25F0A0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196" y="28903848"/>
            <a:ext cx="10319481" cy="1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image001">
            <a:extLst>
              <a:ext uri="{FF2B5EF4-FFF2-40B4-BE49-F238E27FC236}">
                <a16:creationId xmlns:a16="http://schemas.microsoft.com/office/drawing/2014/main" id="{C6497936-CF46-4C15-816C-E1A735F9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596" y="29056248"/>
            <a:ext cx="10319481" cy="1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image001">
            <a:extLst>
              <a:ext uri="{FF2B5EF4-FFF2-40B4-BE49-F238E27FC236}">
                <a16:creationId xmlns:a16="http://schemas.microsoft.com/office/drawing/2014/main" id="{D6C6F311-3458-44FC-8FBB-70FF8791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996" y="29208648"/>
            <a:ext cx="10319481" cy="1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8C3D5B-8040-4FD9-BC25-6F7F00300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9479" y="27794490"/>
            <a:ext cx="5012567" cy="2502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2DB24D-4AA8-4FB6-9CDA-9F144F3C7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01879" y="27946890"/>
            <a:ext cx="5012567" cy="2502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2D837E-5A37-4973-91DE-9D84BCA2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4279" y="28099290"/>
            <a:ext cx="5012567" cy="2502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15132B-D56C-4E16-9924-478642323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6679" y="28251690"/>
            <a:ext cx="5012567" cy="2502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7767BA-22A0-4C6C-BC94-9B4F6BFA02A4}"/>
              </a:ext>
            </a:extLst>
          </p:cNvPr>
          <p:cNvSpPr txBox="1"/>
          <p:nvPr/>
        </p:nvSpPr>
        <p:spPr>
          <a:xfrm>
            <a:off x="0" y="16625"/>
            <a:ext cx="62677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Faunal break at the rapids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5206F-6A2F-4828-9317-9A3A509DCB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39"/>
          <a:stretch/>
        </p:blipFill>
        <p:spPr>
          <a:xfrm>
            <a:off x="6942349" y="602686"/>
            <a:ext cx="5249651" cy="6255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69E6A-A5F7-4366-89F4-E11DBE0DC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06332"/>
            <a:ext cx="6829209" cy="455166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B1D1E65-E647-410C-901F-B4B2DE0EF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39"/>
    </mc:Choice>
    <mc:Fallback xmlns="">
      <p:transition spd="slow" advTm="7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182A-C51B-473F-8481-D28A9924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9092"/>
            <a:ext cx="5277853" cy="1325563"/>
          </a:xfrm>
        </p:spPr>
        <p:txBody>
          <a:bodyPr/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708D1-F443-4B5E-9907-7FCED1FC6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11" y="2453421"/>
            <a:ext cx="11454063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Extremely high KIBI numbers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baseline data for renewed interest and development of the Red River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surveys help preserve habitats like these, to ensure they remain high quality and biodiversity.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species newly recorded in the Wild River section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one threatened species (Northern Brook Lamprey)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38399-BEC8-43FD-A628-A82E13B93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9" t="-2477" r="4925" b="2477"/>
          <a:stretch/>
        </p:blipFill>
        <p:spPr>
          <a:xfrm>
            <a:off x="4775041" y="-41759"/>
            <a:ext cx="3625517" cy="1532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CA9DE8-BE24-482E-B166-065F334303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2" r="3602"/>
          <a:stretch/>
        </p:blipFill>
        <p:spPr>
          <a:xfrm>
            <a:off x="0" y="-2"/>
            <a:ext cx="4826001" cy="1490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F1240-B0A8-44BB-96B0-7F374AB466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40" t="10958" r="8118" b="7749"/>
          <a:stretch/>
        </p:blipFill>
        <p:spPr>
          <a:xfrm>
            <a:off x="8349597" y="0"/>
            <a:ext cx="3842404" cy="1490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45D433-C39B-464C-8976-FBB5ED4562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58" b="5008"/>
          <a:stretch/>
        </p:blipFill>
        <p:spPr>
          <a:xfrm>
            <a:off x="0" y="5601625"/>
            <a:ext cx="4169650" cy="125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B1935A-ACA6-4C11-98BE-76EAD41F7E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37" t="17584" r="3684" b="20290"/>
          <a:stretch/>
        </p:blipFill>
        <p:spPr>
          <a:xfrm>
            <a:off x="8180825" y="5601625"/>
            <a:ext cx="4087892" cy="1280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51123-7F51-413F-9319-A3402C321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579" t="25232" r="15921" b="20663"/>
          <a:stretch/>
        </p:blipFill>
        <p:spPr>
          <a:xfrm>
            <a:off x="4169650" y="5599810"/>
            <a:ext cx="4087892" cy="128225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3CE386E-D521-46AD-A599-E1D3E489E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0"/>
    </mc:Choice>
    <mc:Fallback xmlns="">
      <p:transition spd="slow" advTm="4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0AA9-0A8F-4339-8785-0A757041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947" y="37545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5882D-2785-43CF-9307-1D2AAEF26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991" y="1259084"/>
            <a:ext cx="5398476" cy="56107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thanks to: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Smith and Austin Spradlin for assistance in field work.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Mike Compton (Kentucky Nature Preserves, KNP), Cliff Hull (KNP), and Allen Helton (private landowner) for providing access to sites or help with funding and study design.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Fishes were collected under permits provided by the IACUC of Morehead State University, KDFWR, and United States Forest Service.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57189-8937-4FB9-9F01-F0AEE710B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511" y="0"/>
            <a:ext cx="2302489" cy="239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C7D869-B8F6-4B1A-BB59-EDE9B49FC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41675"/>
            <a:ext cx="2221524" cy="1578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78A54A-CC1F-4D62-BBDA-D1E5584CA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2" y="37545"/>
            <a:ext cx="3076575" cy="2114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477E2-59E7-429E-A4DB-B25E3E928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9783" y="4817647"/>
            <a:ext cx="2052217" cy="205221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9523913-EEE7-4CA3-9230-CF4BCD002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8"/>
    </mc:Choice>
    <mc:Fallback xmlns="">
      <p:transition spd="slow" advTm="1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341D-30D8-4D52-8688-3CFB459E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958" y="31699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D83D2-46EB-4A4E-A25A-D5308A26D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82575" indent="-282575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Branson, B. A., and D. L. Batch 1974. Fishes of the Red River drainage, eastern Kentucky. The University of Kentucky Press,            Lexington.</a:t>
            </a:r>
          </a:p>
          <a:p>
            <a:pPr marL="282575" indent="-282575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Compton, M. C., G. J. Pond, and J. F. Brumley. 2003. Development and application of the Kentucky Index of Biotic Integrity (KIBI). Kentucky Department for Environmental Protection, Division of Water, Frankfort.</a:t>
            </a:r>
          </a:p>
          <a:p>
            <a:pPr marL="282575" indent="-282575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Kentucky Division of Water (KDOW). 2010. Standard operating procedure collection method for fish 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wadeable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streams. Kentucky Natural Resources and Environmental Protection Cabinet, Division of Water, Frankfort.</a:t>
            </a:r>
          </a:p>
          <a:p>
            <a:pPr marL="282575" indent="-282575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Kentucky Nature Preserves (KNP). 2019. Endangered, threatened, and special concern plant, animals, and natural communities of Kentucky. Office of Kentucky Nature Preserves, Frankfort.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2575" indent="-282575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Thomas, J. A. 2000. The fish fauna of the Red River system (Kentucky River basin) in eastern Kentucky: with a biotic assessment of water quality.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Unpubl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M.S. Thesis, Eastern Kentucky University, Richmond.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2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DBB5-0562-4C9D-AA49-37B3F5CB5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427"/>
            <a:ext cx="5806142" cy="117018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Rationale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B2F0F-1A61-4B2F-980E-AEAD40EA1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6618"/>
            <a:ext cx="5627077" cy="606138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purpose of this study was to document the fishes in the wild River section of the Red River and to assess the fish community health of these sites.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Property recently acquired sparked renewed interest in development of the Red River Gorge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surveys late 1960s (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Branson, B. A., and D. L. Batch 1974) and late 1990s (Thomas, J. A. 2000)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B685D-7698-4F81-9CE3-161853676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077" y="1271336"/>
            <a:ext cx="6475519" cy="431532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F56928-8F41-4BF8-867B-680099398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8"/>
    </mc:Choice>
    <mc:Fallback xmlns="">
      <p:transition spd="slow" advTm="29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AAA7D-ABB2-4771-BC5E-06D163524D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8" t="1857" r="1495" b="2918"/>
          <a:stretch/>
        </p:blipFill>
        <p:spPr>
          <a:xfrm>
            <a:off x="2752519" y="120316"/>
            <a:ext cx="9439481" cy="66173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3DF8FE-D6ED-4BC3-8610-3320CEA290BE}"/>
              </a:ext>
            </a:extLst>
          </p:cNvPr>
          <p:cNvSpPr txBox="1"/>
          <p:nvPr/>
        </p:nvSpPr>
        <p:spPr>
          <a:xfrm>
            <a:off x="0" y="869785"/>
            <a:ext cx="293570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Methods: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sites sampled from August -October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 roughly 180m in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46B524-A46E-42CE-87FE-A4965ECDB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80"/>
    </mc:Choice>
    <mc:Fallback xmlns="">
      <p:transition spd="slow" advTm="10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E2BB1-8107-4540-961C-80CACA29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39BF7-4A82-42C4-BBC0-13C617640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C2F8D-F379-45C5-9042-5FEF75A3E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66825"/>
            <a:ext cx="12203875" cy="813273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2382A0-A4D2-4B1C-B96F-21A96BA07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9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7"/>
    </mc:Choice>
    <mc:Fallback xmlns="">
      <p:transition spd="slow" advTm="29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EA8F-75D2-4163-A849-3CFDB249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5E401-C978-47CB-A9D0-11AB5064D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E1225-C22D-45CB-9DD5-86976D475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AFB88-52E8-4954-9687-08C98C663400}"/>
              </a:ext>
            </a:extLst>
          </p:cNvPr>
          <p:cNvSpPr txBox="1"/>
          <p:nvPr/>
        </p:nvSpPr>
        <p:spPr>
          <a:xfrm>
            <a:off x="4692316" y="73799"/>
            <a:ext cx="2350167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Methods: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Electrofishing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47A2E6-44B3-4529-BA52-7C0FF06AE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7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3"/>
    </mc:Choice>
    <mc:Fallback xmlns="">
      <p:transition spd="slow" advTm="2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42759-4A59-47AF-8FEC-A807B6561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857" y="0"/>
            <a:ext cx="6750143" cy="4268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53403-D193-4D56-94B2-F77C1BE00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45762"/>
            <a:ext cx="3926164" cy="19630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EB6194-CC9A-49FD-9908-CF80E9229DEA}"/>
              </a:ext>
            </a:extLst>
          </p:cNvPr>
          <p:cNvSpPr/>
          <p:nvPr/>
        </p:nvSpPr>
        <p:spPr>
          <a:xfrm>
            <a:off x="3926164" y="2638740"/>
            <a:ext cx="1672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Bass,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Ambloplites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rupestris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sunfish widespread in the study area.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0B3310-4C16-43BF-89B4-5BFA70A64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75159"/>
            <a:ext cx="5023539" cy="1853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A3C35A-275A-43C3-BA9F-F6CE96BFC47A}"/>
              </a:ext>
            </a:extLst>
          </p:cNvPr>
          <p:cNvSpPr/>
          <p:nvPr/>
        </p:nvSpPr>
        <p:spPr>
          <a:xfrm>
            <a:off x="0" y="-10417"/>
            <a:ext cx="5727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Banded Darter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Etheostoma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intolerant benthic species common throughout the study area.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AA3DF4-AC9D-4EEA-8BED-536736C02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626102"/>
            <a:ext cx="5023539" cy="19191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B4F094-481D-451A-AAE9-82C988D545D0}"/>
              </a:ext>
            </a:extLst>
          </p:cNvPr>
          <p:cNvSpPr/>
          <p:nvPr/>
        </p:nvSpPr>
        <p:spPr>
          <a:xfrm>
            <a:off x="-1" y="6519491"/>
            <a:ext cx="5406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Sucker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Catostomus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commersonii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8042CF-4C3D-4AFE-84A1-5371CB2A7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5336" y="4429756"/>
            <a:ext cx="6736664" cy="21154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DFDF0A-AA0A-42B9-89E0-DEE33952DD21}"/>
              </a:ext>
            </a:extLst>
          </p:cNvPr>
          <p:cNvSpPr/>
          <p:nvPr/>
        </p:nvSpPr>
        <p:spPr>
          <a:xfrm>
            <a:off x="5406189" y="6488668"/>
            <a:ext cx="5406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Least Brook Lamprey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Lampetra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aepyptera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E9C389-9923-4472-AAEF-CD5BB5272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84"/>
    </mc:Choice>
    <mc:Fallback xmlns="">
      <p:transition spd="slow" advTm="3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B968BF-CC76-41BC-B837-DADFA6E20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48454"/>
            <a:ext cx="6065474" cy="3991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3D6F86-8883-4BE1-B261-71D965BC6E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5" t="9615" r="4261" b="8885"/>
          <a:stretch/>
        </p:blipFill>
        <p:spPr>
          <a:xfrm>
            <a:off x="6095999" y="4498632"/>
            <a:ext cx="6096001" cy="1882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C035D5-B0F4-4029-A06B-0768B907E6C0}"/>
              </a:ext>
            </a:extLst>
          </p:cNvPr>
          <p:cNvSpPr txBox="1"/>
          <p:nvPr/>
        </p:nvSpPr>
        <p:spPr>
          <a:xfrm>
            <a:off x="6003621" y="6311159"/>
            <a:ext cx="618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Rosyface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shiner,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Notropis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rubellus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intolerant, pool-inhabiting minnow, abundant throughout the study area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0160D2-BEEC-4EBA-906F-52FB3E1533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3" t="8449" r="3947" b="10842"/>
          <a:stretch/>
        </p:blipFill>
        <p:spPr>
          <a:xfrm>
            <a:off x="6095999" y="2330664"/>
            <a:ext cx="6095999" cy="18990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7F76D2-2D51-42A5-89E8-9D2D5E83E3DF}"/>
              </a:ext>
            </a:extLst>
          </p:cNvPr>
          <p:cNvSpPr txBox="1"/>
          <p:nvPr/>
        </p:nvSpPr>
        <p:spPr>
          <a:xfrm>
            <a:off x="7475755" y="4160252"/>
            <a:ext cx="333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Silver shiner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Notropis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photogenis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7A7F1-DBAA-4DCE-A10E-1C0C350FCB12}"/>
              </a:ext>
            </a:extLst>
          </p:cNvPr>
          <p:cNvSpPr txBox="1"/>
          <p:nvPr/>
        </p:nvSpPr>
        <p:spPr>
          <a:xfrm>
            <a:off x="7311055" y="1997948"/>
            <a:ext cx="508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Hog sucker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Hypentelium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nigricans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0CF4E8-88D1-48C5-8C04-1AE5B2199F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983" r="2500" b="10464"/>
          <a:stretch/>
        </p:blipFill>
        <p:spPr>
          <a:xfrm>
            <a:off x="6096000" y="0"/>
            <a:ext cx="6096000" cy="20484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4CFBE1-BAD3-4A8D-8C26-0D8B5A4203BD}"/>
              </a:ext>
            </a:extLst>
          </p:cNvPr>
          <p:cNvSpPr txBox="1"/>
          <p:nvPr/>
        </p:nvSpPr>
        <p:spPr>
          <a:xfrm>
            <a:off x="0" y="653107"/>
            <a:ext cx="5069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Methods: Seining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B7554F-0952-4F32-9B1E-D45C812A9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1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0"/>
    </mc:Choice>
    <mc:Fallback xmlns="">
      <p:transition spd="slow" advTm="1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B21FED-CE30-4EA5-BC41-DD1899B8A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945" y="-22762"/>
            <a:ext cx="6982055" cy="1828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B8A223-1772-4B01-9976-494ABDDEA8BE}"/>
              </a:ext>
            </a:extLst>
          </p:cNvPr>
          <p:cNvSpPr txBox="1"/>
          <p:nvPr/>
        </p:nvSpPr>
        <p:spPr>
          <a:xfrm>
            <a:off x="8438147" y="1806040"/>
            <a:ext cx="3853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Longnose Gar,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Lepisosteus osseus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newly-documented species confined to the lower portion of the study area.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1FDBD-B36F-472A-938A-8E6B8319E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" y="1806040"/>
            <a:ext cx="8432861" cy="5067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6BF78E-7F39-415F-9523-BDD428F67993}"/>
              </a:ext>
            </a:extLst>
          </p:cNvPr>
          <p:cNvSpPr txBox="1"/>
          <p:nvPr/>
        </p:nvSpPr>
        <p:spPr>
          <a:xfrm>
            <a:off x="0" y="106809"/>
            <a:ext cx="5069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Methods:      Visual Surveys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75E24-FCF0-4829-A0F1-74D81073D5FB}"/>
              </a:ext>
            </a:extLst>
          </p:cNvPr>
          <p:cNvSpPr txBox="1"/>
          <p:nvPr/>
        </p:nvSpPr>
        <p:spPr>
          <a:xfrm>
            <a:off x="8534400" y="5657671"/>
            <a:ext cx="3561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Canoeing through a deep pool while traveling to a site.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1A2CC7F-A9E9-4A73-8EF4-BA3476C68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1"/>
    </mc:Choice>
    <mc:Fallback xmlns="">
      <p:transition spd="slow" advTm="1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52E2-35C8-4A4A-A114-C196CF7B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399" y="-379355"/>
            <a:ext cx="3057939" cy="1325563"/>
          </a:xfrm>
        </p:spPr>
        <p:txBody>
          <a:bodyPr/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09A23-496B-4C46-A1C6-C89172847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5399" y="497306"/>
            <a:ext cx="5045764" cy="5284584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Species Rich Section: 41 total species, five species newly recorded for this section of the Red River, and one protected species.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E83EE-C0DF-4BD9-AAE7-AA9152657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2454996"/>
            <a:ext cx="6287878" cy="1974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F771AA-3632-40C1-80E7-FA0D906BAAB8}"/>
              </a:ext>
            </a:extLst>
          </p:cNvPr>
          <p:cNvSpPr/>
          <p:nvPr/>
        </p:nvSpPr>
        <p:spPr>
          <a:xfrm>
            <a:off x="-55399" y="4427418"/>
            <a:ext cx="4204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Least Brook Lamprey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Lampetra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aepyptera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2E3B13-BF53-4F05-8F99-90DFED509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129" y="-13996"/>
            <a:ext cx="5215473" cy="1993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7E927D-728A-455F-B527-AE70ACBAAE55}"/>
              </a:ext>
            </a:extLst>
          </p:cNvPr>
          <p:cNvSpPr/>
          <p:nvPr/>
        </p:nvSpPr>
        <p:spPr>
          <a:xfrm>
            <a:off x="6955824" y="1892387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Sucker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Catostomus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commersonii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C049FD-D93B-4E4C-85B1-30B0FA0E7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092" y="4796589"/>
            <a:ext cx="6444768" cy="16880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E5A913-682E-4E5A-9E19-F598AB791717}"/>
              </a:ext>
            </a:extLst>
          </p:cNvPr>
          <p:cNvSpPr/>
          <p:nvPr/>
        </p:nvSpPr>
        <p:spPr>
          <a:xfrm>
            <a:off x="-55399" y="6518235"/>
            <a:ext cx="3342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Longnose Gar,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Lepisosteus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osseus</a:t>
            </a:r>
            <a:endParaRPr lang="en-US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776AA42-8032-4F09-B0DB-4E435E7F0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t="8165" r="2944" b="4270"/>
          <a:stretch/>
        </p:blipFill>
        <p:spPr bwMode="auto">
          <a:xfrm>
            <a:off x="7005129" y="2267003"/>
            <a:ext cx="5215473" cy="206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5FBFE0-23A7-4C79-882B-125EA93774BF}"/>
              </a:ext>
            </a:extLst>
          </p:cNvPr>
          <p:cNvSpPr/>
          <p:nvPr/>
        </p:nvSpPr>
        <p:spPr>
          <a:xfrm>
            <a:off x="6955824" y="4342242"/>
            <a:ext cx="4014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Freshwater Drum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Aplodinotus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grunniens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7F8E7-B568-4A3E-BCDF-123D55963E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10" t="6883" r="2944" b="6883"/>
          <a:stretch/>
        </p:blipFill>
        <p:spPr>
          <a:xfrm>
            <a:off x="7035762" y="4711574"/>
            <a:ext cx="5156238" cy="18107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E13278-2CAE-4E24-AB53-1B640CF824CA}"/>
              </a:ext>
            </a:extLst>
          </p:cNvPr>
          <p:cNvSpPr/>
          <p:nvPr/>
        </p:nvSpPr>
        <p:spPr>
          <a:xfrm>
            <a:off x="6955824" y="6518235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Silver Redhorse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Moxostoma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anisurum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E3377E5-A499-4FF7-A2BA-93B0B37C1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1"/>
    </mc:Choice>
    <mc:Fallback xmlns="">
      <p:transition spd="slow" advTm="2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757</Words>
  <Application>Microsoft Office PowerPoint</Application>
  <PresentationFormat>Widescreen</PresentationFormat>
  <Paragraphs>97</Paragraphs>
  <Slides>18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An ecological hotspot for fishes; the Wild River section of the Red River Gorge, Kentucky</vt:lpstr>
      <vt:lpstr>Rationale and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</vt:lpstr>
      <vt:lpstr>PowerPoint Presentation</vt:lpstr>
      <vt:lpstr>PowerPoint Presentation</vt:lpstr>
      <vt:lpstr>Results</vt:lpstr>
      <vt:lpstr>PowerPoint Presentation</vt:lpstr>
      <vt:lpstr>Results</vt:lpstr>
      <vt:lpstr>PowerPoint Presentation</vt:lpstr>
      <vt:lpstr>Summary </vt:lpstr>
      <vt:lpstr>Acknowledgements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ecological hotspot for fishes; the Wild River section the Red River Gorge, Kentucky</dc:title>
  <dc:creator>cole.ralenkotter@gmail.com</dc:creator>
  <cp:lastModifiedBy>cole.ralenkotter@gmail.com</cp:lastModifiedBy>
  <cp:revision>102</cp:revision>
  <dcterms:created xsi:type="dcterms:W3CDTF">2020-10-19T20:21:01Z</dcterms:created>
  <dcterms:modified xsi:type="dcterms:W3CDTF">2020-10-31T21:45:50Z</dcterms:modified>
</cp:coreProperties>
</file>