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284" r:id="rId3"/>
    <p:sldId id="290" r:id="rId4"/>
    <p:sldId id="309" r:id="rId5"/>
    <p:sldId id="308" r:id="rId6"/>
    <p:sldId id="300" r:id="rId7"/>
    <p:sldId id="287" r:id="rId8"/>
    <p:sldId id="301" r:id="rId9"/>
    <p:sldId id="507" r:id="rId10"/>
    <p:sldId id="506" r:id="rId11"/>
    <p:sldId id="508" r:id="rId12"/>
    <p:sldId id="304" r:id="rId13"/>
    <p:sldId id="314" r:id="rId14"/>
    <p:sldId id="312" r:id="rId15"/>
    <p:sldId id="313" r:id="rId16"/>
    <p:sldId id="509" r:id="rId17"/>
    <p:sldId id="510" r:id="rId18"/>
    <p:sldId id="512"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thery, Blair V." initials="NBV" lastIdx="1" clrIdx="0">
    <p:extLst>
      <p:ext uri="{19B8F6BF-5375-455C-9EA6-DF929625EA0E}">
        <p15:presenceInfo xmlns:p15="http://schemas.microsoft.com/office/powerpoint/2012/main" userId="S::bvne222@uky.edu::efbc63f6-a26e-4205-b5e6-940aa3ad2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13" autoAdjust="0"/>
    <p:restoredTop sz="79549" autoAdjust="0"/>
  </p:normalViewPr>
  <p:slideViewPr>
    <p:cSldViewPr>
      <p:cViewPr varScale="1">
        <p:scale>
          <a:sx n="87" d="100"/>
          <a:sy n="87" d="100"/>
        </p:scale>
        <p:origin x="1728" y="184"/>
      </p:cViewPr>
      <p:guideLst>
        <p:guide orient="horz" pos="2160"/>
        <p:guide pos="2880"/>
      </p:guideLst>
    </p:cSldViewPr>
  </p:slideViewPr>
  <p:notesTextViewPr>
    <p:cViewPr>
      <p:scale>
        <a:sx n="100" d="100"/>
        <a:sy n="100" d="100"/>
      </p:scale>
      <p:origin x="0" y="0"/>
    </p:cViewPr>
  </p:notesTextViewPr>
  <p:sorterViewPr>
    <p:cViewPr>
      <p:scale>
        <a:sx n="1" d="1"/>
        <a:sy n="1" d="1"/>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AD474-BD46-B648-A7C5-D38DD0F20F13}" type="datetimeFigureOut">
              <a:rPr lang="en-US" smtClean="0"/>
              <a:t>11/2/20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CAC85-8690-784C-BFBB-5754AC767027}" type="slidenum">
              <a:rPr lang="en-US" smtClean="0"/>
              <a:t>‹#›</a:t>
            </a:fld>
            <a:endParaRPr lang="en-US"/>
          </a:p>
        </p:txBody>
      </p:sp>
    </p:spTree>
    <p:extLst>
      <p:ext uri="{BB962C8B-B14F-4D97-AF65-F5344CB8AC3E}">
        <p14:creationId xmlns:p14="http://schemas.microsoft.com/office/powerpoint/2010/main" val="227963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ALS is </a:t>
            </a:r>
            <a:r>
              <a:rPr lang="en-US" dirty="0" err="1"/>
              <a:t>causesd</a:t>
            </a:r>
            <a:r>
              <a:rPr lang="en-US" dirty="0"/>
              <a:t> by glutaminergic excitotoxicity in which there is too much glutamate in the synaptic cleft, which causes an increased influx of calcium into the post synaptic cell. Calcium then activates enzymes which can have toxic effects</a:t>
            </a:r>
          </a:p>
          <a:p>
            <a:pPr marL="171450" indent="-171450">
              <a:buFontTx/>
              <a:buChar char="-"/>
            </a:pPr>
            <a:r>
              <a:rPr lang="en-US" dirty="0"/>
              <a:t>The exact cause of glutaminergic excitotoxicity is not known</a:t>
            </a:r>
          </a:p>
          <a:p>
            <a:pPr marL="171450" indent="-171450">
              <a:buFontTx/>
              <a:buChar char="-"/>
            </a:pPr>
            <a:r>
              <a:rPr lang="en-US" dirty="0"/>
              <a:t>Variation in the progression of the disease</a:t>
            </a:r>
          </a:p>
          <a:p>
            <a:pPr marL="171450" indent="-171450">
              <a:buFontTx/>
              <a:buChar char="-"/>
            </a:pPr>
            <a:r>
              <a:rPr lang="en-US" dirty="0"/>
              <a:t>It is proposed that </a:t>
            </a:r>
            <a:r>
              <a:rPr lang="en-US" dirty="0" err="1"/>
              <a:t>Riluzole</a:t>
            </a:r>
            <a:r>
              <a:rPr lang="en-US" dirty="0"/>
              <a:t> works on NMDA receptors to decrease calcium influx into the post synaptic cell, but its exact mechanisms are not clear</a:t>
            </a:r>
          </a:p>
          <a:p>
            <a:pPr marL="171450" indent="-171450">
              <a:buFontTx/>
              <a:buChar char="-"/>
            </a:pPr>
            <a:r>
              <a:rPr lang="en-US" dirty="0" err="1"/>
              <a:t>Riluzole</a:t>
            </a:r>
            <a:r>
              <a:rPr lang="en-US" dirty="0"/>
              <a:t> only increases life span by up to 6 months</a:t>
            </a:r>
          </a:p>
        </p:txBody>
      </p:sp>
      <p:sp>
        <p:nvSpPr>
          <p:cNvPr id="4" name="Slide Number Placeholder 3"/>
          <p:cNvSpPr>
            <a:spLocks noGrp="1"/>
          </p:cNvSpPr>
          <p:nvPr>
            <p:ph type="sldNum" sz="quarter" idx="5"/>
          </p:nvPr>
        </p:nvSpPr>
        <p:spPr/>
        <p:txBody>
          <a:bodyPr/>
          <a:lstStyle/>
          <a:p>
            <a:fld id="{8E9CAC85-8690-784C-BFBB-5754AC767027}" type="slidenum">
              <a:rPr lang="en-US" smtClean="0"/>
              <a:t>2</a:t>
            </a:fld>
            <a:endParaRPr lang="en-US"/>
          </a:p>
        </p:txBody>
      </p:sp>
    </p:spTree>
    <p:extLst>
      <p:ext uri="{BB962C8B-B14F-4D97-AF65-F5344CB8AC3E}">
        <p14:creationId xmlns:p14="http://schemas.microsoft.com/office/powerpoint/2010/main" val="415045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Inhibit sodium channels to decrease AP, which decreases the amount of calcium channels activated, which releases less neurotransmitter</a:t>
            </a:r>
          </a:p>
        </p:txBody>
      </p:sp>
      <p:sp>
        <p:nvSpPr>
          <p:cNvPr id="4" name="Slide Number Placeholder 3"/>
          <p:cNvSpPr>
            <a:spLocks noGrp="1"/>
          </p:cNvSpPr>
          <p:nvPr>
            <p:ph type="sldNum" sz="quarter" idx="5"/>
          </p:nvPr>
        </p:nvSpPr>
        <p:spPr/>
        <p:txBody>
          <a:bodyPr/>
          <a:lstStyle/>
          <a:p>
            <a:fld id="{8E9CAC85-8690-784C-BFBB-5754AC767027}" type="slidenum">
              <a:rPr lang="en-US" smtClean="0"/>
              <a:t>3</a:t>
            </a:fld>
            <a:endParaRPr lang="en-US"/>
          </a:p>
        </p:txBody>
      </p:sp>
    </p:spTree>
    <p:extLst>
      <p:ext uri="{BB962C8B-B14F-4D97-AF65-F5344CB8AC3E}">
        <p14:creationId xmlns:p14="http://schemas.microsoft.com/office/powerpoint/2010/main" val="343007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crayfish and drosophila NMJ because they have glutaminergic synapses</a:t>
            </a:r>
          </a:p>
          <a:p>
            <a:r>
              <a:rPr lang="en-US" dirty="0"/>
              <a:t>- Measure the 25</a:t>
            </a:r>
            <a:r>
              <a:rPr lang="en-US" baseline="30000" dirty="0"/>
              <a:t>th</a:t>
            </a:r>
            <a:r>
              <a:rPr lang="en-US" dirty="0"/>
              <a:t> EPSP for crayfish and measure the amplitude of the EPSP in fly prep</a:t>
            </a:r>
          </a:p>
        </p:txBody>
      </p:sp>
      <p:sp>
        <p:nvSpPr>
          <p:cNvPr id="4" name="Slide Number Placeholder 3"/>
          <p:cNvSpPr>
            <a:spLocks noGrp="1"/>
          </p:cNvSpPr>
          <p:nvPr>
            <p:ph type="sldNum" sz="quarter" idx="5"/>
          </p:nvPr>
        </p:nvSpPr>
        <p:spPr/>
        <p:txBody>
          <a:bodyPr/>
          <a:lstStyle/>
          <a:p>
            <a:fld id="{8E9CAC85-8690-784C-BFBB-5754AC767027}" type="slidenum">
              <a:rPr lang="en-US" smtClean="0"/>
              <a:t>6</a:t>
            </a:fld>
            <a:endParaRPr lang="en-US"/>
          </a:p>
        </p:txBody>
      </p:sp>
    </p:spTree>
    <p:extLst>
      <p:ext uri="{BB962C8B-B14F-4D97-AF65-F5344CB8AC3E}">
        <p14:creationId xmlns:p14="http://schemas.microsoft.com/office/powerpoint/2010/main" val="61923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future we also want to test the axon of crayfish to determine how it affects the EJP and to help us confirm if it is acting upon the voltage gated sodium channels</a:t>
            </a:r>
          </a:p>
        </p:txBody>
      </p:sp>
      <p:sp>
        <p:nvSpPr>
          <p:cNvPr id="4" name="Slide Number Placeholder 3"/>
          <p:cNvSpPr>
            <a:spLocks noGrp="1"/>
          </p:cNvSpPr>
          <p:nvPr>
            <p:ph type="sldNum" sz="quarter" idx="5"/>
          </p:nvPr>
        </p:nvSpPr>
        <p:spPr/>
        <p:txBody>
          <a:bodyPr/>
          <a:lstStyle/>
          <a:p>
            <a:fld id="{8E9CAC85-8690-784C-BFBB-5754AC767027}" type="slidenum">
              <a:rPr lang="en-US" smtClean="0"/>
              <a:t>7</a:t>
            </a:fld>
            <a:endParaRPr lang="en-US"/>
          </a:p>
        </p:txBody>
      </p:sp>
    </p:spTree>
    <p:extLst>
      <p:ext uri="{BB962C8B-B14F-4D97-AF65-F5344CB8AC3E}">
        <p14:creationId xmlns:p14="http://schemas.microsoft.com/office/powerpoint/2010/main" val="127993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The second paradigm consisted of continuous stimulation of 20Hz or higher frequency, up to 60 Hz, to facilitate the evoked responses to detect them. The continuous stimulation occurred for 1 minute to obtain a plateau in the amplitude of the EJPs (Crider and Cooper, 2000) (Figure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E9CAC85-8690-784C-BFBB-5754AC767027}" type="slidenum">
              <a:rPr lang="en-US" smtClean="0"/>
              <a:t>8</a:t>
            </a:fld>
            <a:endParaRPr lang="en-US"/>
          </a:p>
        </p:txBody>
      </p:sp>
    </p:spTree>
    <p:extLst>
      <p:ext uri="{BB962C8B-B14F-4D97-AF65-F5344CB8AC3E}">
        <p14:creationId xmlns:p14="http://schemas.microsoft.com/office/powerpoint/2010/main" val="62877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9DDBA4-520A-45B0-8F9F-1886A10906BE}"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DDBA4-520A-45B0-8F9F-1886A10906BE}"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DDBA4-520A-45B0-8F9F-1886A10906BE}"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DDBA4-520A-45B0-8F9F-1886A10906BE}"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DDBA4-520A-45B0-8F9F-1886A10906BE}"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9DDBA4-520A-45B0-8F9F-1886A10906BE}"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DDBA4-520A-45B0-8F9F-1886A10906BE}" type="datetimeFigureOut">
              <a:rPr lang="en-US" smtClean="0"/>
              <a:pPr/>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9DDBA4-520A-45B0-8F9F-1886A10906BE}" type="datetimeFigureOut">
              <a:rPr lang="en-US" smtClean="0"/>
              <a:pPr/>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DDBA4-520A-45B0-8F9F-1886A10906BE}" type="datetimeFigureOut">
              <a:rPr lang="en-US" smtClean="0"/>
              <a:pPr/>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DDBA4-520A-45B0-8F9F-1886A10906BE}"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9DDBA4-520A-45B0-8F9F-1886A10906BE}"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4A0CC-0ED2-45CF-8CC7-C9B1427092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DDBA4-520A-45B0-8F9F-1886A10906BE}" type="datetimeFigureOut">
              <a:rPr lang="en-US" smtClean="0"/>
              <a:pPr/>
              <a:t>11/2/20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4A0CC-0ED2-45CF-8CC7-C9B1427092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EE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E06E-1E80-4949-AA60-8CE97456A129}"/>
              </a:ext>
            </a:extLst>
          </p:cNvPr>
          <p:cNvSpPr>
            <a:spLocks noGrp="1"/>
          </p:cNvSpPr>
          <p:nvPr>
            <p:ph type="ctrTitle"/>
          </p:nvPr>
        </p:nvSpPr>
        <p:spPr>
          <a:xfrm>
            <a:off x="685800" y="838200"/>
            <a:ext cx="7772400" cy="1470025"/>
          </a:xfrm>
        </p:spPr>
        <p:txBody>
          <a:bodyPr/>
          <a:lstStyle/>
          <a:p>
            <a:r>
              <a:rPr lang="en-US" dirty="0"/>
              <a:t>Mechanism of action of Riluzole </a:t>
            </a:r>
          </a:p>
        </p:txBody>
      </p:sp>
      <p:sp>
        <p:nvSpPr>
          <p:cNvPr id="3" name="Subtitle 2">
            <a:extLst>
              <a:ext uri="{FF2B5EF4-FFF2-40B4-BE49-F238E27FC236}">
                <a16:creationId xmlns:a16="http://schemas.microsoft.com/office/drawing/2014/main" id="{4E5047C2-1BBC-8843-A29B-373FC1BA7F03}"/>
              </a:ext>
            </a:extLst>
          </p:cNvPr>
          <p:cNvSpPr>
            <a:spLocks noGrp="1"/>
          </p:cNvSpPr>
          <p:nvPr>
            <p:ph type="subTitle" idx="1"/>
          </p:nvPr>
        </p:nvSpPr>
        <p:spPr>
          <a:xfrm>
            <a:off x="1295400" y="2590800"/>
            <a:ext cx="6400800" cy="3124200"/>
          </a:xfrm>
        </p:spPr>
        <p:txBody>
          <a:bodyPr>
            <a:normAutofit fontScale="70000" lnSpcReduction="20000"/>
          </a:bodyPr>
          <a:lstStyle/>
          <a:p>
            <a:r>
              <a:rPr lang="en-US" b="1" dirty="0"/>
              <a:t>By </a:t>
            </a:r>
          </a:p>
          <a:p>
            <a:endParaRPr lang="en-US" b="1" dirty="0"/>
          </a:p>
          <a:p>
            <a:r>
              <a:rPr lang="en-US" b="1" dirty="0"/>
              <a:t>Blair </a:t>
            </a:r>
            <a:r>
              <a:rPr lang="en-US" b="1" dirty="0" err="1"/>
              <a:t>Nethery</a:t>
            </a:r>
            <a:endParaRPr lang="en-US" b="1" dirty="0"/>
          </a:p>
          <a:p>
            <a:r>
              <a:rPr lang="en-US" b="1" dirty="0"/>
              <a:t>and Bio 446 class</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Mohammad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Abou</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El-</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Ezz</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Cameron Brown, Tom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Calderaro</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Cameron Evans, Trey Grant, Rachel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Hazelett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Cassity</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High, </a:t>
            </a:r>
            <a:r>
              <a:rPr lang="en-US" sz="1800" dirty="0">
                <a:effectLst/>
                <a:latin typeface="Arial" panose="020B0604020202020204" pitchFamily="34" charset="0"/>
                <a:ea typeface="Calibri" panose="020F0502020204030204" pitchFamily="34" charset="0"/>
                <a:cs typeface="Times New Roman" panose="02020603050405020304" pitchFamily="18" charset="0"/>
              </a:rPr>
              <a:t>Dara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Buendia</a:t>
            </a:r>
            <a:r>
              <a:rPr lang="en-US" sz="1800" dirty="0">
                <a:effectLst/>
                <a:latin typeface="Arial" panose="020B0604020202020204" pitchFamily="34" charset="0"/>
                <a:ea typeface="Calibri" panose="020F0502020204030204" pitchFamily="34" charset="0"/>
                <a:cs typeface="Times New Roman" panose="02020603050405020304" pitchFamily="18" charset="0"/>
              </a:rPr>
              <a:t> Castillo,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Tessa Ilagan, Jack Klier, Nicole Marguerite, Felicia Marino, Shelby McCubbin, Nicholas Meredith, Pooja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Naidugari</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William Russell, Noah Sommers, and Robin L. Cooper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r>
              <a:rPr lang="en-US" b="1" dirty="0"/>
              <a:t>Fall 2020</a:t>
            </a:r>
          </a:p>
        </p:txBody>
      </p:sp>
      <p:pic>
        <p:nvPicPr>
          <p:cNvPr id="4" name="slide 1" descr="slide 1">
            <a:hlinkClick r:id="" action="ppaction://media"/>
            <a:extLst>
              <a:ext uri="{FF2B5EF4-FFF2-40B4-BE49-F238E27FC236}">
                <a16:creationId xmlns:a16="http://schemas.microsoft.com/office/drawing/2014/main" id="{5AD1C791-1427-4C45-86D0-65485F384B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700629550"/>
      </p:ext>
    </p:extLst>
  </p:cSld>
  <p:clrMapOvr>
    <a:masterClrMapping/>
  </p:clrMapOvr>
  <mc:AlternateContent xmlns:mc="http://schemas.openxmlformats.org/markup-compatibility/2006" xmlns:p14="http://schemas.microsoft.com/office/powerpoint/2010/main">
    <mc:Choice Requires="p14">
      <p:transition spd="slow" p14:dur="2000" advTm="14453"/>
    </mc:Choice>
    <mc:Fallback xmlns="">
      <p:transition spd="slow" advTm="14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black background&#10;&#10;Description automatically generated">
            <a:extLst>
              <a:ext uri="{FF2B5EF4-FFF2-40B4-BE49-F238E27FC236}">
                <a16:creationId xmlns:a16="http://schemas.microsoft.com/office/drawing/2014/main" id="{2A3F2FC5-D505-42C7-A66B-D5455308ABDB}"/>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6987" t="46519" r="50860" b="21219"/>
          <a:stretch/>
        </p:blipFill>
        <p:spPr>
          <a:xfrm>
            <a:off x="2403281" y="985991"/>
            <a:ext cx="5039140" cy="4886019"/>
          </a:xfrm>
        </p:spPr>
      </p:pic>
      <p:pic>
        <p:nvPicPr>
          <p:cNvPr id="2" name="slide 10" descr="slide 10">
            <a:hlinkClick r:id="" action="ppaction://media"/>
            <a:extLst>
              <a:ext uri="{FF2B5EF4-FFF2-40B4-BE49-F238E27FC236}">
                <a16:creationId xmlns:a16="http://schemas.microsoft.com/office/drawing/2014/main" id="{3E387BFB-8FF0-5F45-AA85-17C03B8CC9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319196269"/>
      </p:ext>
    </p:extLst>
  </p:cSld>
  <p:clrMapOvr>
    <a:masterClrMapping/>
  </p:clrMapOvr>
  <mc:AlternateContent xmlns:mc="http://schemas.openxmlformats.org/markup-compatibility/2006" xmlns:p14="http://schemas.microsoft.com/office/powerpoint/2010/main">
    <mc:Choice Requires="p14">
      <p:transition spd="slow" p14:dur="2000" advTm="11456"/>
    </mc:Choice>
    <mc:Fallback xmlns="">
      <p:transition spd="slow" advTm="11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CECE13D-DFAE-48DA-AACC-4DD287884B1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76400" y="-152400"/>
            <a:ext cx="6248400" cy="5791200"/>
          </a:xfrm>
          <a:prstGeom prst="rect">
            <a:avLst/>
          </a:prstGeom>
        </p:spPr>
      </p:pic>
      <p:sp>
        <p:nvSpPr>
          <p:cNvPr id="5" name="TextBox 4">
            <a:extLst>
              <a:ext uri="{FF2B5EF4-FFF2-40B4-BE49-F238E27FC236}">
                <a16:creationId xmlns:a16="http://schemas.microsoft.com/office/drawing/2014/main" id="{24A08F43-59E3-4206-9F3C-0B684A71C0AB}"/>
              </a:ext>
            </a:extLst>
          </p:cNvPr>
          <p:cNvSpPr txBox="1"/>
          <p:nvPr/>
        </p:nvSpPr>
        <p:spPr>
          <a:xfrm>
            <a:off x="1052732" y="5486400"/>
            <a:ext cx="7495735" cy="1477328"/>
          </a:xfrm>
          <a:prstGeom prst="rect">
            <a:avLst/>
          </a:prstGeom>
          <a:noFill/>
        </p:spPr>
        <p:txBody>
          <a:bodyPr wrap="square" rtlCol="0">
            <a:spAutoFit/>
          </a:bodyPr>
          <a:lstStyle/>
          <a:p>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Representative traces of action potentials from the excitatory motor neuron to the opener muscle in saline and during incubation in riluzole while the amplitude is depressed and recovered upon extensive wash out of the riluzole. (N=6, p&lt;0.05, non-parametric Sign-test).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Recorded Sound" descr="Recorded Sound">
            <a:hlinkClick r:id="" action="ppaction://media"/>
            <a:extLst>
              <a:ext uri="{FF2B5EF4-FFF2-40B4-BE49-F238E27FC236}">
                <a16:creationId xmlns:a16="http://schemas.microsoft.com/office/drawing/2014/main" id="{FCCF1A2C-BBA7-EE49-BD89-54920C1B35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237149436"/>
      </p:ext>
    </p:extLst>
  </p:cSld>
  <p:clrMapOvr>
    <a:masterClrMapping/>
  </p:clrMapOvr>
  <mc:AlternateContent xmlns:mc="http://schemas.openxmlformats.org/markup-compatibility/2006" xmlns:p14="http://schemas.microsoft.com/office/powerpoint/2010/main">
    <mc:Choice Requires="p14">
      <p:transition spd="slow" p14:dur="2000" advTm="45255"/>
    </mc:Choice>
    <mc:Fallback xmlns="">
      <p:transition spd="slow" advTm="45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rab on a table&#10;&#10;Description automatically generated">
            <a:extLst>
              <a:ext uri="{FF2B5EF4-FFF2-40B4-BE49-F238E27FC236}">
                <a16:creationId xmlns:a16="http://schemas.microsoft.com/office/drawing/2014/main" id="{E3D2B016-7131-4549-BF15-D15B6DB73E8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2400" y="1600200"/>
            <a:ext cx="6034617" cy="4525963"/>
          </a:xfrm>
        </p:spPr>
      </p:pic>
      <p:sp>
        <p:nvSpPr>
          <p:cNvPr id="6" name="TextBox 5">
            <a:extLst>
              <a:ext uri="{FF2B5EF4-FFF2-40B4-BE49-F238E27FC236}">
                <a16:creationId xmlns:a16="http://schemas.microsoft.com/office/drawing/2014/main" id="{C956140D-015E-2C44-81AF-3E9B83D71DCD}"/>
              </a:ext>
            </a:extLst>
          </p:cNvPr>
          <p:cNvSpPr txBox="1"/>
          <p:nvPr/>
        </p:nvSpPr>
        <p:spPr>
          <a:xfrm>
            <a:off x="6400800" y="1600200"/>
            <a:ext cx="2438400" cy="3970318"/>
          </a:xfrm>
          <a:prstGeom prst="rect">
            <a:avLst/>
          </a:prstGeom>
          <a:noFill/>
        </p:spPr>
        <p:txBody>
          <a:bodyPr wrap="square" rtlCol="0">
            <a:spAutoFit/>
          </a:bodyPr>
          <a:lstStyle/>
          <a:p>
            <a:pPr marL="285750" indent="-285750">
              <a:buFontTx/>
              <a:buChar char="-"/>
            </a:pPr>
            <a:r>
              <a:rPr lang="en-US" dirty="0"/>
              <a:t>Used sensory neurons in the crab</a:t>
            </a:r>
          </a:p>
          <a:p>
            <a:pPr marL="285750" indent="-285750">
              <a:buFontTx/>
              <a:buChar char="-"/>
            </a:pPr>
            <a:r>
              <a:rPr lang="en-US" dirty="0"/>
              <a:t>Bend at joint to stretch the sensory neuron</a:t>
            </a:r>
          </a:p>
          <a:p>
            <a:pPr marL="285750" indent="-285750">
              <a:buFontTx/>
              <a:buChar char="-"/>
            </a:pPr>
            <a:r>
              <a:rPr lang="en-US" dirty="0"/>
              <a:t>Expect the same results as motor neurons</a:t>
            </a:r>
          </a:p>
          <a:p>
            <a:endParaRPr lang="en-US" dirty="0"/>
          </a:p>
          <a:p>
            <a:endParaRPr lang="en-US" dirty="0"/>
          </a:p>
          <a:p>
            <a:r>
              <a:rPr lang="en-US" dirty="0"/>
              <a:t>However, we found that the sensory nerves were not responsive to </a:t>
            </a:r>
            <a:r>
              <a:rPr lang="en-US" dirty="0" err="1"/>
              <a:t>Riluzole</a:t>
            </a:r>
            <a:r>
              <a:rPr lang="en-US" dirty="0"/>
              <a:t> </a:t>
            </a:r>
          </a:p>
        </p:txBody>
      </p:sp>
      <p:sp>
        <p:nvSpPr>
          <p:cNvPr id="3" name="TextBox 2">
            <a:extLst>
              <a:ext uri="{FF2B5EF4-FFF2-40B4-BE49-F238E27FC236}">
                <a16:creationId xmlns:a16="http://schemas.microsoft.com/office/drawing/2014/main" id="{EEAE8AC0-96C3-4D33-9304-BB297EB0C5DF}"/>
              </a:ext>
            </a:extLst>
          </p:cNvPr>
          <p:cNvSpPr txBox="1"/>
          <p:nvPr/>
        </p:nvSpPr>
        <p:spPr>
          <a:xfrm>
            <a:off x="2438400" y="533400"/>
            <a:ext cx="425789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Blue crab : Proprioceptors in the leg</a:t>
            </a:r>
          </a:p>
        </p:txBody>
      </p:sp>
      <p:pic>
        <p:nvPicPr>
          <p:cNvPr id="2" name="slide 12" descr="slide 12">
            <a:hlinkClick r:id="" action="ppaction://media"/>
            <a:extLst>
              <a:ext uri="{FF2B5EF4-FFF2-40B4-BE49-F238E27FC236}">
                <a16:creationId xmlns:a16="http://schemas.microsoft.com/office/drawing/2014/main" id="{30685EB6-8CB3-7243-B66A-60FD924B30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962011826"/>
      </p:ext>
    </p:extLst>
  </p:cSld>
  <p:clrMapOvr>
    <a:masterClrMapping/>
  </p:clrMapOvr>
  <mc:AlternateContent xmlns:mc="http://schemas.openxmlformats.org/markup-compatibility/2006" xmlns:p14="http://schemas.microsoft.com/office/powerpoint/2010/main">
    <mc:Choice Requires="p14">
      <p:transition spd="slow" p14:dur="2000" advTm="25610"/>
    </mc:Choice>
    <mc:Fallback xmlns="">
      <p:transition spd="slow" advTm="25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651F46-D827-4E2F-B9BE-30F7B37E0459}"/>
              </a:ext>
            </a:extLst>
          </p:cNvPr>
          <p:cNvPicPr>
            <a:picLocks noChangeAspect="1"/>
          </p:cNvPicPr>
          <p:nvPr/>
        </p:nvPicPr>
        <p:blipFill rotWithShape="1">
          <a:blip r:embed="rId4"/>
          <a:srcRect r="1027"/>
          <a:stretch/>
        </p:blipFill>
        <p:spPr>
          <a:xfrm>
            <a:off x="260412" y="1066799"/>
            <a:ext cx="8273988" cy="4580163"/>
          </a:xfrm>
          <a:prstGeom prst="rect">
            <a:avLst/>
          </a:prstGeom>
        </p:spPr>
      </p:pic>
      <p:pic>
        <p:nvPicPr>
          <p:cNvPr id="2" name="slide 13" descr="slide 13">
            <a:hlinkClick r:id="" action="ppaction://media"/>
            <a:extLst>
              <a:ext uri="{FF2B5EF4-FFF2-40B4-BE49-F238E27FC236}">
                <a16:creationId xmlns:a16="http://schemas.microsoft.com/office/drawing/2014/main" id="{B90F682B-5B47-0740-97D8-85E13F1773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205681931"/>
      </p:ext>
    </p:extLst>
  </p:cSld>
  <p:clrMapOvr>
    <a:masterClrMapping/>
  </p:clrMapOvr>
  <mc:AlternateContent xmlns:mc="http://schemas.openxmlformats.org/markup-compatibility/2006" xmlns:p14="http://schemas.microsoft.com/office/powerpoint/2010/main">
    <mc:Choice Requires="p14">
      <p:transition spd="slow" p14:dur="2000" advTm="26102"/>
    </mc:Choice>
    <mc:Fallback xmlns="">
      <p:transition spd="slow" advTm="26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0D76E1E-1135-497F-85ED-F56204352D0E}"/>
              </a:ext>
            </a:extLst>
          </p:cNvPr>
          <p:cNvCxnSpPr/>
          <p:nvPr/>
        </p:nvCxnSpPr>
        <p:spPr>
          <a:xfrm>
            <a:off x="381000" y="26670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DFD36A-486E-4670-AF2E-A87B2881B568}"/>
              </a:ext>
            </a:extLst>
          </p:cNvPr>
          <p:cNvCxnSpPr>
            <a:cxnSpLocks/>
          </p:cNvCxnSpPr>
          <p:nvPr/>
        </p:nvCxnSpPr>
        <p:spPr>
          <a:xfrm>
            <a:off x="1600200" y="228600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E3DACC-DD72-4E75-9F22-A630FE189DF6}"/>
              </a:ext>
            </a:extLst>
          </p:cNvPr>
          <p:cNvCxnSpPr/>
          <p:nvPr/>
        </p:nvCxnSpPr>
        <p:spPr>
          <a:xfrm>
            <a:off x="2667000" y="2743200"/>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FE609D-0E82-4C0B-93A1-E001755D2185}"/>
              </a:ext>
            </a:extLst>
          </p:cNvPr>
          <p:cNvCxnSpPr>
            <a:cxnSpLocks/>
          </p:cNvCxnSpPr>
          <p:nvPr/>
        </p:nvCxnSpPr>
        <p:spPr>
          <a:xfrm flipV="1">
            <a:off x="1120726" y="2286000"/>
            <a:ext cx="479474"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440510-DDE3-4A33-A034-E7050E1E7EEF}"/>
              </a:ext>
            </a:extLst>
          </p:cNvPr>
          <p:cNvCxnSpPr>
            <a:cxnSpLocks/>
          </p:cNvCxnSpPr>
          <p:nvPr/>
        </p:nvCxnSpPr>
        <p:spPr>
          <a:xfrm>
            <a:off x="2133600" y="22860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991B0C9-C66B-46A8-8561-367B6F27E743}"/>
              </a:ext>
            </a:extLst>
          </p:cNvPr>
          <p:cNvSpPr txBox="1"/>
          <p:nvPr/>
        </p:nvSpPr>
        <p:spPr>
          <a:xfrm>
            <a:off x="1143000" y="1498184"/>
            <a:ext cx="2057400" cy="369332"/>
          </a:xfrm>
          <a:prstGeom prst="rect">
            <a:avLst/>
          </a:prstGeom>
          <a:noFill/>
        </p:spPr>
        <p:txBody>
          <a:bodyPr wrap="square" rtlCol="0">
            <a:spAutoFit/>
          </a:bodyPr>
          <a:lstStyle/>
          <a:p>
            <a:r>
              <a:rPr lang="en-US" dirty="0"/>
              <a:t>Repeat 3 times</a:t>
            </a:r>
          </a:p>
        </p:txBody>
      </p:sp>
      <p:sp>
        <p:nvSpPr>
          <p:cNvPr id="15" name="TextBox 14">
            <a:extLst>
              <a:ext uri="{FF2B5EF4-FFF2-40B4-BE49-F238E27FC236}">
                <a16:creationId xmlns:a16="http://schemas.microsoft.com/office/drawing/2014/main" id="{2BE32CE9-F28E-406B-9784-0FEF9E9F81E9}"/>
              </a:ext>
            </a:extLst>
          </p:cNvPr>
          <p:cNvSpPr txBox="1"/>
          <p:nvPr/>
        </p:nvSpPr>
        <p:spPr>
          <a:xfrm>
            <a:off x="3885449" y="2743200"/>
            <a:ext cx="1424622" cy="923330"/>
          </a:xfrm>
          <a:prstGeom prst="rect">
            <a:avLst/>
          </a:prstGeom>
          <a:noFill/>
        </p:spPr>
        <p:txBody>
          <a:bodyPr wrap="none" rtlCol="0">
            <a:spAutoFit/>
          </a:bodyPr>
          <a:lstStyle/>
          <a:p>
            <a:pPr algn="ctr"/>
            <a:r>
              <a:rPr lang="en-US" b="1" dirty="0">
                <a:solidFill>
                  <a:srgbClr val="FF0000"/>
                </a:solidFill>
              </a:rPr>
              <a:t>Add Riluzole </a:t>
            </a:r>
          </a:p>
          <a:p>
            <a:pPr algn="ctr"/>
            <a:r>
              <a:rPr lang="en-US" b="1" dirty="0">
                <a:solidFill>
                  <a:srgbClr val="FF0000"/>
                </a:solidFill>
              </a:rPr>
              <a:t>Incubate </a:t>
            </a:r>
          </a:p>
          <a:p>
            <a:pPr algn="ctr"/>
            <a:r>
              <a:rPr lang="en-US" b="1" dirty="0">
                <a:solidFill>
                  <a:srgbClr val="FF0000"/>
                </a:solidFill>
              </a:rPr>
              <a:t>90 minutes</a:t>
            </a:r>
          </a:p>
        </p:txBody>
      </p:sp>
      <p:cxnSp>
        <p:nvCxnSpPr>
          <p:cNvPr id="16" name="Straight Connector 15">
            <a:extLst>
              <a:ext uri="{FF2B5EF4-FFF2-40B4-BE49-F238E27FC236}">
                <a16:creationId xmlns:a16="http://schemas.microsoft.com/office/drawing/2014/main" id="{3278F90D-90AD-4390-A1A9-525F61CCB15A}"/>
              </a:ext>
            </a:extLst>
          </p:cNvPr>
          <p:cNvCxnSpPr/>
          <p:nvPr/>
        </p:nvCxnSpPr>
        <p:spPr>
          <a:xfrm>
            <a:off x="5638800" y="2633003"/>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41A959-ED39-430F-996A-F07455E0A0A7}"/>
              </a:ext>
            </a:extLst>
          </p:cNvPr>
          <p:cNvCxnSpPr>
            <a:cxnSpLocks/>
          </p:cNvCxnSpPr>
          <p:nvPr/>
        </p:nvCxnSpPr>
        <p:spPr>
          <a:xfrm>
            <a:off x="6858000" y="2252003"/>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BC75A4-5F13-431E-AC5D-63956042EEA4}"/>
              </a:ext>
            </a:extLst>
          </p:cNvPr>
          <p:cNvCxnSpPr/>
          <p:nvPr/>
        </p:nvCxnSpPr>
        <p:spPr>
          <a:xfrm>
            <a:off x="7924800" y="2709203"/>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9C631F-E71B-44EB-B788-606BD524B355}"/>
              </a:ext>
            </a:extLst>
          </p:cNvPr>
          <p:cNvCxnSpPr>
            <a:cxnSpLocks/>
          </p:cNvCxnSpPr>
          <p:nvPr/>
        </p:nvCxnSpPr>
        <p:spPr>
          <a:xfrm flipV="1">
            <a:off x="6378526" y="2252003"/>
            <a:ext cx="479474"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D76D1B-658D-4FE7-B0B7-48AC798D577B}"/>
              </a:ext>
            </a:extLst>
          </p:cNvPr>
          <p:cNvCxnSpPr>
            <a:cxnSpLocks/>
          </p:cNvCxnSpPr>
          <p:nvPr/>
        </p:nvCxnSpPr>
        <p:spPr>
          <a:xfrm>
            <a:off x="7391400" y="2252003"/>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4472E81-DD5E-4DCB-8E26-8564389EA194}"/>
              </a:ext>
            </a:extLst>
          </p:cNvPr>
          <p:cNvSpPr txBox="1"/>
          <p:nvPr/>
        </p:nvSpPr>
        <p:spPr>
          <a:xfrm>
            <a:off x="6362700" y="1469405"/>
            <a:ext cx="2057400" cy="369332"/>
          </a:xfrm>
          <a:prstGeom prst="rect">
            <a:avLst/>
          </a:prstGeom>
          <a:noFill/>
        </p:spPr>
        <p:txBody>
          <a:bodyPr wrap="square" rtlCol="0">
            <a:spAutoFit/>
          </a:bodyPr>
          <a:lstStyle/>
          <a:p>
            <a:r>
              <a:rPr lang="en-US" dirty="0"/>
              <a:t>Repeat 3 times</a:t>
            </a:r>
          </a:p>
        </p:txBody>
      </p:sp>
      <p:sp>
        <p:nvSpPr>
          <p:cNvPr id="26" name="TextBox 25">
            <a:extLst>
              <a:ext uri="{FF2B5EF4-FFF2-40B4-BE49-F238E27FC236}">
                <a16:creationId xmlns:a16="http://schemas.microsoft.com/office/drawing/2014/main" id="{E710B549-29F5-4FCF-9143-195082BB7B66}"/>
              </a:ext>
            </a:extLst>
          </p:cNvPr>
          <p:cNvSpPr txBox="1"/>
          <p:nvPr/>
        </p:nvSpPr>
        <p:spPr>
          <a:xfrm>
            <a:off x="914400" y="2838518"/>
            <a:ext cx="2057400" cy="646331"/>
          </a:xfrm>
          <a:prstGeom prst="rect">
            <a:avLst/>
          </a:prstGeom>
          <a:noFill/>
        </p:spPr>
        <p:txBody>
          <a:bodyPr wrap="square" rtlCol="0">
            <a:spAutoFit/>
          </a:bodyPr>
          <a:lstStyle/>
          <a:p>
            <a:pPr algn="ctr"/>
            <a:r>
              <a:rPr lang="en-US" dirty="0"/>
              <a:t>Move joint and hold for 10 seconds</a:t>
            </a:r>
          </a:p>
        </p:txBody>
      </p:sp>
      <p:sp>
        <p:nvSpPr>
          <p:cNvPr id="28" name="TextBox 27">
            <a:extLst>
              <a:ext uri="{FF2B5EF4-FFF2-40B4-BE49-F238E27FC236}">
                <a16:creationId xmlns:a16="http://schemas.microsoft.com/office/drawing/2014/main" id="{D7E04DDD-1B7C-432E-8369-B78A56D33A72}"/>
              </a:ext>
            </a:extLst>
          </p:cNvPr>
          <p:cNvSpPr txBox="1"/>
          <p:nvPr/>
        </p:nvSpPr>
        <p:spPr>
          <a:xfrm>
            <a:off x="6172200" y="2838518"/>
            <a:ext cx="2057400" cy="646331"/>
          </a:xfrm>
          <a:prstGeom prst="rect">
            <a:avLst/>
          </a:prstGeom>
          <a:noFill/>
        </p:spPr>
        <p:txBody>
          <a:bodyPr wrap="square" rtlCol="0">
            <a:spAutoFit/>
          </a:bodyPr>
          <a:lstStyle/>
          <a:p>
            <a:pPr algn="ctr"/>
            <a:r>
              <a:rPr lang="en-US" dirty="0"/>
              <a:t>Move joint and hold for 10 seconds</a:t>
            </a:r>
          </a:p>
        </p:txBody>
      </p:sp>
      <p:pic>
        <p:nvPicPr>
          <p:cNvPr id="2" name="slide 14" descr="slide 14">
            <a:hlinkClick r:id="" action="ppaction://media"/>
            <a:extLst>
              <a:ext uri="{FF2B5EF4-FFF2-40B4-BE49-F238E27FC236}">
                <a16:creationId xmlns:a16="http://schemas.microsoft.com/office/drawing/2014/main" id="{7B513C92-0F2F-8D4D-8A0D-CE6EAF84EC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922713374"/>
      </p:ext>
    </p:extLst>
  </p:cSld>
  <p:clrMapOvr>
    <a:masterClrMapping/>
  </p:clrMapOvr>
  <mc:AlternateContent xmlns:mc="http://schemas.openxmlformats.org/markup-compatibility/2006" xmlns:p14="http://schemas.microsoft.com/office/powerpoint/2010/main">
    <mc:Choice Requires="p14">
      <p:transition spd="slow" p14:dur="2000" advTm="18265"/>
    </mc:Choice>
    <mc:Fallback xmlns="">
      <p:transition spd="slow" advTm="18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64D088FA-E46F-46E2-9D63-E3B19EEE60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33" t="8168" b="3838"/>
          <a:stretch/>
        </p:blipFill>
        <p:spPr>
          <a:xfrm>
            <a:off x="266700" y="990600"/>
            <a:ext cx="8610600" cy="4648200"/>
          </a:xfrm>
          <a:prstGeom prst="rect">
            <a:avLst/>
          </a:prstGeom>
        </p:spPr>
      </p:pic>
      <p:pic>
        <p:nvPicPr>
          <p:cNvPr id="2" name="slide 15" descr="slide 15">
            <a:hlinkClick r:id="" action="ppaction://media"/>
            <a:extLst>
              <a:ext uri="{FF2B5EF4-FFF2-40B4-BE49-F238E27FC236}">
                <a16:creationId xmlns:a16="http://schemas.microsoft.com/office/drawing/2014/main" id="{DFD9B5D1-E29C-2B47-977F-AEC7B62C51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902790178"/>
      </p:ext>
    </p:extLst>
  </p:cSld>
  <p:clrMapOvr>
    <a:masterClrMapping/>
  </p:clrMapOvr>
  <mc:AlternateContent xmlns:mc="http://schemas.openxmlformats.org/markup-compatibility/2006" xmlns:p14="http://schemas.microsoft.com/office/powerpoint/2010/main">
    <mc:Choice Requires="p14">
      <p:transition spd="slow" p14:dur="2000" advTm="25141"/>
    </mc:Choice>
    <mc:Fallback xmlns="">
      <p:transition spd="slow" advTm="25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DF24B9D6-516F-49C5-A18A-624B5E0F58F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09800" y="381000"/>
            <a:ext cx="5358765" cy="5586412"/>
          </a:xfrm>
          <a:prstGeom prst="rect">
            <a:avLst/>
          </a:prstGeom>
        </p:spPr>
      </p:pic>
      <p:sp>
        <p:nvSpPr>
          <p:cNvPr id="7" name="TextBox 6">
            <a:extLst>
              <a:ext uri="{FF2B5EF4-FFF2-40B4-BE49-F238E27FC236}">
                <a16:creationId xmlns:a16="http://schemas.microsoft.com/office/drawing/2014/main" id="{C62271C6-DEA2-405F-9D4F-99F319B5D747}"/>
              </a:ext>
            </a:extLst>
          </p:cNvPr>
          <p:cNvSpPr txBox="1"/>
          <p:nvPr/>
        </p:nvSpPr>
        <p:spPr>
          <a:xfrm>
            <a:off x="1219200" y="6103243"/>
            <a:ext cx="7772400" cy="373757"/>
          </a:xfrm>
          <a:prstGeom prst="rect">
            <a:avLst/>
          </a:prstGeom>
          <a:noFill/>
        </p:spPr>
        <p:txBody>
          <a:bodyPr wrap="square">
            <a:spAutoFit/>
          </a:bodyPr>
          <a:lstStyle/>
          <a:p>
            <a:pPr marL="0" marR="0">
              <a:lnSpc>
                <a:spcPct val="107000"/>
              </a:lnSpc>
              <a:spcBef>
                <a:spcPts val="0"/>
              </a:spcBef>
              <a:spcAft>
                <a:spcPts val="0"/>
              </a:spcAft>
            </a:pPr>
            <a:r>
              <a:rPr lang="en-US" dirty="0">
                <a:highlight>
                  <a:srgbClr val="00FFFF"/>
                </a:highlight>
                <a:latin typeface="Arial" panose="020B0604020202020204" pitchFamily="34" charset="0"/>
                <a:ea typeface="Calibri" panose="020F0502020204030204" pitchFamily="34" charset="0"/>
                <a:cs typeface="Times New Roman" panose="02020603050405020304" pitchFamily="18" charset="0"/>
              </a:rPr>
              <a:t>N</a:t>
            </a:r>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o significant difference due to the effect of riluzole (1mM).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slide 16" descr="slide 16">
            <a:hlinkClick r:id="" action="ppaction://media"/>
            <a:extLst>
              <a:ext uri="{FF2B5EF4-FFF2-40B4-BE49-F238E27FC236}">
                <a16:creationId xmlns:a16="http://schemas.microsoft.com/office/drawing/2014/main" id="{ABD30B91-39F0-234A-9C3D-CFA6256216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507931997"/>
      </p:ext>
    </p:extLst>
  </p:cSld>
  <p:clrMapOvr>
    <a:masterClrMapping/>
  </p:clrMapOvr>
  <mc:AlternateContent xmlns:mc="http://schemas.openxmlformats.org/markup-compatibility/2006" xmlns:p14="http://schemas.microsoft.com/office/powerpoint/2010/main">
    <mc:Choice Requires="p14">
      <p:transition spd="slow" p14:dur="2000" advTm="23569"/>
    </mc:Choice>
    <mc:Fallback xmlns="">
      <p:transition spd="slow" advTm="235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EF0B0588-DB33-40F0-A7E9-199560F3D74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09800" y="152400"/>
            <a:ext cx="3867150" cy="6073140"/>
          </a:xfrm>
          <a:prstGeom prst="rect">
            <a:avLst/>
          </a:prstGeom>
        </p:spPr>
      </p:pic>
      <p:sp>
        <p:nvSpPr>
          <p:cNvPr id="6" name="TextBox 5">
            <a:extLst>
              <a:ext uri="{FF2B5EF4-FFF2-40B4-BE49-F238E27FC236}">
                <a16:creationId xmlns:a16="http://schemas.microsoft.com/office/drawing/2014/main" id="{849FEF29-111E-41AA-834D-29968D5F16D2}"/>
              </a:ext>
            </a:extLst>
          </p:cNvPr>
          <p:cNvSpPr txBox="1"/>
          <p:nvPr/>
        </p:nvSpPr>
        <p:spPr>
          <a:xfrm>
            <a:off x="762000" y="5934670"/>
            <a:ext cx="7543800" cy="923330"/>
          </a:xfrm>
          <a:prstGeom prst="rect">
            <a:avLst/>
          </a:prstGeom>
          <a:noFill/>
        </p:spPr>
        <p:txBody>
          <a:bodyPr wrap="square">
            <a:spAutoFit/>
          </a:bodyPr>
          <a:lstStyle/>
          <a:p>
            <a:r>
              <a:rPr lang="en-US" sz="1800" dirty="0">
                <a:effectLst/>
                <a:highlight>
                  <a:srgbClr val="00FFFF"/>
                </a:highlight>
                <a:latin typeface="Arial" panose="020B0604020202020204" pitchFamily="34" charset="0"/>
                <a:ea typeface="Calibri" panose="020F0502020204030204" pitchFamily="34" charset="0"/>
              </a:rPr>
              <a:t>Six out of six preparations drastically reduced in activity due to exposure of 10 minutes in riluzole at 10mM. </a:t>
            </a:r>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(N=6, p&lt;0.05, non-parametric Sign-test).</a:t>
            </a:r>
            <a:endParaRPr lang="en-US" dirty="0"/>
          </a:p>
        </p:txBody>
      </p:sp>
      <p:pic>
        <p:nvPicPr>
          <p:cNvPr id="2" name="slide 17" descr="slide 17">
            <a:hlinkClick r:id="" action="ppaction://media"/>
            <a:extLst>
              <a:ext uri="{FF2B5EF4-FFF2-40B4-BE49-F238E27FC236}">
                <a16:creationId xmlns:a16="http://schemas.microsoft.com/office/drawing/2014/main" id="{37C841BE-838A-7845-8F78-647042F3AB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530879437"/>
      </p:ext>
    </p:extLst>
  </p:cSld>
  <p:clrMapOvr>
    <a:masterClrMapping/>
  </p:clrMapOvr>
  <mc:AlternateContent xmlns:mc="http://schemas.openxmlformats.org/markup-compatibility/2006" xmlns:p14="http://schemas.microsoft.com/office/powerpoint/2010/main">
    <mc:Choice Requires="p14">
      <p:transition spd="slow" p14:dur="2000" advTm="31823"/>
    </mc:Choice>
    <mc:Fallback xmlns="">
      <p:transition spd="slow" advTm="31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FB8BB3-90B9-4B87-B026-67677101281E}"/>
              </a:ext>
            </a:extLst>
          </p:cNvPr>
          <p:cNvSpPr txBox="1"/>
          <p:nvPr/>
        </p:nvSpPr>
        <p:spPr>
          <a:xfrm>
            <a:off x="3124200" y="749617"/>
            <a:ext cx="26670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Summary</a:t>
            </a:r>
          </a:p>
        </p:txBody>
      </p:sp>
      <p:sp>
        <p:nvSpPr>
          <p:cNvPr id="5" name="TextBox 4">
            <a:extLst>
              <a:ext uri="{FF2B5EF4-FFF2-40B4-BE49-F238E27FC236}">
                <a16:creationId xmlns:a16="http://schemas.microsoft.com/office/drawing/2014/main" id="{5E5CB92E-C641-4794-9E48-09A653A9CA04}"/>
              </a:ext>
            </a:extLst>
          </p:cNvPr>
          <p:cNvSpPr txBox="1"/>
          <p:nvPr/>
        </p:nvSpPr>
        <p:spPr>
          <a:xfrm>
            <a:off x="762000" y="1676400"/>
            <a:ext cx="7239000" cy="4247317"/>
          </a:xfrm>
          <a:prstGeom prst="rect">
            <a:avLst/>
          </a:prstGeom>
          <a:noFill/>
        </p:spPr>
        <p:txBody>
          <a:bodyPr wrap="square" rtlCol="0">
            <a:spAutoFit/>
          </a:bodyPr>
          <a:lstStyle/>
          <a:p>
            <a:pPr marL="342900" indent="-342900">
              <a:buFont typeface="+mj-lt"/>
              <a:buAutoNum type="arabicPeriod"/>
            </a:pPr>
            <a:r>
              <a:rPr lang="en-US" dirty="0"/>
              <a:t>At the crayfish NMJ evoked EJPs  are depressed but spontaneous quantal events are still present. Thus, the glutamate receptors are not blocked.</a:t>
            </a:r>
          </a:p>
          <a:p>
            <a:pPr marL="342900" indent="-342900">
              <a:buFont typeface="+mj-lt"/>
              <a:buAutoNum type="arabicPeriod"/>
            </a:pPr>
            <a:endParaRPr lang="en-US" dirty="0"/>
          </a:p>
          <a:p>
            <a:pPr marL="342900" indent="-342900">
              <a:buFont typeface="+mj-lt"/>
              <a:buAutoNum type="arabicPeriod"/>
            </a:pPr>
            <a:r>
              <a:rPr lang="en-US" dirty="0"/>
              <a:t>Action potentials are depressed in motor neuron which blocks evoked EJPs .</a:t>
            </a:r>
          </a:p>
          <a:p>
            <a:pPr marL="342900" indent="-342900">
              <a:buFont typeface="+mj-lt"/>
              <a:buAutoNum type="arabicPeriod"/>
            </a:pPr>
            <a:endParaRPr lang="en-US" dirty="0"/>
          </a:p>
          <a:p>
            <a:pPr marL="342900" indent="-342900">
              <a:buFont typeface="+mj-lt"/>
              <a:buAutoNum type="arabicPeriod"/>
            </a:pPr>
            <a:r>
              <a:rPr lang="en-US" dirty="0"/>
              <a:t>Sensory neuron activity of the crab leg is blocked at high concentrations (10 mM) in a few minuets . Likely also blocking action potential production.</a:t>
            </a:r>
          </a:p>
          <a:p>
            <a:pPr marL="342900" indent="-342900">
              <a:buFont typeface="+mj-lt"/>
              <a:buAutoNum type="arabicPeriod"/>
            </a:pPr>
            <a:endParaRPr lang="en-US" dirty="0"/>
          </a:p>
          <a:p>
            <a:pPr marL="342900" indent="-342900">
              <a:buFont typeface="+mj-lt"/>
              <a:buAutoNum type="arabicPeriod"/>
            </a:pPr>
            <a:r>
              <a:rPr lang="en-US" dirty="0"/>
              <a:t>Implications in humans: Sensory perception and cognitive abilities may be altered by the actions of Riluzole.</a:t>
            </a:r>
          </a:p>
          <a:p>
            <a:pPr marL="342900" indent="-342900">
              <a:buFont typeface="+mj-lt"/>
              <a:buAutoNum type="arabicPeriod"/>
            </a:pPr>
            <a:endParaRPr lang="en-US" dirty="0"/>
          </a:p>
          <a:p>
            <a:pPr marL="342900" indent="-342900">
              <a:buFont typeface="+mj-lt"/>
              <a:buAutoNum type="arabicPeriod"/>
            </a:pPr>
            <a:endParaRPr lang="en-US" dirty="0"/>
          </a:p>
        </p:txBody>
      </p:sp>
      <p:pic>
        <p:nvPicPr>
          <p:cNvPr id="2" name="slide 18" descr="slide 18">
            <a:hlinkClick r:id="" action="ppaction://media"/>
            <a:extLst>
              <a:ext uri="{FF2B5EF4-FFF2-40B4-BE49-F238E27FC236}">
                <a16:creationId xmlns:a16="http://schemas.microsoft.com/office/drawing/2014/main" id="{670D1E9E-7C59-AC46-A78F-06A1E65A68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295141886"/>
      </p:ext>
    </p:extLst>
  </p:cSld>
  <p:clrMapOvr>
    <a:masterClrMapping/>
  </p:clrMapOvr>
  <mc:AlternateContent xmlns:mc="http://schemas.openxmlformats.org/markup-compatibility/2006" xmlns:p14="http://schemas.microsoft.com/office/powerpoint/2010/main">
    <mc:Choice Requires="p14">
      <p:transition spd="slow" p14:dur="2000" advTm="53983"/>
    </mc:Choice>
    <mc:Fallback xmlns="">
      <p:transition spd="slow" advTm="53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5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EE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4D77-0C76-CD4C-BEF5-991A43A85CB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199385B-8413-564F-96B5-A05B85EB31F0}"/>
              </a:ext>
            </a:extLst>
          </p:cNvPr>
          <p:cNvSpPr>
            <a:spLocks noGrp="1"/>
          </p:cNvSpPr>
          <p:nvPr>
            <p:ph idx="1"/>
          </p:nvPr>
        </p:nvSpPr>
        <p:spPr>
          <a:solidFill>
            <a:srgbClr val="B6EEFF"/>
          </a:solidFill>
        </p:spPr>
        <p:txBody>
          <a:bodyPr>
            <a:normAutofit fontScale="92500" lnSpcReduction="20000"/>
          </a:bodyPr>
          <a:lstStyle/>
          <a:p>
            <a:pPr>
              <a:lnSpc>
                <a:spcPct val="150000"/>
              </a:lnSpc>
            </a:pPr>
            <a:r>
              <a:rPr lang="en-US" dirty="0"/>
              <a:t>Amyotrophic lateral sclerosis (ALS) is a neuromuscular disease that is characterized by motor neuron degeneration </a:t>
            </a:r>
          </a:p>
          <a:p>
            <a:pPr>
              <a:lnSpc>
                <a:spcPct val="150000"/>
              </a:lnSpc>
            </a:pPr>
            <a:r>
              <a:rPr lang="en-US" dirty="0"/>
              <a:t>Riluzole is used to decrease the calcium influx into the postsynaptic cell in some studies.</a:t>
            </a:r>
          </a:p>
          <a:p>
            <a:pPr>
              <a:lnSpc>
                <a:spcPct val="150000"/>
              </a:lnSpc>
            </a:pPr>
            <a:r>
              <a:rPr lang="en-US" dirty="0"/>
              <a:t>Riluzole is the only FDA approved treatment but there is little known about it.</a:t>
            </a:r>
          </a:p>
        </p:txBody>
      </p:sp>
      <p:pic>
        <p:nvPicPr>
          <p:cNvPr id="4" name="slide 2" descr="slide 2">
            <a:hlinkClick r:id="" action="ppaction://media"/>
            <a:extLst>
              <a:ext uri="{FF2B5EF4-FFF2-40B4-BE49-F238E27FC236}">
                <a16:creationId xmlns:a16="http://schemas.microsoft.com/office/drawing/2014/main" id="{22626A7D-DD05-8048-95EE-F322A51184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941871989"/>
      </p:ext>
    </p:extLst>
  </p:cSld>
  <p:clrMapOvr>
    <a:masterClrMapping/>
  </p:clrMapOvr>
  <mc:AlternateContent xmlns:mc="http://schemas.openxmlformats.org/markup-compatibility/2006" xmlns:p14="http://schemas.microsoft.com/office/powerpoint/2010/main">
    <mc:Choice Requires="p14">
      <p:transition spd="slow" p14:dur="2000" advTm="41337"/>
    </mc:Choice>
    <mc:Fallback xmlns="">
      <p:transition spd="slow" advTm="413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EE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C0DA-5EC8-1C42-ABD6-1892711BC463}"/>
              </a:ext>
            </a:extLst>
          </p:cNvPr>
          <p:cNvSpPr>
            <a:spLocks noGrp="1"/>
          </p:cNvSpPr>
          <p:nvPr>
            <p:ph type="title"/>
          </p:nvPr>
        </p:nvSpPr>
        <p:spPr/>
        <p:txBody>
          <a:bodyPr/>
          <a:lstStyle/>
          <a:p>
            <a:r>
              <a:rPr lang="en-US" dirty="0"/>
              <a:t>Predictions</a:t>
            </a:r>
          </a:p>
        </p:txBody>
      </p:sp>
      <p:sp>
        <p:nvSpPr>
          <p:cNvPr id="3" name="Content Placeholder 2">
            <a:extLst>
              <a:ext uri="{FF2B5EF4-FFF2-40B4-BE49-F238E27FC236}">
                <a16:creationId xmlns:a16="http://schemas.microsoft.com/office/drawing/2014/main" id="{9A67E0CE-AFC6-A944-BB00-89804950BE80}"/>
              </a:ext>
            </a:extLst>
          </p:cNvPr>
          <p:cNvSpPr>
            <a:spLocks noGrp="1"/>
          </p:cNvSpPr>
          <p:nvPr>
            <p:ph idx="1"/>
          </p:nvPr>
        </p:nvSpPr>
        <p:spPr/>
        <p:txBody>
          <a:bodyPr>
            <a:normAutofit lnSpcReduction="10000"/>
          </a:bodyPr>
          <a:lstStyle/>
          <a:p>
            <a:r>
              <a:rPr lang="en-US" dirty="0"/>
              <a:t>NMJs: </a:t>
            </a:r>
          </a:p>
          <a:p>
            <a:pPr marL="0" indent="0">
              <a:buNone/>
            </a:pPr>
            <a:r>
              <a:rPr lang="en-US" dirty="0"/>
              <a:t>We hypothesize that Riluzole blocks the presynaptic sodium channels causing a smaller action potential and causing less glutamate to be released by the presynaptic cell. </a:t>
            </a:r>
            <a:r>
              <a:rPr lang="en-US" dirty="0">
                <a:solidFill>
                  <a:srgbClr val="FF0000"/>
                </a:solidFill>
              </a:rPr>
              <a:t>Resulting in smaller EJPs</a:t>
            </a:r>
            <a:r>
              <a:rPr lang="en-US" dirty="0"/>
              <a:t>.</a:t>
            </a:r>
          </a:p>
          <a:p>
            <a:r>
              <a:rPr lang="en-US" dirty="0"/>
              <a:t>Sensory neurons:</a:t>
            </a:r>
          </a:p>
          <a:p>
            <a:pPr marL="0" indent="0">
              <a:buNone/>
            </a:pPr>
            <a:r>
              <a:rPr lang="en-US" dirty="0"/>
              <a:t>We hypothesize that Riluzole blocks the sodium channels and </a:t>
            </a:r>
            <a:r>
              <a:rPr lang="en-US" dirty="0">
                <a:solidFill>
                  <a:srgbClr val="FF0000"/>
                </a:solidFill>
              </a:rPr>
              <a:t>decreases sensory nerve activity</a:t>
            </a:r>
            <a:r>
              <a:rPr lang="en-US" dirty="0"/>
              <a:t>.</a:t>
            </a:r>
          </a:p>
        </p:txBody>
      </p:sp>
      <p:pic>
        <p:nvPicPr>
          <p:cNvPr id="4" name="slide 3" descr="slide 3">
            <a:hlinkClick r:id="" action="ppaction://media"/>
            <a:extLst>
              <a:ext uri="{FF2B5EF4-FFF2-40B4-BE49-F238E27FC236}">
                <a16:creationId xmlns:a16="http://schemas.microsoft.com/office/drawing/2014/main" id="{42A2CB2E-F16F-DB43-9E64-80DC09F0E7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27203577"/>
      </p:ext>
    </p:extLst>
  </p:cSld>
  <p:clrMapOvr>
    <a:masterClrMapping/>
  </p:clrMapOvr>
  <mc:AlternateContent xmlns:mc="http://schemas.openxmlformats.org/markup-compatibility/2006" xmlns:p14="http://schemas.microsoft.com/office/powerpoint/2010/main">
    <mc:Choice Requires="p14">
      <p:transition spd="slow" p14:dur="2000" advTm="33292"/>
    </mc:Choice>
    <mc:Fallback xmlns="">
      <p:transition spd="slow" advTm="33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device&#10;&#10;Description automatically generated">
            <a:extLst>
              <a:ext uri="{FF2B5EF4-FFF2-40B4-BE49-F238E27FC236}">
                <a16:creationId xmlns:a16="http://schemas.microsoft.com/office/drawing/2014/main" id="{88278AB6-899C-9F4D-B97B-5FC4992E0A6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 y="1676400"/>
            <a:ext cx="6057900" cy="4203700"/>
          </a:xfrm>
        </p:spPr>
      </p:pic>
      <p:sp>
        <p:nvSpPr>
          <p:cNvPr id="6" name="TextBox 5">
            <a:extLst>
              <a:ext uri="{FF2B5EF4-FFF2-40B4-BE49-F238E27FC236}">
                <a16:creationId xmlns:a16="http://schemas.microsoft.com/office/drawing/2014/main" id="{8109F169-867A-A544-93A0-D1C3BF9FDC3D}"/>
              </a:ext>
            </a:extLst>
          </p:cNvPr>
          <p:cNvSpPr txBox="1"/>
          <p:nvPr/>
        </p:nvSpPr>
        <p:spPr>
          <a:xfrm>
            <a:off x="5715000" y="1676400"/>
            <a:ext cx="3581400" cy="1107996"/>
          </a:xfrm>
          <a:prstGeom prst="rect">
            <a:avLst/>
          </a:prstGeom>
          <a:noFill/>
        </p:spPr>
        <p:txBody>
          <a:bodyPr wrap="square" rtlCol="0">
            <a:spAutoFit/>
          </a:bodyPr>
          <a:lstStyle/>
          <a:p>
            <a:pPr marL="285750" indent="-285750">
              <a:buFontTx/>
              <a:buChar char="-"/>
            </a:pPr>
            <a:r>
              <a:rPr lang="en-US" sz="2200" dirty="0"/>
              <a:t>Crayfish: use glutamate</a:t>
            </a:r>
          </a:p>
          <a:p>
            <a:pPr marL="285750" indent="-285750">
              <a:buFontTx/>
              <a:buChar char="-"/>
            </a:pPr>
            <a:endParaRPr lang="en-US" sz="2200" dirty="0"/>
          </a:p>
          <a:p>
            <a:pPr marL="285750" indent="-285750">
              <a:buFontTx/>
              <a:buChar char="-"/>
            </a:pPr>
            <a:r>
              <a:rPr lang="en-US" sz="2200" dirty="0"/>
              <a:t>Humans: use </a:t>
            </a:r>
            <a:r>
              <a:rPr lang="en-US" sz="2200" dirty="0" err="1"/>
              <a:t>ACh</a:t>
            </a:r>
            <a:endParaRPr lang="en-US" sz="2200" dirty="0"/>
          </a:p>
        </p:txBody>
      </p:sp>
      <p:pic>
        <p:nvPicPr>
          <p:cNvPr id="2" name="slide 4" descr="slide 4">
            <a:hlinkClick r:id="" action="ppaction://media"/>
            <a:extLst>
              <a:ext uri="{FF2B5EF4-FFF2-40B4-BE49-F238E27FC236}">
                <a16:creationId xmlns:a16="http://schemas.microsoft.com/office/drawing/2014/main" id="{A2F8C662-AE24-C44A-BFB8-A883EAA971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221760612"/>
      </p:ext>
    </p:extLst>
  </p:cSld>
  <p:clrMapOvr>
    <a:masterClrMapping/>
  </p:clrMapOvr>
  <mc:AlternateContent xmlns:mc="http://schemas.openxmlformats.org/markup-compatibility/2006" xmlns:p14="http://schemas.microsoft.com/office/powerpoint/2010/main">
    <mc:Choice Requires="p14">
      <p:transition spd="slow" p14:dur="2000" advTm="26500"/>
    </mc:Choice>
    <mc:Fallback xmlns="">
      <p:transition spd="slow" advTm="26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171FBCEC-D085-5B4C-9B3B-0DC33AA8CE5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752600"/>
            <a:ext cx="6616700" cy="4114800"/>
          </a:xfrm>
        </p:spPr>
      </p:pic>
      <p:sp>
        <p:nvSpPr>
          <p:cNvPr id="6" name="TextBox 5">
            <a:extLst>
              <a:ext uri="{FF2B5EF4-FFF2-40B4-BE49-F238E27FC236}">
                <a16:creationId xmlns:a16="http://schemas.microsoft.com/office/drawing/2014/main" id="{CB38BEED-76A2-4442-8CD2-19793EE19541}"/>
              </a:ext>
            </a:extLst>
          </p:cNvPr>
          <p:cNvSpPr txBox="1"/>
          <p:nvPr/>
        </p:nvSpPr>
        <p:spPr>
          <a:xfrm>
            <a:off x="6096000" y="1676400"/>
            <a:ext cx="3048000" cy="2585323"/>
          </a:xfrm>
          <a:prstGeom prst="rect">
            <a:avLst/>
          </a:prstGeom>
          <a:noFill/>
        </p:spPr>
        <p:txBody>
          <a:bodyPr wrap="square" rtlCol="0">
            <a:spAutoFit/>
          </a:bodyPr>
          <a:lstStyle/>
          <a:p>
            <a:r>
              <a:rPr lang="en-US" sz="2400" dirty="0"/>
              <a:t>Graded potentials:</a:t>
            </a:r>
          </a:p>
          <a:p>
            <a:pPr marL="285750" indent="-285750">
              <a:buFontTx/>
              <a:buChar char="-"/>
            </a:pPr>
            <a:r>
              <a:rPr lang="en-US" sz="2400" dirty="0"/>
              <a:t>more neurotransmitter released causes a larger EPP (also named EJP or EPSP)</a:t>
            </a:r>
          </a:p>
          <a:p>
            <a:pPr marL="285750" indent="-285750">
              <a:buFontTx/>
              <a:buChar char="-"/>
            </a:pPr>
            <a:endParaRPr lang="en-US" dirty="0"/>
          </a:p>
        </p:txBody>
      </p:sp>
      <p:pic>
        <p:nvPicPr>
          <p:cNvPr id="3" name="Picture 2" descr="http://sewisc.org/images/stories/site_images/ivasive_articles_images/red_swamp_crayfish/red-swamp-crayfish-lg.jpg">
            <a:extLst>
              <a:ext uri="{FF2B5EF4-FFF2-40B4-BE49-F238E27FC236}">
                <a16:creationId xmlns:a16="http://schemas.microsoft.com/office/drawing/2014/main" id="{31D01922-155B-49A9-8276-04DF85386A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04800" y="0"/>
            <a:ext cx="3446668" cy="2041044"/>
          </a:xfrm>
          <a:prstGeom prst="rect">
            <a:avLst/>
          </a:prstGeom>
          <a:noFill/>
          <a:extLst>
            <a:ext uri="{909E8E84-426E-40DD-AFC4-6F175D3DCCD1}">
              <a14:hiddenFill xmlns:a14="http://schemas.microsoft.com/office/drawing/2010/main">
                <a:solidFill>
                  <a:srgbClr val="FFFFFF"/>
                </a:solidFill>
              </a14:hiddenFill>
            </a:ext>
          </a:extLst>
        </p:spPr>
      </p:pic>
      <p:pic>
        <p:nvPicPr>
          <p:cNvPr id="2" name="slide 5" descr="slide 5">
            <a:hlinkClick r:id="" action="ppaction://media"/>
            <a:extLst>
              <a:ext uri="{FF2B5EF4-FFF2-40B4-BE49-F238E27FC236}">
                <a16:creationId xmlns:a16="http://schemas.microsoft.com/office/drawing/2014/main" id="{2B855984-8B02-A345-B843-223F69F12F0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689749577"/>
      </p:ext>
    </p:extLst>
  </p:cSld>
  <p:clrMapOvr>
    <a:masterClrMapping/>
  </p:clrMapOvr>
  <mc:AlternateContent xmlns:mc="http://schemas.openxmlformats.org/markup-compatibility/2006" xmlns:p14="http://schemas.microsoft.com/office/powerpoint/2010/main">
    <mc:Choice Requires="p14">
      <p:transition spd="slow" p14:dur="2000" advTm="39351"/>
    </mc:Choice>
    <mc:Fallback xmlns="">
      <p:transition spd="slow" advTm="39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EE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D025-EAE3-6646-A269-A54A16CC1020}"/>
              </a:ext>
            </a:extLst>
          </p:cNvPr>
          <p:cNvSpPr>
            <a:spLocks noGrp="1"/>
          </p:cNvSpPr>
          <p:nvPr>
            <p:ph type="title"/>
          </p:nvPr>
        </p:nvSpPr>
        <p:spPr>
          <a:xfrm>
            <a:off x="457200" y="118268"/>
            <a:ext cx="8229600" cy="1143000"/>
          </a:xfrm>
        </p:spPr>
        <p:txBody>
          <a:bodyPr/>
          <a:lstStyle/>
          <a:p>
            <a:r>
              <a:rPr lang="en-US" dirty="0"/>
              <a:t>Methods</a:t>
            </a:r>
          </a:p>
        </p:txBody>
      </p:sp>
      <p:sp>
        <p:nvSpPr>
          <p:cNvPr id="3" name="Content Placeholder 2">
            <a:extLst>
              <a:ext uri="{FF2B5EF4-FFF2-40B4-BE49-F238E27FC236}">
                <a16:creationId xmlns:a16="http://schemas.microsoft.com/office/drawing/2014/main" id="{5C9E07C3-1CF5-244F-91ED-24DEF77E802B}"/>
              </a:ext>
            </a:extLst>
          </p:cNvPr>
          <p:cNvSpPr>
            <a:spLocks noGrp="1"/>
          </p:cNvSpPr>
          <p:nvPr>
            <p:ph idx="1"/>
          </p:nvPr>
        </p:nvSpPr>
        <p:spPr>
          <a:xfrm>
            <a:off x="457200" y="1227931"/>
            <a:ext cx="3505200" cy="5096669"/>
          </a:xfrm>
        </p:spPr>
        <p:txBody>
          <a:bodyPr>
            <a:normAutofit/>
          </a:bodyPr>
          <a:lstStyle/>
          <a:p>
            <a:r>
              <a:rPr lang="en-US" sz="2800" dirty="0"/>
              <a:t>Crayfish preparations with 1mM Riluzole</a:t>
            </a:r>
          </a:p>
          <a:p>
            <a:r>
              <a:rPr lang="en-US" sz="2800" dirty="0"/>
              <a:t>These preps have glutaminergic synapses at the NMJ</a:t>
            </a:r>
          </a:p>
          <a:p>
            <a:r>
              <a:rPr lang="en-US" sz="2800" dirty="0"/>
              <a:t>Measure 25</a:t>
            </a:r>
            <a:r>
              <a:rPr lang="en-US" sz="2800" baseline="30000" dirty="0"/>
              <a:t>th</a:t>
            </a:r>
            <a:r>
              <a:rPr lang="en-US" sz="2800" dirty="0"/>
              <a:t> EJP</a:t>
            </a:r>
          </a:p>
        </p:txBody>
      </p:sp>
      <p:pic>
        <p:nvPicPr>
          <p:cNvPr id="5" name="Picture 4" descr="A drawing of a person&#10;&#10;Description automatically generated">
            <a:extLst>
              <a:ext uri="{FF2B5EF4-FFF2-40B4-BE49-F238E27FC236}">
                <a16:creationId xmlns:a16="http://schemas.microsoft.com/office/drawing/2014/main" id="{2173D109-91EC-2C47-8D4D-DF5A03FF483F}"/>
              </a:ext>
            </a:extLst>
          </p:cNvPr>
          <p:cNvPicPr>
            <a:picLocks noChangeAspect="1"/>
          </p:cNvPicPr>
          <p:nvPr/>
        </p:nvPicPr>
        <p:blipFill rotWithShape="1">
          <a:blip r:embed="rId5">
            <a:extLst>
              <a:ext uri="{28A0092B-C50C-407E-A947-70E740481C1C}">
                <a14:useLocalDpi xmlns:a14="http://schemas.microsoft.com/office/drawing/2010/main" val="0"/>
              </a:ext>
            </a:extLst>
          </a:blip>
          <a:srcRect b="86188"/>
          <a:stretch/>
        </p:blipFill>
        <p:spPr>
          <a:xfrm>
            <a:off x="3840955" y="1100838"/>
            <a:ext cx="5253038" cy="727962"/>
          </a:xfrm>
          <a:prstGeom prst="rect">
            <a:avLst/>
          </a:prstGeom>
        </p:spPr>
      </p:pic>
      <p:pic>
        <p:nvPicPr>
          <p:cNvPr id="7" name="Picture 6" descr="Diagram&#10;&#10;Description automatically generated">
            <a:extLst>
              <a:ext uri="{FF2B5EF4-FFF2-40B4-BE49-F238E27FC236}">
                <a16:creationId xmlns:a16="http://schemas.microsoft.com/office/drawing/2014/main" id="{2DDE1259-9B60-4BA0-B6AF-09BE0BC6DF3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836193" y="1828800"/>
            <a:ext cx="5257800" cy="4205605"/>
          </a:xfrm>
          <a:prstGeom prst="rect">
            <a:avLst/>
          </a:prstGeom>
        </p:spPr>
      </p:pic>
      <p:pic>
        <p:nvPicPr>
          <p:cNvPr id="4" name="slide 6" descr="slide 6">
            <a:hlinkClick r:id="" action="ppaction://media"/>
            <a:extLst>
              <a:ext uri="{FF2B5EF4-FFF2-40B4-BE49-F238E27FC236}">
                <a16:creationId xmlns:a16="http://schemas.microsoft.com/office/drawing/2014/main" id="{2EEFB4E6-BD36-784C-9234-B20187F02DF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161781916"/>
      </p:ext>
    </p:extLst>
  </p:cSld>
  <p:clrMapOvr>
    <a:masterClrMapping/>
  </p:clrMapOvr>
  <mc:AlternateContent xmlns:mc="http://schemas.openxmlformats.org/markup-compatibility/2006" xmlns:p14="http://schemas.microsoft.com/office/powerpoint/2010/main">
    <mc:Choice Requires="p14">
      <p:transition spd="slow" p14:dur="2000" advTm="16846"/>
    </mc:Choice>
    <mc:Fallback xmlns="">
      <p:transition spd="slow" advTm="16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EE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D2E7-1964-C445-AF3C-0EBDE4DE1DEC}"/>
              </a:ext>
            </a:extLst>
          </p:cNvPr>
          <p:cNvSpPr>
            <a:spLocks noGrp="1"/>
          </p:cNvSpPr>
          <p:nvPr>
            <p:ph type="title"/>
          </p:nvPr>
        </p:nvSpPr>
        <p:spPr/>
        <p:txBody>
          <a:bodyPr>
            <a:normAutofit/>
          </a:bodyPr>
          <a:lstStyle/>
          <a:p>
            <a:r>
              <a:rPr lang="en-US" dirty="0"/>
              <a:t>Results- with 1 mM Riluzole</a:t>
            </a:r>
          </a:p>
        </p:txBody>
      </p:sp>
      <p:pic>
        <p:nvPicPr>
          <p:cNvPr id="4" name="Picture 3" descr="Chart, scatter chart&#10;&#10;Description automatically generated">
            <a:extLst>
              <a:ext uri="{FF2B5EF4-FFF2-40B4-BE49-F238E27FC236}">
                <a16:creationId xmlns:a16="http://schemas.microsoft.com/office/drawing/2014/main" id="{D0AB6F5E-6D76-4EEF-9D5F-AC34D213B17D}"/>
              </a:ext>
            </a:extLst>
          </p:cNvPr>
          <p:cNvPicPr/>
          <p:nvPr/>
        </p:nvPicPr>
        <p:blipFill>
          <a:blip r:embed="rId5">
            <a:extLst>
              <a:ext uri="{28A0092B-C50C-407E-A947-70E740481C1C}">
                <a14:useLocalDpi xmlns:a14="http://schemas.microsoft.com/office/drawing/2010/main" val="0"/>
              </a:ext>
            </a:extLst>
          </a:blip>
          <a:stretch>
            <a:fillRect/>
          </a:stretch>
        </p:blipFill>
        <p:spPr>
          <a:xfrm>
            <a:off x="609600" y="1219200"/>
            <a:ext cx="8305799" cy="4648200"/>
          </a:xfrm>
          <a:prstGeom prst="rect">
            <a:avLst/>
          </a:prstGeom>
        </p:spPr>
      </p:pic>
      <p:sp>
        <p:nvSpPr>
          <p:cNvPr id="5" name="TextBox 4">
            <a:extLst>
              <a:ext uri="{FF2B5EF4-FFF2-40B4-BE49-F238E27FC236}">
                <a16:creationId xmlns:a16="http://schemas.microsoft.com/office/drawing/2014/main" id="{167DB949-243C-4092-9D78-B5FB9F434D76}"/>
              </a:ext>
            </a:extLst>
          </p:cNvPr>
          <p:cNvSpPr txBox="1"/>
          <p:nvPr/>
        </p:nvSpPr>
        <p:spPr>
          <a:xfrm>
            <a:off x="533400" y="5917667"/>
            <a:ext cx="7314823" cy="923330"/>
          </a:xfrm>
          <a:prstGeom prst="rect">
            <a:avLst/>
          </a:prstGeom>
          <a:noFill/>
        </p:spPr>
        <p:txBody>
          <a:bodyPr wrap="none" rtlCol="0">
            <a:spAutoFit/>
          </a:bodyPr>
          <a:lstStyle/>
          <a:p>
            <a:r>
              <a:rPr lang="en-US" dirty="0">
                <a:highlight>
                  <a:srgbClr val="00FFFF"/>
                </a:highlight>
                <a:latin typeface="Arial" panose="020B0604020202020204" pitchFamily="34" charset="0"/>
                <a:ea typeface="Calibri" panose="020F0502020204030204" pitchFamily="34" charset="0"/>
                <a:cs typeface="Times New Roman" panose="02020603050405020304" pitchFamily="18" charset="0"/>
              </a:rPr>
              <a:t>S</a:t>
            </a:r>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ix out of six preparations showing failure in evoking a response with</a:t>
            </a:r>
          </a:p>
          <a:p>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 exposure to riluzole (1 mM)  (N=6, p&lt;0.05, non-parametric Sign-test).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slide 7" descr="slide 7">
            <a:hlinkClick r:id="" action="ppaction://media"/>
            <a:extLst>
              <a:ext uri="{FF2B5EF4-FFF2-40B4-BE49-F238E27FC236}">
                <a16:creationId xmlns:a16="http://schemas.microsoft.com/office/drawing/2014/main" id="{8CA095AF-24D2-9647-8060-ADAE226B26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16576775"/>
      </p:ext>
    </p:extLst>
  </p:cSld>
  <p:clrMapOvr>
    <a:masterClrMapping/>
  </p:clrMapOvr>
  <mc:AlternateContent xmlns:mc="http://schemas.openxmlformats.org/markup-compatibility/2006" xmlns:p14="http://schemas.microsoft.com/office/powerpoint/2010/main">
    <mc:Choice Requires="p14">
      <p:transition spd="slow" p14:dur="2000" advTm="31892"/>
    </mc:Choice>
    <mc:Fallback xmlns="">
      <p:transition spd="slow" advTm="31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EE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EC2F09-48FF-4F13-A23D-292DF09039D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66800" y="76200"/>
            <a:ext cx="6934200" cy="5334000"/>
          </a:xfrm>
          <a:prstGeom prst="rect">
            <a:avLst/>
          </a:prstGeom>
        </p:spPr>
      </p:pic>
      <p:sp>
        <p:nvSpPr>
          <p:cNvPr id="8" name="TextBox 7">
            <a:extLst>
              <a:ext uri="{FF2B5EF4-FFF2-40B4-BE49-F238E27FC236}">
                <a16:creationId xmlns:a16="http://schemas.microsoft.com/office/drawing/2014/main" id="{D9BFA7C8-DE0A-4D0E-A5F4-EA85D89F0EE1}"/>
              </a:ext>
            </a:extLst>
          </p:cNvPr>
          <p:cNvSpPr txBox="1"/>
          <p:nvPr/>
        </p:nvSpPr>
        <p:spPr>
          <a:xfrm>
            <a:off x="685800" y="5562600"/>
            <a:ext cx="8991600" cy="646331"/>
          </a:xfrm>
          <a:prstGeom prst="rect">
            <a:avLst/>
          </a:prstGeom>
          <a:noFill/>
        </p:spPr>
        <p:txBody>
          <a:bodyPr wrap="square">
            <a:spAutoFit/>
          </a:bodyPr>
          <a:lstStyle/>
          <a:p>
            <a:r>
              <a:rPr lang="en-US" dirty="0">
                <a:highlight>
                  <a:srgbClr val="00FFFF"/>
                </a:highlight>
                <a:latin typeface="Arial" panose="020B0604020202020204" pitchFamily="34" charset="0"/>
                <a:ea typeface="Calibri" panose="020F0502020204030204" pitchFamily="34" charset="0"/>
                <a:cs typeface="Times New Roman" panose="02020603050405020304" pitchFamily="18" charset="0"/>
              </a:rPr>
              <a:t>S</a:t>
            </a:r>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ix out of six preparations showing failure in evoking a response with</a:t>
            </a:r>
          </a:p>
          <a:p>
            <a:r>
              <a:rPr lang="en-US" sz="1800" dirty="0">
                <a:effectLst/>
                <a:highlight>
                  <a:srgbClr val="00FFFF"/>
                </a:highlight>
                <a:latin typeface="Arial" panose="020B0604020202020204" pitchFamily="34" charset="0"/>
                <a:ea typeface="Calibri" panose="020F0502020204030204" pitchFamily="34" charset="0"/>
                <a:cs typeface="Times New Roman" panose="02020603050405020304" pitchFamily="18" charset="0"/>
              </a:rPr>
              <a:t> exposure to riluzole (1 mM)  (N=6, p&lt;0.05, non-parametric Sign-test).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slide 8" descr="slide 8">
            <a:hlinkClick r:id="" action="ppaction://media"/>
            <a:extLst>
              <a:ext uri="{FF2B5EF4-FFF2-40B4-BE49-F238E27FC236}">
                <a16:creationId xmlns:a16="http://schemas.microsoft.com/office/drawing/2014/main" id="{4B409E53-A9FB-664C-ADA1-064E2B4531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29780417"/>
      </p:ext>
    </p:extLst>
  </p:cSld>
  <p:clrMapOvr>
    <a:masterClrMapping/>
  </p:clrMapOvr>
  <mc:AlternateContent xmlns:mc="http://schemas.openxmlformats.org/markup-compatibility/2006" xmlns:p14="http://schemas.microsoft.com/office/powerpoint/2010/main">
    <mc:Choice Requires="p14">
      <p:transition spd="slow" p14:dur="2000" advTm="15529"/>
    </mc:Choice>
    <mc:Fallback xmlns="">
      <p:transition spd="slow" advTm="155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4CE0E6EF-BD04-453E-8EEA-FD8C583B86C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8200" y="304800"/>
            <a:ext cx="7467600" cy="5562600"/>
          </a:xfrm>
          <a:prstGeom prst="rect">
            <a:avLst/>
          </a:prstGeom>
        </p:spPr>
      </p:pic>
      <p:sp>
        <p:nvSpPr>
          <p:cNvPr id="6" name="TextBox 5">
            <a:extLst>
              <a:ext uri="{FF2B5EF4-FFF2-40B4-BE49-F238E27FC236}">
                <a16:creationId xmlns:a16="http://schemas.microsoft.com/office/drawing/2014/main" id="{F238E485-8109-4E5E-9078-67649A12A51D}"/>
              </a:ext>
            </a:extLst>
          </p:cNvPr>
          <p:cNvSpPr txBox="1"/>
          <p:nvPr/>
        </p:nvSpPr>
        <p:spPr>
          <a:xfrm>
            <a:off x="152400" y="5586717"/>
            <a:ext cx="8915400" cy="966483"/>
          </a:xfrm>
          <a:prstGeom prst="rect">
            <a:avLst/>
          </a:prstGeom>
          <a:noFill/>
        </p:spPr>
        <p:txBody>
          <a:bodyPr wrap="square">
            <a:spAutoFit/>
          </a:bodyPr>
          <a:lstStyle/>
          <a:p>
            <a:pPr marL="0" marR="0">
              <a:lnSpc>
                <a:spcPct val="107000"/>
              </a:lnSpc>
              <a:spcBef>
                <a:spcPts val="0"/>
              </a:spcBef>
              <a:spcAft>
                <a:spcPts val="0"/>
              </a:spcAft>
            </a:pPr>
            <a:r>
              <a:rPr lang="en-US" sz="1800" dirty="0">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While exposure to riluzole when evoked responses failed spontaneous quantal events continued to occur. Thus, riluzole does not block the postsynaptic glutamate receptors on the opener muscle.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slide 9" descr="slide 9">
            <a:hlinkClick r:id="" action="ppaction://media"/>
            <a:extLst>
              <a:ext uri="{FF2B5EF4-FFF2-40B4-BE49-F238E27FC236}">
                <a16:creationId xmlns:a16="http://schemas.microsoft.com/office/drawing/2014/main" id="{11386996-60B9-4844-A0B0-3A6CEC927D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462374322"/>
      </p:ext>
    </p:extLst>
  </p:cSld>
  <p:clrMapOvr>
    <a:masterClrMapping/>
  </p:clrMapOvr>
  <mc:AlternateContent xmlns:mc="http://schemas.openxmlformats.org/markup-compatibility/2006" xmlns:p14="http://schemas.microsoft.com/office/powerpoint/2010/main">
    <mc:Choice Requires="p14">
      <p:transition spd="slow" p14:dur="2000" advTm="40641"/>
    </mc:Choice>
    <mc:Fallback xmlns="">
      <p:transition spd="slow" advTm="406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281&quot;/&gt;&lt;/object&gt;&lt;object type=&quot;3&quot; unique_id=&quot;10011&quot;&gt;&lt;property id=&quot;20148&quot; value=&quot;5&quot;/&gt;&lt;property id=&quot;20300&quot; value=&quot;Slide 2&quot;/&gt;&lt;property id=&quot;20307&quot; value=&quot;282&quot;/&gt;&lt;/object&gt;&lt;/object&gt;&lt;object type=&quot;8&quot; unique_id=&quot;1003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8144</TotalTime>
  <Words>788</Words>
  <Application>Microsoft Macintosh PowerPoint</Application>
  <PresentationFormat>On-screen Show (4:3)</PresentationFormat>
  <Paragraphs>72</Paragraphs>
  <Slides>18</Slides>
  <Notes>5</Notes>
  <HiddenSlides>0</HiddenSlides>
  <MMClips>18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Mechanism of action of Riluzole </vt:lpstr>
      <vt:lpstr>Introduction</vt:lpstr>
      <vt:lpstr>Predictions</vt:lpstr>
      <vt:lpstr>PowerPoint Presentation</vt:lpstr>
      <vt:lpstr>PowerPoint Presentation</vt:lpstr>
      <vt:lpstr>Methods</vt:lpstr>
      <vt:lpstr>Results- with 1 mM Riluzole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dc:creator>
  <cp:lastModifiedBy>Nethery, Blair V.</cp:lastModifiedBy>
  <cp:revision>74</cp:revision>
  <dcterms:created xsi:type="dcterms:W3CDTF">2012-08-24T22:19:09Z</dcterms:created>
  <dcterms:modified xsi:type="dcterms:W3CDTF">2020-11-02T21:38:57Z</dcterms:modified>
</cp:coreProperties>
</file>