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82" r:id="rId3"/>
    <p:sldId id="265" r:id="rId4"/>
    <p:sldId id="276" r:id="rId5"/>
    <p:sldId id="266" r:id="rId6"/>
    <p:sldId id="270" r:id="rId7"/>
    <p:sldId id="271" r:id="rId8"/>
    <p:sldId id="272" r:id="rId9"/>
    <p:sldId id="277" r:id="rId10"/>
    <p:sldId id="257" r:id="rId11"/>
    <p:sldId id="278" r:id="rId12"/>
    <p:sldId id="264" r:id="rId13"/>
    <p:sldId id="273" r:id="rId14"/>
    <p:sldId id="274" r:id="rId15"/>
    <p:sldId id="267" r:id="rId16"/>
    <p:sldId id="283" r:id="rId17"/>
    <p:sldId id="284" r:id="rId18"/>
    <p:sldId id="285" r:id="rId19"/>
    <p:sldId id="268"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7942"/>
    <a:srgbClr val="FF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20"/>
    <p:restoredTop sz="87976"/>
  </p:normalViewPr>
  <p:slideViewPr>
    <p:cSldViewPr snapToGrid="0" snapToObjects="1" showGuides="1">
      <p:cViewPr varScale="1">
        <p:scale>
          <a:sx n="99" d="100"/>
          <a:sy n="99" d="100"/>
        </p:scale>
        <p:origin x="1576" y="184"/>
      </p:cViewPr>
      <p:guideLst>
        <p:guide orient="horz" pos="27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1444068615286"/>
          <c:y val="0.15254821377467986"/>
          <c:w val="0.83234584153543312"/>
          <c:h val="0.80596334855048302"/>
        </c:manualLayout>
      </c:layout>
      <c:scatterChart>
        <c:scatterStyle val="lineMarker"/>
        <c:varyColors val="0"/>
        <c:ser>
          <c:idx val="0"/>
          <c:order val="0"/>
          <c:tx>
            <c:strRef>
              <c:f>Sheet1!$B$1</c:f>
              <c:strCache>
                <c:ptCount val="1"/>
                <c:pt idx="0">
                  <c:v>Series 2</c:v>
                </c:pt>
              </c:strCache>
            </c:strRef>
          </c:tx>
          <c:spPr>
            <a:ln w="25400" cap="rnd">
              <a:noFill/>
              <a:round/>
            </a:ln>
            <a:effectLst/>
          </c:spPr>
          <c:marker>
            <c:symbol val="circle"/>
            <c:size val="5"/>
            <c:spPr>
              <a:solidFill>
                <a:schemeClr val="accent1"/>
              </a:solidFill>
              <a:ln w="31750">
                <a:solidFill>
                  <a:schemeClr val="accent1"/>
                </a:solidFill>
              </a:ln>
              <a:effectLst/>
            </c:spPr>
          </c:marker>
          <c:xVal>
            <c:numRef>
              <c:f>Sheet1!$A$2:$A$62</c:f>
              <c:numCache>
                <c:formatCode>\ mm\/dd\/yyyy</c:formatCode>
                <c:ptCount val="61"/>
                <c:pt idx="0">
                  <c:v>40686.433333333334</c:v>
                </c:pt>
                <c:pt idx="1">
                  <c:v>40730.6875</c:v>
                </c:pt>
                <c:pt idx="2">
                  <c:v>40751.564583333333</c:v>
                </c:pt>
                <c:pt idx="3">
                  <c:v>40800.413194444445</c:v>
                </c:pt>
                <c:pt idx="4">
                  <c:v>40814.414583333331</c:v>
                </c:pt>
                <c:pt idx="5">
                  <c:v>40876.333333333336</c:v>
                </c:pt>
                <c:pt idx="6">
                  <c:v>40876.364583333336</c:v>
                </c:pt>
                <c:pt idx="7">
                  <c:v>40917.40625</c:v>
                </c:pt>
                <c:pt idx="8">
                  <c:v>40917.479166666664</c:v>
                </c:pt>
                <c:pt idx="9">
                  <c:v>40996.333333333336</c:v>
                </c:pt>
                <c:pt idx="10">
                  <c:v>40996.368055555555</c:v>
                </c:pt>
                <c:pt idx="11">
                  <c:v>41032.333333333336</c:v>
                </c:pt>
                <c:pt idx="12">
                  <c:v>41032.364583333336</c:v>
                </c:pt>
                <c:pt idx="13">
                  <c:v>41101.333333333336</c:v>
                </c:pt>
                <c:pt idx="14">
                  <c:v>41101.385416666664</c:v>
                </c:pt>
                <c:pt idx="15">
                  <c:v>41170.333333333336</c:v>
                </c:pt>
                <c:pt idx="16">
                  <c:v>41170.378472222219</c:v>
                </c:pt>
                <c:pt idx="17">
                  <c:v>41227.333333333336</c:v>
                </c:pt>
                <c:pt idx="18">
                  <c:v>41227.375</c:v>
                </c:pt>
                <c:pt idx="19">
                  <c:v>41282.333333333336</c:v>
                </c:pt>
                <c:pt idx="20">
                  <c:v>41282.361111111109</c:v>
                </c:pt>
                <c:pt idx="21">
                  <c:v>41347.326388888891</c:v>
                </c:pt>
                <c:pt idx="22">
                  <c:v>41347.354166666664</c:v>
                </c:pt>
                <c:pt idx="23">
                  <c:v>41379.449305555558</c:v>
                </c:pt>
                <c:pt idx="24">
                  <c:v>41422.482638888891</c:v>
                </c:pt>
                <c:pt idx="25">
                  <c:v>41480.4375</c:v>
                </c:pt>
                <c:pt idx="26">
                  <c:v>42229.677083333336</c:v>
                </c:pt>
                <c:pt idx="27">
                  <c:v>42262.3125</c:v>
                </c:pt>
                <c:pt idx="28">
                  <c:v>42262.427083333336</c:v>
                </c:pt>
                <c:pt idx="29">
                  <c:v>42437.416666666664</c:v>
                </c:pt>
                <c:pt idx="30">
                  <c:v>42515.319444444445</c:v>
                </c:pt>
                <c:pt idx="31">
                  <c:v>42515.416666666664</c:v>
                </c:pt>
                <c:pt idx="32">
                  <c:v>42558.395833333336</c:v>
                </c:pt>
                <c:pt idx="33">
                  <c:v>42640.427083333336</c:v>
                </c:pt>
                <c:pt idx="34">
                  <c:v>42690.65625</c:v>
                </c:pt>
                <c:pt idx="35">
                  <c:v>42760.333333333336</c:v>
                </c:pt>
                <c:pt idx="36">
                  <c:v>42760.458333333336</c:v>
                </c:pt>
                <c:pt idx="37">
                  <c:v>42822.520833333336</c:v>
                </c:pt>
                <c:pt idx="38">
                  <c:v>42822.520833333336</c:v>
                </c:pt>
                <c:pt idx="39">
                  <c:v>42872.59375</c:v>
                </c:pt>
                <c:pt idx="40">
                  <c:v>42941.423611111109</c:v>
                </c:pt>
                <c:pt idx="41">
                  <c:v>42998.572916666664</c:v>
                </c:pt>
                <c:pt idx="42">
                  <c:v>43053.583333333336</c:v>
                </c:pt>
                <c:pt idx="43">
                  <c:v>43125.586805555555</c:v>
                </c:pt>
                <c:pt idx="44">
                  <c:v>43125.586805555555</c:v>
                </c:pt>
                <c:pt idx="45">
                  <c:v>43195.666666666664</c:v>
                </c:pt>
                <c:pt idx="46">
                  <c:v>43237.451388888891</c:v>
                </c:pt>
                <c:pt idx="47">
                  <c:v>43266.489583333336</c:v>
                </c:pt>
                <c:pt idx="48">
                  <c:v>43305.475694444445</c:v>
                </c:pt>
                <c:pt idx="49">
                  <c:v>43334.430555555555</c:v>
                </c:pt>
                <c:pt idx="50">
                  <c:v>43362.430555555555</c:v>
                </c:pt>
                <c:pt idx="51">
                  <c:v>43396.34375</c:v>
                </c:pt>
                <c:pt idx="52">
                  <c:v>43396.444444444445</c:v>
                </c:pt>
                <c:pt idx="53">
                  <c:v>43432.465277777781</c:v>
                </c:pt>
                <c:pt idx="54">
                  <c:v>43480.520833333336</c:v>
                </c:pt>
                <c:pt idx="55">
                  <c:v>43551.322916666664</c:v>
                </c:pt>
                <c:pt idx="56">
                  <c:v>43614.302083333336</c:v>
                </c:pt>
                <c:pt idx="57">
                  <c:v>43614.413194444445</c:v>
                </c:pt>
                <c:pt idx="58">
                  <c:v>43671.649305555555</c:v>
                </c:pt>
                <c:pt idx="59">
                  <c:v>43733.631944444445</c:v>
                </c:pt>
                <c:pt idx="60">
                  <c:v>43775.677083333336</c:v>
                </c:pt>
              </c:numCache>
            </c:numRef>
          </c:xVal>
          <c:yVal>
            <c:numRef>
              <c:f>Sheet1!$B$2:$B$62</c:f>
              <c:numCache>
                <c:formatCode>#,##0.00</c:formatCode>
                <c:ptCount val="61"/>
                <c:pt idx="0">
                  <c:v>0.29499999999999998</c:v>
                </c:pt>
                <c:pt idx="1">
                  <c:v>0.56699999999999995</c:v>
                </c:pt>
                <c:pt idx="6">
                  <c:v>1.26</c:v>
                </c:pt>
                <c:pt idx="8">
                  <c:v>0.317</c:v>
                </c:pt>
                <c:pt idx="9">
                  <c:v>0.23400000000000001</c:v>
                </c:pt>
                <c:pt idx="11">
                  <c:v>0.27300000000000002</c:v>
                </c:pt>
                <c:pt idx="12">
                  <c:v>0.214</c:v>
                </c:pt>
                <c:pt idx="13">
                  <c:v>0.23400000000000001</c:v>
                </c:pt>
                <c:pt idx="14">
                  <c:v>0.59499999999999997</c:v>
                </c:pt>
                <c:pt idx="16">
                  <c:v>0.34100000000000003</c:v>
                </c:pt>
                <c:pt idx="18">
                  <c:v>0.46899999999999997</c:v>
                </c:pt>
                <c:pt idx="19">
                  <c:v>0.2</c:v>
                </c:pt>
                <c:pt idx="20">
                  <c:v>0.40200000000000002</c:v>
                </c:pt>
                <c:pt idx="22">
                  <c:v>3.49</c:v>
                </c:pt>
                <c:pt idx="23">
                  <c:v>0.755</c:v>
                </c:pt>
                <c:pt idx="24">
                  <c:v>2.83</c:v>
                </c:pt>
                <c:pt idx="25">
                  <c:v>2.1</c:v>
                </c:pt>
                <c:pt idx="26">
                  <c:v>0.83200000000000007</c:v>
                </c:pt>
                <c:pt idx="27">
                  <c:v>0.89400000000000002</c:v>
                </c:pt>
                <c:pt idx="28">
                  <c:v>0.94</c:v>
                </c:pt>
                <c:pt idx="29">
                  <c:v>1.59</c:v>
                </c:pt>
                <c:pt idx="30">
                  <c:v>0.56999999999999995</c:v>
                </c:pt>
                <c:pt idx="31">
                  <c:v>5.22</c:v>
                </c:pt>
                <c:pt idx="32">
                  <c:v>1.1200000000000001</c:v>
                </c:pt>
                <c:pt idx="33">
                  <c:v>1.26</c:v>
                </c:pt>
                <c:pt idx="34">
                  <c:v>0.65200000000000002</c:v>
                </c:pt>
                <c:pt idx="35">
                  <c:v>1.08</c:v>
                </c:pt>
                <c:pt idx="36">
                  <c:v>3.79</c:v>
                </c:pt>
                <c:pt idx="37">
                  <c:v>5.95</c:v>
                </c:pt>
                <c:pt idx="38">
                  <c:v>6.79</c:v>
                </c:pt>
                <c:pt idx="39">
                  <c:v>1.67</c:v>
                </c:pt>
                <c:pt idx="40">
                  <c:v>1.06</c:v>
                </c:pt>
                <c:pt idx="41">
                  <c:v>1.02</c:v>
                </c:pt>
                <c:pt idx="42">
                  <c:v>0.84699999999999998</c:v>
                </c:pt>
                <c:pt idx="43">
                  <c:v>1.28</c:v>
                </c:pt>
                <c:pt idx="44">
                  <c:v>1.23</c:v>
                </c:pt>
                <c:pt idx="45">
                  <c:v>13.3</c:v>
                </c:pt>
                <c:pt idx="46">
                  <c:v>3.7</c:v>
                </c:pt>
                <c:pt idx="47">
                  <c:v>5.34</c:v>
                </c:pt>
                <c:pt idx="48">
                  <c:v>1.98</c:v>
                </c:pt>
                <c:pt idx="49">
                  <c:v>3.13</c:v>
                </c:pt>
                <c:pt idx="50">
                  <c:v>1.99</c:v>
                </c:pt>
                <c:pt idx="52">
                  <c:v>1.05</c:v>
                </c:pt>
                <c:pt idx="53">
                  <c:v>2.2000000000000002</c:v>
                </c:pt>
                <c:pt idx="54">
                  <c:v>2.88</c:v>
                </c:pt>
                <c:pt idx="57">
                  <c:v>0.77900000000000003</c:v>
                </c:pt>
                <c:pt idx="58">
                  <c:v>8.07</c:v>
                </c:pt>
                <c:pt idx="59">
                  <c:v>0.46600000000000003</c:v>
                </c:pt>
                <c:pt idx="60">
                  <c:v>0.65900000000000003</c:v>
                </c:pt>
              </c:numCache>
            </c:numRef>
          </c:yVal>
          <c:smooth val="0"/>
          <c:extLst>
            <c:ext xmlns:c16="http://schemas.microsoft.com/office/drawing/2014/chart" uri="{C3380CC4-5D6E-409C-BE32-E72D297353CC}">
              <c16:uniqueId val="{00000000-7B02-E744-89A7-B6ECCB4E1F45}"/>
            </c:ext>
          </c:extLst>
        </c:ser>
        <c:dLbls>
          <c:showLegendKey val="0"/>
          <c:showVal val="0"/>
          <c:showCatName val="0"/>
          <c:showSerName val="0"/>
          <c:showPercent val="0"/>
          <c:showBubbleSize val="0"/>
        </c:dLbls>
        <c:axId val="1828300271"/>
        <c:axId val="1822207567"/>
      </c:scatterChart>
      <c:valAx>
        <c:axId val="1828300271"/>
        <c:scaling>
          <c:orientation val="minMax"/>
          <c:min val="40361"/>
        </c:scaling>
        <c:delete val="0"/>
        <c:axPos val="b"/>
        <c:numFmt formatCode="\ mm\/dd\/yyyy" sourceLinked="1"/>
        <c:majorTickMark val="cross"/>
        <c:minorTickMark val="none"/>
        <c:tickLblPos val="none"/>
        <c:spPr>
          <a:solidFill>
            <a:schemeClr val="bg1"/>
          </a:solid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2207567"/>
        <c:crossesAt val="10000"/>
        <c:crossBetween val="midCat"/>
        <c:majorUnit val="730"/>
      </c:valAx>
      <c:valAx>
        <c:axId val="1822207567"/>
        <c:scaling>
          <c:logBase val="10"/>
          <c:orientation val="minMax"/>
          <c:max val="100000"/>
          <c:min val="1.0000000000000002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28300271"/>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Sequencing</a:t>
            </a:r>
            <a:r>
              <a:rPr lang="en-US" sz="2400" baseline="0" dirty="0">
                <a:solidFill>
                  <a:schemeClr val="tx1"/>
                </a:solidFill>
              </a:rPr>
              <a:t> Results (n=57)</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Genera</c:v>
                </c:pt>
              </c:strCache>
            </c:strRef>
          </c:tx>
          <c:spPr>
            <a:solidFill>
              <a:schemeClr val="accent1">
                <a:lumMod val="40000"/>
                <a:lumOff val="6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123F-E048-AC45-88EF40DBA185}"/>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123F-E048-AC45-88EF40DBA185}"/>
              </c:ext>
            </c:extLst>
          </c:dPt>
          <c:cat>
            <c:strRef>
              <c:f>Sheet1!$A$2:$A$3</c:f>
              <c:strCache>
                <c:ptCount val="2"/>
                <c:pt idx="0">
                  <c:v>Bacillus</c:v>
                </c:pt>
                <c:pt idx="1">
                  <c:v>Other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0-4285-814A-A792-1397FEA4EA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0.33344</cdr:x>
      <cdr:y>0.59821</cdr:y>
    </cdr:from>
    <cdr:to>
      <cdr:x>0.66656</cdr:x>
      <cdr:y>0.68423</cdr:y>
    </cdr:to>
    <cdr:sp macro="" textlink="">
      <cdr:nvSpPr>
        <cdr:cNvPr id="2" name="TextBox 1">
          <a:extLst xmlns:a="http://schemas.openxmlformats.org/drawingml/2006/main">
            <a:ext uri="{FF2B5EF4-FFF2-40B4-BE49-F238E27FC236}">
              <a16:creationId xmlns:a16="http://schemas.microsoft.com/office/drawing/2014/main" id="{5E5FA884-76D4-DD46-B245-B54671BECB6C}"/>
            </a:ext>
          </a:extLst>
        </cdr:cNvPr>
        <cdr:cNvSpPr txBox="1"/>
      </cdr:nvSpPr>
      <cdr:spPr>
        <a:xfrm xmlns:a="http://schemas.openxmlformats.org/drawingml/2006/main">
          <a:off x="2710200" y="3241526"/>
          <a:ext cx="2707599" cy="4661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i="1" dirty="0"/>
            <a:t>Bacillus </a:t>
          </a:r>
          <a:r>
            <a:rPr lang="en-US" sz="2400" dirty="0"/>
            <a:t>sp.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6E6E4-CE74-0949-BC99-0E45A03E0B05}" type="datetimeFigureOut">
              <a:rPr lang="en-US" smtClean="0"/>
              <a:t>11/1/20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5371B-263A-D642-8279-E18D6519CB1C}" type="slidenum">
              <a:rPr lang="en-US" smtClean="0"/>
              <a:t>‹#›</a:t>
            </a:fld>
            <a:endParaRPr lang="en-US"/>
          </a:p>
        </p:txBody>
      </p:sp>
    </p:spTree>
    <p:extLst>
      <p:ext uri="{BB962C8B-B14F-4D97-AF65-F5344CB8AC3E}">
        <p14:creationId xmlns:p14="http://schemas.microsoft.com/office/powerpoint/2010/main" val="2260943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and welcome to my presentation. My name is Brianna </a:t>
            </a:r>
            <a:r>
              <a:rPr lang="en-US" dirty="0" err="1">
                <a:cs typeface="Calibri"/>
              </a:rPr>
              <a:t>Rhoton</a:t>
            </a:r>
            <a:r>
              <a:rPr lang="en-US" dirty="0">
                <a:cs typeface="Calibri"/>
              </a:rPr>
              <a:t>, and I am a 3rd year undergraduate student working under Dr. William Staddon in his research lab. Our research will discuss characterization of mercury resistant bacteria that have been isolated from the Kentucky River.</a:t>
            </a:r>
          </a:p>
        </p:txBody>
      </p:sp>
      <p:sp>
        <p:nvSpPr>
          <p:cNvPr id="4" name="Slide Number Placeholder 3"/>
          <p:cNvSpPr>
            <a:spLocks noGrp="1"/>
          </p:cNvSpPr>
          <p:nvPr>
            <p:ph type="sldNum" sz="quarter" idx="5"/>
          </p:nvPr>
        </p:nvSpPr>
        <p:spPr/>
        <p:txBody>
          <a:bodyPr/>
          <a:lstStyle/>
          <a:p>
            <a:fld id="{B085371B-263A-D642-8279-E18D6519CB1C}" type="slidenum">
              <a:rPr lang="en-US" smtClean="0"/>
              <a:t>1</a:t>
            </a:fld>
            <a:endParaRPr lang="en-US"/>
          </a:p>
        </p:txBody>
      </p:sp>
    </p:spTree>
    <p:extLst>
      <p:ext uri="{BB962C8B-B14F-4D97-AF65-F5344CB8AC3E}">
        <p14:creationId xmlns:p14="http://schemas.microsoft.com/office/powerpoint/2010/main" val="174629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DNA isolates were sent off to a lab to be sequenced. These sequencing results were then put through BLAST software to obtain the classifications of each isolate. As shown by the chart, most of our samples were members of the Bacillus genus. Additionally, there were four isolates in the Pseudomonas genus, one in the </a:t>
            </a:r>
            <a:r>
              <a:rPr lang="en-US" dirty="0" err="1"/>
              <a:t>Aerococcus</a:t>
            </a:r>
            <a:r>
              <a:rPr lang="en-US" dirty="0"/>
              <a:t> genus, and one in the Citrobacter genus. These are grouped together in the ”other” category of the chart.</a:t>
            </a:r>
          </a:p>
        </p:txBody>
      </p:sp>
      <p:sp>
        <p:nvSpPr>
          <p:cNvPr id="4" name="Slide Number Placeholder 3"/>
          <p:cNvSpPr>
            <a:spLocks noGrp="1"/>
          </p:cNvSpPr>
          <p:nvPr>
            <p:ph type="sldNum" sz="quarter" idx="5"/>
          </p:nvPr>
        </p:nvSpPr>
        <p:spPr/>
        <p:txBody>
          <a:bodyPr/>
          <a:lstStyle/>
          <a:p>
            <a:fld id="{B085371B-263A-D642-8279-E18D6519CB1C}" type="slidenum">
              <a:rPr lang="en-US" smtClean="0"/>
              <a:t>10</a:t>
            </a:fld>
            <a:endParaRPr lang="en-US"/>
          </a:p>
        </p:txBody>
      </p:sp>
    </p:spTree>
    <p:extLst>
      <p:ext uri="{BB962C8B-B14F-4D97-AF65-F5344CB8AC3E}">
        <p14:creationId xmlns:p14="http://schemas.microsoft.com/office/powerpoint/2010/main" val="1818783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objective to discuss are the results of PCR reactions for mercury resistant genes.</a:t>
            </a:r>
          </a:p>
        </p:txBody>
      </p:sp>
      <p:sp>
        <p:nvSpPr>
          <p:cNvPr id="4" name="Slide Number Placeholder 3"/>
          <p:cNvSpPr>
            <a:spLocks noGrp="1"/>
          </p:cNvSpPr>
          <p:nvPr>
            <p:ph type="sldNum" sz="quarter" idx="5"/>
          </p:nvPr>
        </p:nvSpPr>
        <p:spPr/>
        <p:txBody>
          <a:bodyPr/>
          <a:lstStyle/>
          <a:p>
            <a:fld id="{B085371B-263A-D642-8279-E18D6519CB1C}" type="slidenum">
              <a:rPr lang="en-US" smtClean="0"/>
              <a:t>11</a:t>
            </a:fld>
            <a:endParaRPr lang="en-US"/>
          </a:p>
        </p:txBody>
      </p:sp>
    </p:spTree>
    <p:extLst>
      <p:ext uri="{BB962C8B-B14F-4D97-AF65-F5344CB8AC3E}">
        <p14:creationId xmlns:p14="http://schemas.microsoft.com/office/powerpoint/2010/main" val="2204576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mer</a:t>
            </a:r>
            <a:r>
              <a:rPr lang="en-US" dirty="0"/>
              <a:t> operon contains genes proven to be correlated with mercury resistance in bacteria. Specifically, in our research, we looked at 4 </a:t>
            </a:r>
            <a:r>
              <a:rPr lang="en-US" dirty="0" err="1"/>
              <a:t>mer</a:t>
            </a:r>
            <a:r>
              <a:rPr lang="en-US" dirty="0"/>
              <a:t> operon genes: </a:t>
            </a:r>
            <a:r>
              <a:rPr lang="en-US" dirty="0" err="1"/>
              <a:t>merA</a:t>
            </a:r>
            <a:r>
              <a:rPr lang="en-US" dirty="0"/>
              <a:t>, </a:t>
            </a:r>
            <a:r>
              <a:rPr lang="en-US" dirty="0" err="1"/>
              <a:t>merB</a:t>
            </a:r>
            <a:r>
              <a:rPr lang="en-US" dirty="0"/>
              <a:t>, </a:t>
            </a:r>
            <a:r>
              <a:rPr lang="en-US" dirty="0" err="1"/>
              <a:t>merD</a:t>
            </a:r>
            <a:r>
              <a:rPr lang="en-US" dirty="0"/>
              <a:t>, and </a:t>
            </a:r>
            <a:r>
              <a:rPr lang="en-US" dirty="0" err="1"/>
              <a:t>merR</a:t>
            </a:r>
            <a:r>
              <a:rPr lang="en-US" dirty="0"/>
              <a:t>.</a:t>
            </a:r>
          </a:p>
        </p:txBody>
      </p:sp>
      <p:sp>
        <p:nvSpPr>
          <p:cNvPr id="4" name="Slide Number Placeholder 3"/>
          <p:cNvSpPr>
            <a:spLocks noGrp="1"/>
          </p:cNvSpPr>
          <p:nvPr>
            <p:ph type="sldNum" sz="quarter" idx="5"/>
          </p:nvPr>
        </p:nvSpPr>
        <p:spPr/>
        <p:txBody>
          <a:bodyPr/>
          <a:lstStyle/>
          <a:p>
            <a:fld id="{B085371B-263A-D642-8279-E18D6519CB1C}" type="slidenum">
              <a:rPr lang="en-US" smtClean="0"/>
              <a:t>12</a:t>
            </a:fld>
            <a:endParaRPr lang="en-US"/>
          </a:p>
        </p:txBody>
      </p:sp>
    </p:spTree>
    <p:extLst>
      <p:ext uri="{BB962C8B-B14F-4D97-AF65-F5344CB8AC3E}">
        <p14:creationId xmlns:p14="http://schemas.microsoft.com/office/powerpoint/2010/main" val="196142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MerR</a:t>
            </a:r>
            <a:r>
              <a:rPr lang="en-US" dirty="0"/>
              <a:t> and </a:t>
            </a:r>
            <a:r>
              <a:rPr lang="en-US" dirty="0" err="1"/>
              <a:t>merD</a:t>
            </a:r>
            <a:r>
              <a:rPr lang="en-US" dirty="0"/>
              <a:t> genes are involved in the regulation of the operon. </a:t>
            </a:r>
          </a:p>
        </p:txBody>
      </p:sp>
      <p:sp>
        <p:nvSpPr>
          <p:cNvPr id="4" name="Slide Number Placeholder 3"/>
          <p:cNvSpPr>
            <a:spLocks noGrp="1"/>
          </p:cNvSpPr>
          <p:nvPr>
            <p:ph type="sldNum" sz="quarter" idx="5"/>
          </p:nvPr>
        </p:nvSpPr>
        <p:spPr/>
        <p:txBody>
          <a:bodyPr/>
          <a:lstStyle/>
          <a:p>
            <a:fld id="{B085371B-263A-D642-8279-E18D6519CB1C}" type="slidenum">
              <a:rPr lang="en-US" smtClean="0"/>
              <a:t>13</a:t>
            </a:fld>
            <a:endParaRPr lang="en-US"/>
          </a:p>
        </p:txBody>
      </p:sp>
    </p:spTree>
    <p:extLst>
      <p:ext uri="{BB962C8B-B14F-4D97-AF65-F5344CB8AC3E}">
        <p14:creationId xmlns:p14="http://schemas.microsoft.com/office/powerpoint/2010/main" val="191935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pathway of mercury resistance in the </a:t>
            </a:r>
            <a:r>
              <a:rPr lang="en-US" dirty="0" err="1"/>
              <a:t>mer</a:t>
            </a:r>
            <a:r>
              <a:rPr lang="en-US" dirty="0"/>
              <a:t> operon begins with mercury covalently bound to organic matter in bacteria. The </a:t>
            </a:r>
            <a:r>
              <a:rPr lang="en-US" dirty="0" err="1"/>
              <a:t>merB</a:t>
            </a:r>
            <a:r>
              <a:rPr lang="en-US" dirty="0"/>
              <a:t> gene then codes for the enzyme alkylmercury lyase. This enzyme breaks the covalent bond, separating the joined molecules into mercury ions and independent organic matter. The </a:t>
            </a:r>
            <a:r>
              <a:rPr lang="en-US" dirty="0" err="1"/>
              <a:t>merA</a:t>
            </a:r>
            <a:r>
              <a:rPr lang="en-US" dirty="0"/>
              <a:t> gene then codes for the enzyme mercury reductase which converts the mercury ion into its elemental state. The elemental mercury created from this pathway is then released from the bacteria in the form of a vapor. </a:t>
            </a:r>
          </a:p>
        </p:txBody>
      </p:sp>
      <p:sp>
        <p:nvSpPr>
          <p:cNvPr id="4" name="Slide Number Placeholder 3"/>
          <p:cNvSpPr>
            <a:spLocks noGrp="1"/>
          </p:cNvSpPr>
          <p:nvPr>
            <p:ph type="sldNum" sz="quarter" idx="5"/>
          </p:nvPr>
        </p:nvSpPr>
        <p:spPr/>
        <p:txBody>
          <a:bodyPr/>
          <a:lstStyle/>
          <a:p>
            <a:fld id="{B085371B-263A-D642-8279-E18D6519CB1C}" type="slidenum">
              <a:rPr lang="en-US" smtClean="0"/>
              <a:t>14</a:t>
            </a:fld>
            <a:endParaRPr lang="en-US"/>
          </a:p>
        </p:txBody>
      </p:sp>
    </p:spTree>
    <p:extLst>
      <p:ext uri="{BB962C8B-B14F-4D97-AF65-F5344CB8AC3E}">
        <p14:creationId xmlns:p14="http://schemas.microsoft.com/office/powerpoint/2010/main" val="2891049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run PCR reactions for the </a:t>
            </a:r>
            <a:r>
              <a:rPr lang="en-US" dirty="0" err="1"/>
              <a:t>mer</a:t>
            </a:r>
            <a:r>
              <a:rPr lang="en-US" dirty="0"/>
              <a:t> operon genes, the isolates were pooled into groups of 10. This decision was made to economize on materials until we had a better understanding of what was being done and to also see if the genes were really there. </a:t>
            </a:r>
          </a:p>
        </p:txBody>
      </p:sp>
      <p:sp>
        <p:nvSpPr>
          <p:cNvPr id="4" name="Slide Number Placeholder 3"/>
          <p:cNvSpPr>
            <a:spLocks noGrp="1"/>
          </p:cNvSpPr>
          <p:nvPr>
            <p:ph type="sldNum" sz="quarter" idx="5"/>
          </p:nvPr>
        </p:nvSpPr>
        <p:spPr/>
        <p:txBody>
          <a:bodyPr/>
          <a:lstStyle/>
          <a:p>
            <a:fld id="{B085371B-263A-D642-8279-E18D6519CB1C}" type="slidenum">
              <a:rPr lang="en-US" smtClean="0"/>
              <a:t>15</a:t>
            </a:fld>
            <a:endParaRPr lang="en-US"/>
          </a:p>
        </p:txBody>
      </p:sp>
    </p:spTree>
    <p:extLst>
      <p:ext uri="{BB962C8B-B14F-4D97-AF65-F5344CB8AC3E}">
        <p14:creationId xmlns:p14="http://schemas.microsoft.com/office/powerpoint/2010/main" val="300519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gel electrophoresis results of the </a:t>
            </a:r>
            <a:r>
              <a:rPr lang="en-US" dirty="0" err="1"/>
              <a:t>merB</a:t>
            </a:r>
            <a:r>
              <a:rPr lang="en-US" dirty="0"/>
              <a:t> gene contained no bands. This indicates that our PCR conditions must be adjusted prior to looking at individual bacteria. </a:t>
            </a:r>
          </a:p>
        </p:txBody>
      </p:sp>
      <p:sp>
        <p:nvSpPr>
          <p:cNvPr id="4" name="Slide Number Placeholder 3"/>
          <p:cNvSpPr>
            <a:spLocks noGrp="1"/>
          </p:cNvSpPr>
          <p:nvPr>
            <p:ph type="sldNum" sz="quarter" idx="5"/>
          </p:nvPr>
        </p:nvSpPr>
        <p:spPr/>
        <p:txBody>
          <a:bodyPr/>
          <a:lstStyle/>
          <a:p>
            <a:fld id="{B085371B-263A-D642-8279-E18D6519CB1C}" type="slidenum">
              <a:rPr lang="en-US" smtClean="0"/>
              <a:t>16</a:t>
            </a:fld>
            <a:endParaRPr lang="en-US"/>
          </a:p>
        </p:txBody>
      </p:sp>
    </p:spTree>
    <p:extLst>
      <p:ext uri="{BB962C8B-B14F-4D97-AF65-F5344CB8AC3E}">
        <p14:creationId xmlns:p14="http://schemas.microsoft.com/office/powerpoint/2010/main" val="275374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Gel results for the </a:t>
            </a:r>
            <a:r>
              <a:rPr lang="en-US" dirty="0" err="1"/>
              <a:t>merA</a:t>
            </a:r>
            <a:r>
              <a:rPr lang="en-US" dirty="0"/>
              <a:t> gene showed a lot of strong bands, indicating that we had good PCR conditions for the reaction. </a:t>
            </a:r>
          </a:p>
        </p:txBody>
      </p:sp>
      <p:sp>
        <p:nvSpPr>
          <p:cNvPr id="4" name="Slide Number Placeholder 3"/>
          <p:cNvSpPr>
            <a:spLocks noGrp="1"/>
          </p:cNvSpPr>
          <p:nvPr>
            <p:ph type="sldNum" sz="quarter" idx="5"/>
          </p:nvPr>
        </p:nvSpPr>
        <p:spPr/>
        <p:txBody>
          <a:bodyPr/>
          <a:lstStyle/>
          <a:p>
            <a:fld id="{B085371B-263A-D642-8279-E18D6519CB1C}" type="slidenum">
              <a:rPr lang="en-US" smtClean="0"/>
              <a:t>17</a:t>
            </a:fld>
            <a:endParaRPr lang="en-US"/>
          </a:p>
        </p:txBody>
      </p:sp>
    </p:spTree>
    <p:extLst>
      <p:ext uri="{BB962C8B-B14F-4D97-AF65-F5344CB8AC3E}">
        <p14:creationId xmlns:p14="http://schemas.microsoft.com/office/powerpoint/2010/main" val="361153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gel results for the </a:t>
            </a:r>
            <a:r>
              <a:rPr lang="en-US" dirty="0" err="1"/>
              <a:t>merD</a:t>
            </a:r>
            <a:r>
              <a:rPr lang="en-US" dirty="0"/>
              <a:t> gene also had some good bands indicating correct PCR conditions. In the </a:t>
            </a:r>
            <a:r>
              <a:rPr lang="en-US" dirty="0" err="1"/>
              <a:t>merA</a:t>
            </a:r>
            <a:r>
              <a:rPr lang="en-US" dirty="0"/>
              <a:t> and </a:t>
            </a:r>
            <a:r>
              <a:rPr lang="en-US" dirty="0" err="1"/>
              <a:t>merD</a:t>
            </a:r>
            <a:r>
              <a:rPr lang="en-US" dirty="0"/>
              <a:t> gels, the samples either had </a:t>
            </a:r>
            <a:r>
              <a:rPr lang="en-US" dirty="0" err="1"/>
              <a:t>bothof</a:t>
            </a:r>
            <a:r>
              <a:rPr lang="en-US" dirty="0"/>
              <a:t> these genes or neither. Additionally, some of the samples were resistant to mercury but did not show any indication of containing the </a:t>
            </a:r>
            <a:r>
              <a:rPr lang="en-US" dirty="0" err="1"/>
              <a:t>mer</a:t>
            </a:r>
            <a:r>
              <a:rPr lang="en-US" dirty="0"/>
              <a:t> operon. </a:t>
            </a:r>
          </a:p>
        </p:txBody>
      </p:sp>
      <p:sp>
        <p:nvSpPr>
          <p:cNvPr id="4" name="Slide Number Placeholder 3"/>
          <p:cNvSpPr>
            <a:spLocks noGrp="1"/>
          </p:cNvSpPr>
          <p:nvPr>
            <p:ph type="sldNum" sz="quarter" idx="5"/>
          </p:nvPr>
        </p:nvSpPr>
        <p:spPr/>
        <p:txBody>
          <a:bodyPr/>
          <a:lstStyle/>
          <a:p>
            <a:fld id="{B085371B-263A-D642-8279-E18D6519CB1C}" type="slidenum">
              <a:rPr lang="en-US" smtClean="0"/>
              <a:t>18</a:t>
            </a:fld>
            <a:endParaRPr lang="en-US"/>
          </a:p>
        </p:txBody>
      </p:sp>
    </p:spTree>
    <p:extLst>
      <p:ext uri="{BB962C8B-B14F-4D97-AF65-F5344CB8AC3E}">
        <p14:creationId xmlns:p14="http://schemas.microsoft.com/office/powerpoint/2010/main" val="246185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gel results for </a:t>
            </a:r>
            <a:r>
              <a:rPr lang="en-US" dirty="0" err="1"/>
              <a:t>merR</a:t>
            </a:r>
            <a:r>
              <a:rPr lang="en-US" dirty="0"/>
              <a:t> gene presented some faint bands. However, the bands are not strong enough to fully accept the results. Therefore, PCR conditions may need adjusted to show more prominent bands for this gene. </a:t>
            </a:r>
          </a:p>
        </p:txBody>
      </p:sp>
      <p:sp>
        <p:nvSpPr>
          <p:cNvPr id="4" name="Slide Number Placeholder 3"/>
          <p:cNvSpPr>
            <a:spLocks noGrp="1"/>
          </p:cNvSpPr>
          <p:nvPr>
            <p:ph type="sldNum" sz="quarter" idx="5"/>
          </p:nvPr>
        </p:nvSpPr>
        <p:spPr/>
        <p:txBody>
          <a:bodyPr/>
          <a:lstStyle/>
          <a:p>
            <a:fld id="{B085371B-263A-D642-8279-E18D6519CB1C}" type="slidenum">
              <a:rPr lang="en-US" smtClean="0"/>
              <a:t>19</a:t>
            </a:fld>
            <a:endParaRPr lang="en-US"/>
          </a:p>
        </p:txBody>
      </p:sp>
    </p:spTree>
    <p:extLst>
      <p:ext uri="{BB962C8B-B14F-4D97-AF65-F5344CB8AC3E}">
        <p14:creationId xmlns:p14="http://schemas.microsoft.com/office/powerpoint/2010/main" val="270441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our isolates were retrieved from the Steel Branch Boat Ramp on the Kentucky River. This location is approximately 89 km upstream. </a:t>
            </a:r>
          </a:p>
        </p:txBody>
      </p:sp>
      <p:sp>
        <p:nvSpPr>
          <p:cNvPr id="4" name="Slide Number Placeholder 3"/>
          <p:cNvSpPr>
            <a:spLocks noGrp="1"/>
          </p:cNvSpPr>
          <p:nvPr>
            <p:ph type="sldNum" sz="quarter" idx="5"/>
          </p:nvPr>
        </p:nvSpPr>
        <p:spPr/>
        <p:txBody>
          <a:bodyPr/>
          <a:lstStyle/>
          <a:p>
            <a:fld id="{B085371B-263A-D642-8279-E18D6519CB1C}" type="slidenum">
              <a:rPr lang="en-US" smtClean="0"/>
              <a:t>2</a:t>
            </a:fld>
            <a:endParaRPr lang="en-US"/>
          </a:p>
        </p:txBody>
      </p:sp>
    </p:spTree>
    <p:extLst>
      <p:ext uri="{BB962C8B-B14F-4D97-AF65-F5344CB8AC3E}">
        <p14:creationId xmlns:p14="http://schemas.microsoft.com/office/powerpoint/2010/main" val="242800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our results indicate that most of the isolates belong to the Bacillus genus. Additionally, there was an indication of the presence of the </a:t>
            </a:r>
            <a:r>
              <a:rPr lang="en-US" dirty="0" err="1"/>
              <a:t>mer</a:t>
            </a:r>
            <a:r>
              <a:rPr lang="en-US" dirty="0"/>
              <a:t> operon and corresponding genes in several of our bacterial isolates. This concludes my presentation on the characterization of mercury resistant bacteria from the Kentucky river. Thank you for your time and I look forward to discussing this research with you further in the Q&amp;A session. </a:t>
            </a:r>
          </a:p>
        </p:txBody>
      </p:sp>
      <p:sp>
        <p:nvSpPr>
          <p:cNvPr id="4" name="Slide Number Placeholder 3"/>
          <p:cNvSpPr>
            <a:spLocks noGrp="1"/>
          </p:cNvSpPr>
          <p:nvPr>
            <p:ph type="sldNum" sz="quarter" idx="5"/>
          </p:nvPr>
        </p:nvSpPr>
        <p:spPr/>
        <p:txBody>
          <a:bodyPr/>
          <a:lstStyle/>
          <a:p>
            <a:fld id="{B085371B-263A-D642-8279-E18D6519CB1C}" type="slidenum">
              <a:rPr lang="en-US" smtClean="0"/>
              <a:t>20</a:t>
            </a:fld>
            <a:endParaRPr lang="en-US"/>
          </a:p>
        </p:txBody>
      </p:sp>
    </p:spTree>
    <p:extLst>
      <p:ext uri="{BB962C8B-B14F-4D97-AF65-F5344CB8AC3E}">
        <p14:creationId xmlns:p14="http://schemas.microsoft.com/office/powerpoint/2010/main" val="12479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had 3 objectives when conducting our research. First, we aimed to isolate the mercury resistant bacteria. Then, we identified the bacteria via DNA sequencing. And finally, we ran PCR reactions for mercury resistant genes. </a:t>
            </a:r>
            <a:endParaRPr lang="en-US" dirty="0" err="1"/>
          </a:p>
        </p:txBody>
      </p:sp>
      <p:sp>
        <p:nvSpPr>
          <p:cNvPr id="4" name="Slide Number Placeholder 3"/>
          <p:cNvSpPr>
            <a:spLocks noGrp="1"/>
          </p:cNvSpPr>
          <p:nvPr>
            <p:ph type="sldNum" sz="quarter" idx="5"/>
          </p:nvPr>
        </p:nvSpPr>
        <p:spPr/>
        <p:txBody>
          <a:bodyPr/>
          <a:lstStyle/>
          <a:p>
            <a:fld id="{B085371B-263A-D642-8279-E18D6519CB1C}" type="slidenum">
              <a:rPr lang="en-US" smtClean="0"/>
              <a:t>3</a:t>
            </a:fld>
            <a:endParaRPr lang="en-US"/>
          </a:p>
        </p:txBody>
      </p:sp>
    </p:spTree>
    <p:extLst>
      <p:ext uri="{BB962C8B-B14F-4D97-AF65-F5344CB8AC3E}">
        <p14:creationId xmlns:p14="http://schemas.microsoft.com/office/powerpoint/2010/main" val="357291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begin, I will discuss our first objective- isolating the mercury resistant bacteria.</a:t>
            </a:r>
            <a:endParaRPr lang="en-US" dirty="0"/>
          </a:p>
        </p:txBody>
      </p:sp>
      <p:sp>
        <p:nvSpPr>
          <p:cNvPr id="4" name="Slide Number Placeholder 3"/>
          <p:cNvSpPr>
            <a:spLocks noGrp="1"/>
          </p:cNvSpPr>
          <p:nvPr>
            <p:ph type="sldNum" sz="quarter" idx="5"/>
          </p:nvPr>
        </p:nvSpPr>
        <p:spPr/>
        <p:txBody>
          <a:bodyPr/>
          <a:lstStyle/>
          <a:p>
            <a:fld id="{B085371B-263A-D642-8279-E18D6519CB1C}" type="slidenum">
              <a:rPr lang="en-US" smtClean="0"/>
              <a:t>4</a:t>
            </a:fld>
            <a:endParaRPr lang="en-US"/>
          </a:p>
        </p:txBody>
      </p:sp>
    </p:spTree>
    <p:extLst>
      <p:ext uri="{BB962C8B-B14F-4D97-AF65-F5344CB8AC3E}">
        <p14:creationId xmlns:p14="http://schemas.microsoft.com/office/powerpoint/2010/main" val="64047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start the isolation process, bacteria samples were streaked on TSA with a concentration of 10ug/mL of mercury ions. The dishes were incubated for approximately 24-48 hours at 37 degrees Celsius. Once there was growth on the plates, approximately 100 isolates were selected based on different appearances. We believe that colonies that have a different appearance on the plates may prove to be different species of bacteria. </a:t>
            </a:r>
            <a:endParaRPr lang="en-US" dirty="0"/>
          </a:p>
        </p:txBody>
      </p:sp>
      <p:sp>
        <p:nvSpPr>
          <p:cNvPr id="4" name="Slide Number Placeholder 3"/>
          <p:cNvSpPr>
            <a:spLocks noGrp="1"/>
          </p:cNvSpPr>
          <p:nvPr>
            <p:ph type="sldNum" sz="quarter" idx="5"/>
          </p:nvPr>
        </p:nvSpPr>
        <p:spPr/>
        <p:txBody>
          <a:bodyPr/>
          <a:lstStyle/>
          <a:p>
            <a:fld id="{B085371B-263A-D642-8279-E18D6519CB1C}" type="slidenum">
              <a:rPr lang="en-US" smtClean="0"/>
              <a:t>5</a:t>
            </a:fld>
            <a:endParaRPr lang="en-US"/>
          </a:p>
        </p:txBody>
      </p:sp>
    </p:spTree>
    <p:extLst>
      <p:ext uri="{BB962C8B-B14F-4D97-AF65-F5344CB8AC3E}">
        <p14:creationId xmlns:p14="http://schemas.microsoft.com/office/powerpoint/2010/main" val="316120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shows the average mercury levels that have been measured in the Kentucky River over the past 10 years. The concentration of mercury in our media is significantly higher than the levels typically found in the Kentucky River. </a:t>
            </a:r>
            <a:endParaRPr lang="en-US" dirty="0"/>
          </a:p>
        </p:txBody>
      </p:sp>
      <p:sp>
        <p:nvSpPr>
          <p:cNvPr id="4" name="Slide Number Placeholder 3"/>
          <p:cNvSpPr>
            <a:spLocks noGrp="1"/>
          </p:cNvSpPr>
          <p:nvPr>
            <p:ph type="sldNum" sz="quarter" idx="5"/>
          </p:nvPr>
        </p:nvSpPr>
        <p:spPr/>
        <p:txBody>
          <a:bodyPr/>
          <a:lstStyle/>
          <a:p>
            <a:fld id="{B085371B-263A-D642-8279-E18D6519CB1C}" type="slidenum">
              <a:rPr lang="en-US" smtClean="0"/>
              <a:t>6</a:t>
            </a:fld>
            <a:endParaRPr lang="en-US"/>
          </a:p>
        </p:txBody>
      </p:sp>
    </p:spTree>
    <p:extLst>
      <p:ext uri="{BB962C8B-B14F-4D97-AF65-F5344CB8AC3E}">
        <p14:creationId xmlns:p14="http://schemas.microsoft.com/office/powerpoint/2010/main" val="3925683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that there was variation in the availability of mercury able to bind to the bacteria. </a:t>
            </a:r>
          </a:p>
        </p:txBody>
      </p:sp>
      <p:sp>
        <p:nvSpPr>
          <p:cNvPr id="4" name="Slide Number Placeholder 3"/>
          <p:cNvSpPr>
            <a:spLocks noGrp="1"/>
          </p:cNvSpPr>
          <p:nvPr>
            <p:ph type="sldNum" sz="quarter" idx="5"/>
          </p:nvPr>
        </p:nvSpPr>
        <p:spPr/>
        <p:txBody>
          <a:bodyPr/>
          <a:lstStyle/>
          <a:p>
            <a:fld id="{B085371B-263A-D642-8279-E18D6519CB1C}" type="slidenum">
              <a:rPr lang="en-US" smtClean="0"/>
              <a:t>7</a:t>
            </a:fld>
            <a:endParaRPr lang="en-US"/>
          </a:p>
        </p:txBody>
      </p:sp>
    </p:spTree>
    <p:extLst>
      <p:ext uri="{BB962C8B-B14F-4D97-AF65-F5344CB8AC3E}">
        <p14:creationId xmlns:p14="http://schemas.microsoft.com/office/powerpoint/2010/main" val="137147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mercury ion may have bound to some of the TSA components during the making of the plates. This would have caused the effective concentration of mercury available to the bacterial isolates to be lower that 10ug/</a:t>
            </a:r>
            <a:r>
              <a:rPr lang="en-US" dirty="0" err="1"/>
              <a:t>mL.</a:t>
            </a:r>
            <a:endParaRPr lang="en-US" dirty="0"/>
          </a:p>
        </p:txBody>
      </p:sp>
      <p:sp>
        <p:nvSpPr>
          <p:cNvPr id="4" name="Slide Number Placeholder 3"/>
          <p:cNvSpPr>
            <a:spLocks noGrp="1"/>
          </p:cNvSpPr>
          <p:nvPr>
            <p:ph type="sldNum" sz="quarter" idx="5"/>
          </p:nvPr>
        </p:nvSpPr>
        <p:spPr/>
        <p:txBody>
          <a:bodyPr/>
          <a:lstStyle/>
          <a:p>
            <a:fld id="{B085371B-263A-D642-8279-E18D6519CB1C}" type="slidenum">
              <a:rPr lang="en-US" smtClean="0"/>
              <a:t>8</a:t>
            </a:fld>
            <a:endParaRPr lang="en-US"/>
          </a:p>
        </p:txBody>
      </p:sp>
    </p:spTree>
    <p:extLst>
      <p:ext uri="{BB962C8B-B14F-4D97-AF65-F5344CB8AC3E}">
        <p14:creationId xmlns:p14="http://schemas.microsoft.com/office/powerpoint/2010/main" val="222718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next objective to discuss is </a:t>
            </a:r>
            <a:r>
              <a:rPr lang="en-US">
                <a:cs typeface="Calibri"/>
              </a:rPr>
              <a:t>our</a:t>
            </a:r>
            <a:r>
              <a:rPr lang="en-US" dirty="0">
                <a:cs typeface="Calibri"/>
              </a:rPr>
              <a:t> process and results of identifying bacteria via DNA sequencing.</a:t>
            </a:r>
            <a:endParaRPr lang="en-US" dirty="0"/>
          </a:p>
        </p:txBody>
      </p:sp>
      <p:sp>
        <p:nvSpPr>
          <p:cNvPr id="4" name="Slide Number Placeholder 3"/>
          <p:cNvSpPr>
            <a:spLocks noGrp="1"/>
          </p:cNvSpPr>
          <p:nvPr>
            <p:ph type="sldNum" sz="quarter" idx="5"/>
          </p:nvPr>
        </p:nvSpPr>
        <p:spPr/>
        <p:txBody>
          <a:bodyPr/>
          <a:lstStyle/>
          <a:p>
            <a:fld id="{B085371B-263A-D642-8279-E18D6519CB1C}" type="slidenum">
              <a:rPr lang="en-US" smtClean="0"/>
              <a:t>9</a:t>
            </a:fld>
            <a:endParaRPr lang="en-US"/>
          </a:p>
        </p:txBody>
      </p:sp>
    </p:spTree>
    <p:extLst>
      <p:ext uri="{BB962C8B-B14F-4D97-AF65-F5344CB8AC3E}">
        <p14:creationId xmlns:p14="http://schemas.microsoft.com/office/powerpoint/2010/main" val="3569566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B827-D4CA-0149-82E3-E772D2CA5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7653D9-A48E-9544-A1D1-C50F0199F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849072-48A2-EA4F-9EA4-7EF07A01B6C5}"/>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4CFC8DC4-31BC-1E4D-96DE-12F3A553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AFB6B-4426-B64F-8836-602D103D881E}"/>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294836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A5BC-6F2F-4644-9F48-8A8F941716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6575A-7B72-A645-B5D1-3FCD59C2D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DA78E-F81D-3A4E-9846-2898AB2DD971}"/>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D1D2BB6E-5A3D-0540-8F3E-297B00D78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A99E1-F2BB-1547-9E7F-E7F53D78978C}"/>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369535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06593C-33C2-D74D-950A-0AA8444B8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787C1-127C-5645-A24D-6EE7FD462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F4435-F23E-B441-8A62-8AFBDC9441AA}"/>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0FE86AF8-5A98-334D-8BA4-197EB82B8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0CA1E-507F-EE49-B15B-327343D2C27D}"/>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385138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F7AF-1E3E-6D4C-8937-9FDA8D0DC9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30EB9-B48D-4249-92BC-241CBDD64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6FB66-1CE6-6946-BAFB-DC6C386E7E57}"/>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589A46B2-C6D9-7246-8545-38288689C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24731-AF7D-B643-846D-D3133648A86E}"/>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298651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B71D-1CB9-1C4E-AED1-F3A625276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5806C2-8F9D-3D4B-B3D3-53514686E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D6D4EE-1557-0A44-A0EA-620858731117}"/>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BEA6559D-27C5-3C44-B9C1-412BB190F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3A4F-6EAC-6945-B791-A34FE987F8DB}"/>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93932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96E6-4E13-DA40-933C-0F4C065189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AEC3F-408F-9E45-BA04-A310888C28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BF8C9-9263-1C4A-B5C2-3149F2A9E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55FCF-76CF-134B-AE18-0283AFDF5FEF}"/>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6" name="Footer Placeholder 5">
            <a:extLst>
              <a:ext uri="{FF2B5EF4-FFF2-40B4-BE49-F238E27FC236}">
                <a16:creationId xmlns:a16="http://schemas.microsoft.com/office/drawing/2014/main" id="{67E30F42-F65E-DC4C-A4C8-3A26B9D91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D4C96-DDBB-1742-874E-E89BB18F8BCE}"/>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1519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361-C140-FB4B-8FC9-67C207E85C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C851F-490A-324D-9D74-6A09F445C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2BAAA-00E6-1A41-A554-12BFB6317E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A1423C-439A-A246-9C00-DBB8664C1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18AE3-31CE-1147-BBEF-A1D8CDAB8A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4D302-1C06-5E43-B385-9132668CC57A}"/>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8" name="Footer Placeholder 7">
            <a:extLst>
              <a:ext uri="{FF2B5EF4-FFF2-40B4-BE49-F238E27FC236}">
                <a16:creationId xmlns:a16="http://schemas.microsoft.com/office/drawing/2014/main" id="{8B0F4A82-71D8-9247-89E7-3263D67F6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75684D-C8D4-8C46-8771-ED8C7D92B0E9}"/>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162517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B959-37DC-7C4A-B05A-2A1316266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94659-8B22-7D4C-94D6-74C8B8AFC20C}"/>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4" name="Footer Placeholder 3">
            <a:extLst>
              <a:ext uri="{FF2B5EF4-FFF2-40B4-BE49-F238E27FC236}">
                <a16:creationId xmlns:a16="http://schemas.microsoft.com/office/drawing/2014/main" id="{C117B932-8917-D040-BF8C-029C2155B3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2E63E-155C-974B-A4EC-D92836E2D638}"/>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237192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E72FB-CE27-ED41-B882-B3208B2E59CB}"/>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3" name="Footer Placeholder 2">
            <a:extLst>
              <a:ext uri="{FF2B5EF4-FFF2-40B4-BE49-F238E27FC236}">
                <a16:creationId xmlns:a16="http://schemas.microsoft.com/office/drawing/2014/main" id="{D936A72E-67CB-CB45-8673-C1E055E51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E7B48-C92B-7349-BCD9-F003A3298096}"/>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93701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4D4A-129C-E34C-8202-327AA0D90C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45A29D-A700-B745-A8B0-FDC85A838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59B71-0515-4642-BA63-28D5014DC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99256F-8B1F-0947-ABAE-B6917A8579BF}"/>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6" name="Footer Placeholder 5">
            <a:extLst>
              <a:ext uri="{FF2B5EF4-FFF2-40B4-BE49-F238E27FC236}">
                <a16:creationId xmlns:a16="http://schemas.microsoft.com/office/drawing/2014/main" id="{2840884E-5795-A641-BBFA-F258EF50D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8AC6D-7374-7441-8132-4496E9BB90DD}"/>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425398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D863-2B60-9841-B296-82EBE046C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F5FB1A-0DAE-8E43-942C-EF47F26CB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DFDFD-8E97-D141-B2BB-F2826A13F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AAB42-7145-9A4D-A578-BF3D49B1FEAF}"/>
              </a:ext>
            </a:extLst>
          </p:cNvPr>
          <p:cNvSpPr>
            <a:spLocks noGrp="1"/>
          </p:cNvSpPr>
          <p:nvPr>
            <p:ph type="dt" sz="half" idx="10"/>
          </p:nvPr>
        </p:nvSpPr>
        <p:spPr/>
        <p:txBody>
          <a:bodyPr/>
          <a:lstStyle/>
          <a:p>
            <a:fld id="{E4F03755-0DE9-2340-9FE1-5601AABB1331}" type="datetimeFigureOut">
              <a:rPr lang="en-US" smtClean="0"/>
              <a:t>11/1/20</a:t>
            </a:fld>
            <a:endParaRPr lang="en-US"/>
          </a:p>
        </p:txBody>
      </p:sp>
      <p:sp>
        <p:nvSpPr>
          <p:cNvPr id="6" name="Footer Placeholder 5">
            <a:extLst>
              <a:ext uri="{FF2B5EF4-FFF2-40B4-BE49-F238E27FC236}">
                <a16:creationId xmlns:a16="http://schemas.microsoft.com/office/drawing/2014/main" id="{F9BD268A-B84F-DD4D-91C6-7FC5D2543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C24EA-D824-3341-8CA3-5CDDA9101336}"/>
              </a:ext>
            </a:extLst>
          </p:cNvPr>
          <p:cNvSpPr>
            <a:spLocks noGrp="1"/>
          </p:cNvSpPr>
          <p:nvPr>
            <p:ph type="sldNum" sz="quarter" idx="12"/>
          </p:nvPr>
        </p:nvSpPr>
        <p:spPr/>
        <p:txBody>
          <a:bodyPr/>
          <a:lstStyle/>
          <a:p>
            <a:fld id="{1A4036AD-F45E-BA47-9EE5-7ECD51A7E4C9}" type="slidenum">
              <a:rPr lang="en-US" smtClean="0"/>
              <a:t>‹#›</a:t>
            </a:fld>
            <a:endParaRPr lang="en-US"/>
          </a:p>
        </p:txBody>
      </p:sp>
    </p:spTree>
    <p:extLst>
      <p:ext uri="{BB962C8B-B14F-4D97-AF65-F5344CB8AC3E}">
        <p14:creationId xmlns:p14="http://schemas.microsoft.com/office/powerpoint/2010/main" val="368835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64204-11C1-B548-A801-ED9F3A690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C4943-9E1B-6744-9B9C-CBCFA28CA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16320-E9FD-F24A-8B49-924330825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03755-0DE9-2340-9FE1-5601AABB1331}" type="datetimeFigureOut">
              <a:rPr lang="en-US" smtClean="0"/>
              <a:t>11/1/20</a:t>
            </a:fld>
            <a:endParaRPr lang="en-US"/>
          </a:p>
        </p:txBody>
      </p:sp>
      <p:sp>
        <p:nvSpPr>
          <p:cNvPr id="5" name="Footer Placeholder 4">
            <a:extLst>
              <a:ext uri="{FF2B5EF4-FFF2-40B4-BE49-F238E27FC236}">
                <a16:creationId xmlns:a16="http://schemas.microsoft.com/office/drawing/2014/main" id="{01803936-7619-EA46-9129-3ECF4C023E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22537-38BC-D14F-A0ED-64D54B5B5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036AD-F45E-BA47-9EE5-7ECD51A7E4C9}" type="slidenum">
              <a:rPr lang="en-US" smtClean="0"/>
              <a:t>‹#›</a:t>
            </a:fld>
            <a:endParaRPr lang="en-US"/>
          </a:p>
        </p:txBody>
      </p:sp>
    </p:spTree>
    <p:extLst>
      <p:ext uri="{BB962C8B-B14F-4D97-AF65-F5344CB8AC3E}">
        <p14:creationId xmlns:p14="http://schemas.microsoft.com/office/powerpoint/2010/main" val="2779280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3.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E62A-FEA8-584B-911D-BB92F1EE67EE}"/>
              </a:ext>
            </a:extLst>
          </p:cNvPr>
          <p:cNvSpPr>
            <a:spLocks noGrp="1"/>
          </p:cNvSpPr>
          <p:nvPr>
            <p:ph type="ctrTitle"/>
          </p:nvPr>
        </p:nvSpPr>
        <p:spPr>
          <a:xfrm>
            <a:off x="1524000" y="1122364"/>
            <a:ext cx="9144000" cy="1257766"/>
          </a:xfrm>
        </p:spPr>
        <p:txBody>
          <a:bodyPr>
            <a:noAutofit/>
          </a:bodyPr>
          <a:lstStyle/>
          <a:p>
            <a:r>
              <a:rPr lang="en-US" sz="3600" b="1" dirty="0"/>
              <a:t>Characterization of Mercury Resistant Bacteria from the Kentucky River</a:t>
            </a:r>
            <a:endParaRPr lang="en-US" sz="3600" dirty="0"/>
          </a:p>
        </p:txBody>
      </p:sp>
      <p:sp>
        <p:nvSpPr>
          <p:cNvPr id="3" name="Subtitle 2">
            <a:extLst>
              <a:ext uri="{FF2B5EF4-FFF2-40B4-BE49-F238E27FC236}">
                <a16:creationId xmlns:a16="http://schemas.microsoft.com/office/drawing/2014/main" id="{FDF1E39D-2FCD-3D47-8845-410D5515BC37}"/>
              </a:ext>
            </a:extLst>
          </p:cNvPr>
          <p:cNvSpPr>
            <a:spLocks noGrp="1"/>
          </p:cNvSpPr>
          <p:nvPr>
            <p:ph type="subTitle" idx="1"/>
          </p:nvPr>
        </p:nvSpPr>
        <p:spPr/>
        <p:txBody>
          <a:bodyPr/>
          <a:lstStyle/>
          <a:p>
            <a:r>
              <a:rPr lang="en-US" dirty="0"/>
              <a:t>Brianna </a:t>
            </a:r>
            <a:r>
              <a:rPr lang="en-US" dirty="0" err="1"/>
              <a:t>Rhoton</a:t>
            </a:r>
            <a:r>
              <a:rPr lang="en-US" dirty="0"/>
              <a:t> and William Staddon</a:t>
            </a:r>
            <a:br>
              <a:rPr lang="en-US" dirty="0"/>
            </a:br>
            <a:r>
              <a:rPr lang="en-US" dirty="0"/>
              <a:t> </a:t>
            </a:r>
            <a:br>
              <a:rPr lang="en-US" dirty="0"/>
            </a:br>
            <a:r>
              <a:rPr lang="en-US" dirty="0"/>
              <a:t>Department of Biological Sciences, Eastern Kentucky University, Richmond KY 40475</a:t>
            </a:r>
          </a:p>
        </p:txBody>
      </p:sp>
      <p:pic>
        <p:nvPicPr>
          <p:cNvPr id="4" name="Picture 2" descr="http://biology.eku.edu/sites/biology.eku.edu/files/Images/temp/BIOS-logo.gif">
            <a:extLst>
              <a:ext uri="{FF2B5EF4-FFF2-40B4-BE49-F238E27FC236}">
                <a16:creationId xmlns:a16="http://schemas.microsoft.com/office/drawing/2014/main" id="{C23C648B-FAF8-164C-BA3C-93E65B13E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582653"/>
            <a:ext cx="1275347" cy="1275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DF3F4E-EF58-1748-93D5-EE39558C0786}"/>
              </a:ext>
            </a:extLst>
          </p:cNvPr>
          <p:cNvPicPr>
            <a:picLocks noChangeAspect="1"/>
          </p:cNvPicPr>
          <p:nvPr/>
        </p:nvPicPr>
        <p:blipFill>
          <a:blip r:embed="rId6"/>
          <a:stretch>
            <a:fillRect/>
          </a:stretch>
        </p:blipFill>
        <p:spPr>
          <a:xfrm>
            <a:off x="10431787" y="5871410"/>
            <a:ext cx="1760213" cy="986589"/>
          </a:xfrm>
          <a:prstGeom prst="rect">
            <a:avLst/>
          </a:prstGeom>
        </p:spPr>
      </p:pic>
      <p:pic>
        <p:nvPicPr>
          <p:cNvPr id="9" name="Audio 8">
            <a:hlinkClick r:id="" action="ppaction://media"/>
            <a:extLst>
              <a:ext uri="{FF2B5EF4-FFF2-40B4-BE49-F238E27FC236}">
                <a16:creationId xmlns:a16="http://schemas.microsoft.com/office/drawing/2014/main" id="{33D34692-E76E-CD49-BF0B-5A7638F2A9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09552258"/>
      </p:ext>
    </p:extLst>
  </p:cSld>
  <p:clrMapOvr>
    <a:masterClrMapping/>
  </p:clrMapOvr>
  <mc:AlternateContent xmlns:mc="http://schemas.openxmlformats.org/markup-compatibility/2006" xmlns:p14="http://schemas.microsoft.com/office/powerpoint/2010/main">
    <mc:Choice Requires="p14">
      <p:transition spd="slow" p14:dur="2000" advTm="17603"/>
    </mc:Choice>
    <mc:Fallback xmlns="">
      <p:transition spd="slow" advTm="1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C818831-298B-964B-A407-BA08E35BFB00}"/>
              </a:ext>
            </a:extLst>
          </p:cNvPr>
          <p:cNvGraphicFramePr/>
          <p:nvPr>
            <p:extLst>
              <p:ext uri="{D42A27DB-BD31-4B8C-83A1-F6EECF244321}">
                <p14:modId xmlns:p14="http://schemas.microsoft.com/office/powerpoint/2010/main" val="2928769962"/>
              </p:ext>
            </p:extLst>
          </p:nvPr>
        </p:nvGraphicFramePr>
        <p:xfrm>
          <a:off x="2032000" y="458408"/>
          <a:ext cx="81280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B2C119E3-B706-8749-BEC6-97FC17E5AED2}"/>
              </a:ext>
            </a:extLst>
          </p:cNvPr>
          <p:cNvSpPr txBox="1"/>
          <p:nvPr/>
        </p:nvSpPr>
        <p:spPr>
          <a:xfrm>
            <a:off x="4809067" y="1557867"/>
            <a:ext cx="1286933" cy="461665"/>
          </a:xfrm>
          <a:prstGeom prst="rect">
            <a:avLst/>
          </a:prstGeom>
          <a:noFill/>
        </p:spPr>
        <p:txBody>
          <a:bodyPr wrap="square" rtlCol="0">
            <a:spAutoFit/>
          </a:bodyPr>
          <a:lstStyle/>
          <a:p>
            <a:pPr algn="ctr"/>
            <a:r>
              <a:rPr lang="en-US" sz="2400" dirty="0"/>
              <a:t>Other</a:t>
            </a:r>
          </a:p>
        </p:txBody>
      </p:sp>
      <p:sp>
        <p:nvSpPr>
          <p:cNvPr id="3" name="TextBox 2">
            <a:extLst>
              <a:ext uri="{FF2B5EF4-FFF2-40B4-BE49-F238E27FC236}">
                <a16:creationId xmlns:a16="http://schemas.microsoft.com/office/drawing/2014/main" id="{E99441FD-60CC-3E42-85ED-2D5946844CAA}"/>
              </a:ext>
            </a:extLst>
          </p:cNvPr>
          <p:cNvSpPr txBox="1"/>
          <p:nvPr/>
        </p:nvSpPr>
        <p:spPr>
          <a:xfrm>
            <a:off x="0" y="42909"/>
            <a:ext cx="2043952" cy="830997"/>
          </a:xfrm>
          <a:prstGeom prst="rect">
            <a:avLst/>
          </a:prstGeom>
          <a:noFill/>
        </p:spPr>
        <p:txBody>
          <a:bodyPr wrap="square" rtlCol="0">
            <a:spAutoFit/>
          </a:bodyPr>
          <a:lstStyle/>
          <a:p>
            <a:r>
              <a:rPr lang="en-US" sz="2400" dirty="0"/>
              <a:t>Sequencing </a:t>
            </a:r>
          </a:p>
          <a:p>
            <a:r>
              <a:rPr lang="en-US" sz="2400" dirty="0"/>
              <a:t>16s rRNA gene</a:t>
            </a:r>
          </a:p>
        </p:txBody>
      </p:sp>
      <p:pic>
        <p:nvPicPr>
          <p:cNvPr id="6" name="Audio 5">
            <a:hlinkClick r:id="" action="ppaction://media"/>
            <a:extLst>
              <a:ext uri="{FF2B5EF4-FFF2-40B4-BE49-F238E27FC236}">
                <a16:creationId xmlns:a16="http://schemas.microsoft.com/office/drawing/2014/main" id="{CF8AF7EC-85AD-F748-ADF4-D63323B2B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77718800"/>
      </p:ext>
    </p:extLst>
  </p:cSld>
  <p:clrMapOvr>
    <a:masterClrMapping/>
  </p:clrMapOvr>
  <mc:AlternateContent xmlns:mc="http://schemas.openxmlformats.org/markup-compatibility/2006" xmlns:p14="http://schemas.microsoft.com/office/powerpoint/2010/main">
    <mc:Choice Requires="p14">
      <p:transition spd="slow" p14:dur="2000" advTm="27390"/>
    </mc:Choice>
    <mc:Fallback xmlns="">
      <p:transition spd="slow" advTm="2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DC7-DDEA-F94F-AC14-126732A0C7E7}"/>
              </a:ext>
            </a:extLst>
          </p:cNvPr>
          <p:cNvSpPr>
            <a:spLocks noGrp="1"/>
          </p:cNvSpPr>
          <p:nvPr>
            <p:ph type="title"/>
          </p:nvPr>
        </p:nvSpPr>
        <p:spPr>
          <a:xfrm>
            <a:off x="555812" y="149973"/>
            <a:ext cx="5257800" cy="1325563"/>
          </a:xfrm>
        </p:spPr>
        <p:txBody>
          <a:bodyPr>
            <a:normAutofit/>
          </a:bodyPr>
          <a:lstStyle/>
          <a:p>
            <a:r>
              <a:rPr lang="en-US" sz="2400" b="1" dirty="0">
                <a:latin typeface="+mn-lt"/>
              </a:rPr>
              <a:t>Objectives</a:t>
            </a:r>
          </a:p>
        </p:txBody>
      </p:sp>
      <p:sp>
        <p:nvSpPr>
          <p:cNvPr id="3" name="Content Placeholder 2">
            <a:extLst>
              <a:ext uri="{FF2B5EF4-FFF2-40B4-BE49-F238E27FC236}">
                <a16:creationId xmlns:a16="http://schemas.microsoft.com/office/drawing/2014/main" id="{8D3A00CA-701D-034A-8B01-73A67912DD05}"/>
              </a:ext>
            </a:extLst>
          </p:cNvPr>
          <p:cNvSpPr>
            <a:spLocks noGrp="1"/>
          </p:cNvSpPr>
          <p:nvPr>
            <p:ph idx="1"/>
          </p:nvPr>
        </p:nvSpPr>
        <p:spPr>
          <a:xfrm>
            <a:off x="815790" y="1475536"/>
            <a:ext cx="5562600" cy="1495799"/>
          </a:xfrm>
        </p:spPr>
        <p:txBody>
          <a:bodyPr>
            <a:normAutofit/>
          </a:bodyPr>
          <a:lstStyle/>
          <a:p>
            <a:r>
              <a:rPr lang="en-US" sz="2400" dirty="0">
                <a:solidFill>
                  <a:schemeClr val="bg1">
                    <a:lumMod val="85000"/>
                  </a:schemeClr>
                </a:solidFill>
              </a:rPr>
              <a:t>Isolate mercury resistant bacteria</a:t>
            </a:r>
          </a:p>
          <a:p>
            <a:r>
              <a:rPr lang="en-US" sz="2400" dirty="0">
                <a:solidFill>
                  <a:schemeClr val="bg1">
                    <a:lumMod val="85000"/>
                  </a:schemeClr>
                </a:solidFill>
              </a:rPr>
              <a:t>Identify bacteria by DNA sequencing</a:t>
            </a:r>
          </a:p>
          <a:p>
            <a:r>
              <a:rPr lang="en-US" sz="2400" dirty="0"/>
              <a:t>PCR of mercury resistance genes</a:t>
            </a:r>
          </a:p>
        </p:txBody>
      </p:sp>
      <p:pic>
        <p:nvPicPr>
          <p:cNvPr id="4" name="Audio 3">
            <a:hlinkClick r:id="" action="ppaction://media"/>
            <a:extLst>
              <a:ext uri="{FF2B5EF4-FFF2-40B4-BE49-F238E27FC236}">
                <a16:creationId xmlns:a16="http://schemas.microsoft.com/office/drawing/2014/main" id="{013E7916-DF28-F943-8BAD-7474358D8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6535254"/>
      </p:ext>
    </p:extLst>
  </p:cSld>
  <p:clrMapOvr>
    <a:masterClrMapping/>
  </p:clrMapOvr>
  <mc:AlternateContent xmlns:mc="http://schemas.openxmlformats.org/markup-compatibility/2006" xmlns:p14="http://schemas.microsoft.com/office/powerpoint/2010/main">
    <mc:Choice Requires="p14">
      <p:transition spd="slow" p14:dur="2000" advTm="6958"/>
    </mc:Choice>
    <mc:Fallback xmlns="">
      <p:transition spd="slow" advTm="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C404C-12F1-E141-9A45-A42EEC059A75}"/>
              </a:ext>
            </a:extLst>
          </p:cNvPr>
          <p:cNvPicPr>
            <a:picLocks noChangeAspect="1"/>
          </p:cNvPicPr>
          <p:nvPr/>
        </p:nvPicPr>
        <p:blipFill>
          <a:blip r:embed="rId5"/>
          <a:stretch>
            <a:fillRect/>
          </a:stretch>
        </p:blipFill>
        <p:spPr>
          <a:xfrm>
            <a:off x="6096000" y="438189"/>
            <a:ext cx="4639734" cy="2889383"/>
          </a:xfrm>
          <a:prstGeom prst="rect">
            <a:avLst/>
          </a:prstGeom>
          <a:ln w="28575">
            <a:solidFill>
              <a:schemeClr val="tx1"/>
            </a:solidFill>
          </a:ln>
        </p:spPr>
      </p:pic>
      <p:sp>
        <p:nvSpPr>
          <p:cNvPr id="4" name="TextBox 3">
            <a:extLst>
              <a:ext uri="{FF2B5EF4-FFF2-40B4-BE49-F238E27FC236}">
                <a16:creationId xmlns:a16="http://schemas.microsoft.com/office/drawing/2014/main" id="{045CC08C-86B6-5541-A9A7-74A64F3BF169}"/>
              </a:ext>
            </a:extLst>
          </p:cNvPr>
          <p:cNvSpPr txBox="1"/>
          <p:nvPr/>
        </p:nvSpPr>
        <p:spPr>
          <a:xfrm>
            <a:off x="139553" y="157609"/>
            <a:ext cx="4313518" cy="830997"/>
          </a:xfrm>
          <a:prstGeom prst="rect">
            <a:avLst/>
          </a:prstGeom>
          <a:noFill/>
        </p:spPr>
        <p:txBody>
          <a:bodyPr wrap="square" rtlCol="0">
            <a:spAutoFit/>
          </a:bodyPr>
          <a:lstStyle/>
          <a:p>
            <a:r>
              <a:rPr lang="en-US" sz="2400" b="1" dirty="0"/>
              <a:t>Mercury Resistance Genes</a:t>
            </a:r>
          </a:p>
          <a:p>
            <a:pPr marL="342900" indent="-169863">
              <a:buFont typeface="Arial" panose="020B0604020202020204" pitchFamily="34" charset="0"/>
              <a:buChar char="•"/>
            </a:pPr>
            <a:r>
              <a:rPr lang="en-US" sz="2400" b="1" dirty="0" err="1"/>
              <a:t>mer</a:t>
            </a:r>
            <a:r>
              <a:rPr lang="en-US" sz="2400" b="1" dirty="0"/>
              <a:t> operon</a:t>
            </a:r>
          </a:p>
        </p:txBody>
      </p:sp>
      <p:sp>
        <p:nvSpPr>
          <p:cNvPr id="5" name="Rectangle 4">
            <a:extLst>
              <a:ext uri="{FF2B5EF4-FFF2-40B4-BE49-F238E27FC236}">
                <a16:creationId xmlns:a16="http://schemas.microsoft.com/office/drawing/2014/main" id="{CC76257D-8136-9B48-B8C1-BBB5F56D6CAA}"/>
              </a:ext>
            </a:extLst>
          </p:cNvPr>
          <p:cNvSpPr/>
          <p:nvPr/>
        </p:nvSpPr>
        <p:spPr>
          <a:xfrm>
            <a:off x="0" y="6582610"/>
            <a:ext cx="11928143" cy="215444"/>
          </a:xfrm>
          <a:prstGeom prst="rect">
            <a:avLst/>
          </a:prstGeom>
        </p:spPr>
        <p:txBody>
          <a:bodyPr wrap="square">
            <a:spAutoFit/>
          </a:bodyPr>
          <a:lstStyle/>
          <a:p>
            <a:r>
              <a:rPr lang="en-US" sz="800" dirty="0"/>
              <a:t>Boyd, E. S., &amp; </a:t>
            </a:r>
            <a:r>
              <a:rPr lang="en-US" sz="800" dirty="0" err="1"/>
              <a:t>Barkay</a:t>
            </a:r>
            <a:r>
              <a:rPr lang="en-US" sz="800" dirty="0"/>
              <a:t>, T. (2012). The mercury resistance operon: from an origin in a geothermal environment to an efficient detoxification machine. Frontiers in Microbiology, 3, 349. https://</a:t>
            </a:r>
            <a:r>
              <a:rPr lang="en-US" sz="800" dirty="0" err="1"/>
              <a:t>doi-org.libproxy.eku.edu</a:t>
            </a:r>
            <a:r>
              <a:rPr lang="en-US" sz="800" dirty="0"/>
              <a:t>/10.3389/fmicb.2012.00349</a:t>
            </a:r>
          </a:p>
        </p:txBody>
      </p:sp>
      <p:pic>
        <p:nvPicPr>
          <p:cNvPr id="3" name="Audio 2">
            <a:hlinkClick r:id="" action="ppaction://media"/>
            <a:extLst>
              <a:ext uri="{FF2B5EF4-FFF2-40B4-BE49-F238E27FC236}">
                <a16:creationId xmlns:a16="http://schemas.microsoft.com/office/drawing/2014/main" id="{30E36940-AC51-6F41-AEF1-5D501D6F8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3563364"/>
      </p:ext>
    </p:extLst>
  </p:cSld>
  <p:clrMapOvr>
    <a:masterClrMapping/>
  </p:clrMapOvr>
  <mc:AlternateContent xmlns:mc="http://schemas.openxmlformats.org/markup-compatibility/2006" xmlns:p14="http://schemas.microsoft.com/office/powerpoint/2010/main">
    <mc:Choice Requires="p14">
      <p:transition spd="slow" p14:dur="2000" advTm="14806"/>
    </mc:Choice>
    <mc:Fallback xmlns="">
      <p:transition spd="slow" advTm="1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C404C-12F1-E141-9A45-A42EEC059A75}"/>
              </a:ext>
            </a:extLst>
          </p:cNvPr>
          <p:cNvPicPr>
            <a:picLocks noChangeAspect="1"/>
          </p:cNvPicPr>
          <p:nvPr/>
        </p:nvPicPr>
        <p:blipFill>
          <a:blip r:embed="rId5"/>
          <a:stretch>
            <a:fillRect/>
          </a:stretch>
        </p:blipFill>
        <p:spPr>
          <a:xfrm>
            <a:off x="6096000" y="438189"/>
            <a:ext cx="4639734" cy="2889383"/>
          </a:xfrm>
          <a:prstGeom prst="rect">
            <a:avLst/>
          </a:prstGeom>
          <a:ln w="28575">
            <a:solidFill>
              <a:schemeClr val="tx1"/>
            </a:solidFill>
          </a:ln>
        </p:spPr>
      </p:pic>
      <p:sp>
        <p:nvSpPr>
          <p:cNvPr id="23" name="TextBox 22">
            <a:extLst>
              <a:ext uri="{FF2B5EF4-FFF2-40B4-BE49-F238E27FC236}">
                <a16:creationId xmlns:a16="http://schemas.microsoft.com/office/drawing/2014/main" id="{DE709E8C-32D6-154C-B5A3-FE92D95F10ED}"/>
              </a:ext>
            </a:extLst>
          </p:cNvPr>
          <p:cNvSpPr txBox="1"/>
          <p:nvPr/>
        </p:nvSpPr>
        <p:spPr>
          <a:xfrm>
            <a:off x="2074810" y="1536025"/>
            <a:ext cx="3340125" cy="830997"/>
          </a:xfrm>
          <a:prstGeom prst="rect">
            <a:avLst/>
          </a:prstGeom>
          <a:noFill/>
        </p:spPr>
        <p:txBody>
          <a:bodyPr wrap="square" lIns="91440" tIns="45720" rIns="91440" bIns="45720" rtlCol="0" anchor="t">
            <a:spAutoFit/>
          </a:bodyPr>
          <a:lstStyle/>
          <a:p>
            <a:r>
              <a:rPr lang="en-US" sz="2400" i="1" dirty="0"/>
              <a:t>merR</a:t>
            </a:r>
            <a:r>
              <a:rPr lang="en-US" sz="2400" dirty="0"/>
              <a:t> – Regulatory gene</a:t>
            </a:r>
          </a:p>
          <a:p>
            <a:r>
              <a:rPr lang="en-US" sz="2400" i="1" err="1"/>
              <a:t>merD</a:t>
            </a:r>
            <a:r>
              <a:rPr lang="en-US" sz="2400" dirty="0"/>
              <a:t> – Regulatory gene</a:t>
            </a:r>
          </a:p>
        </p:txBody>
      </p:sp>
      <p:sp>
        <p:nvSpPr>
          <p:cNvPr id="4" name="TextBox 3">
            <a:extLst>
              <a:ext uri="{FF2B5EF4-FFF2-40B4-BE49-F238E27FC236}">
                <a16:creationId xmlns:a16="http://schemas.microsoft.com/office/drawing/2014/main" id="{045CC08C-86B6-5541-A9A7-74A64F3BF169}"/>
              </a:ext>
            </a:extLst>
          </p:cNvPr>
          <p:cNvSpPr txBox="1"/>
          <p:nvPr/>
        </p:nvSpPr>
        <p:spPr>
          <a:xfrm>
            <a:off x="139553" y="157609"/>
            <a:ext cx="4313518" cy="830997"/>
          </a:xfrm>
          <a:prstGeom prst="rect">
            <a:avLst/>
          </a:prstGeom>
          <a:noFill/>
        </p:spPr>
        <p:txBody>
          <a:bodyPr wrap="square" rtlCol="0">
            <a:spAutoFit/>
          </a:bodyPr>
          <a:lstStyle/>
          <a:p>
            <a:r>
              <a:rPr lang="en-US" sz="2400" b="1" dirty="0"/>
              <a:t>Mercury Resistance Genes</a:t>
            </a:r>
          </a:p>
          <a:p>
            <a:pPr marL="342900" indent="-169863">
              <a:buFont typeface="Arial" panose="020B0604020202020204" pitchFamily="34" charset="0"/>
              <a:buChar char="•"/>
            </a:pPr>
            <a:r>
              <a:rPr lang="en-US" sz="2400" b="1" dirty="0" err="1"/>
              <a:t>mer</a:t>
            </a:r>
            <a:r>
              <a:rPr lang="en-US" sz="2400" b="1" dirty="0"/>
              <a:t> operon</a:t>
            </a:r>
          </a:p>
        </p:txBody>
      </p:sp>
      <p:sp>
        <p:nvSpPr>
          <p:cNvPr id="19" name="Rectangle 18">
            <a:extLst>
              <a:ext uri="{FF2B5EF4-FFF2-40B4-BE49-F238E27FC236}">
                <a16:creationId xmlns:a16="http://schemas.microsoft.com/office/drawing/2014/main" id="{0E10A053-CF12-7745-B99F-675D60BDF7E0}"/>
              </a:ext>
            </a:extLst>
          </p:cNvPr>
          <p:cNvSpPr/>
          <p:nvPr/>
        </p:nvSpPr>
        <p:spPr>
          <a:xfrm>
            <a:off x="0" y="6582610"/>
            <a:ext cx="11928143" cy="215444"/>
          </a:xfrm>
          <a:prstGeom prst="rect">
            <a:avLst/>
          </a:prstGeom>
        </p:spPr>
        <p:txBody>
          <a:bodyPr wrap="square">
            <a:spAutoFit/>
          </a:bodyPr>
          <a:lstStyle/>
          <a:p>
            <a:r>
              <a:rPr lang="en-US" sz="800" dirty="0"/>
              <a:t>Boyd, E. S., &amp; </a:t>
            </a:r>
            <a:r>
              <a:rPr lang="en-US" sz="800" dirty="0" err="1"/>
              <a:t>Barkay</a:t>
            </a:r>
            <a:r>
              <a:rPr lang="en-US" sz="800" dirty="0"/>
              <a:t>, T. (2012). The mercury resistance operon: from an origin in a geothermal environment to an efficient detoxification machine. Frontiers in Microbiology, 3, 349. https://</a:t>
            </a:r>
            <a:r>
              <a:rPr lang="en-US" sz="800" dirty="0" err="1"/>
              <a:t>doi-org.libproxy.eku.edu</a:t>
            </a:r>
            <a:r>
              <a:rPr lang="en-US" sz="800" dirty="0"/>
              <a:t>/10.3389/fmicb.2012.00349</a:t>
            </a:r>
          </a:p>
        </p:txBody>
      </p:sp>
      <p:pic>
        <p:nvPicPr>
          <p:cNvPr id="3" name="Audio 2">
            <a:hlinkClick r:id="" action="ppaction://media"/>
            <a:extLst>
              <a:ext uri="{FF2B5EF4-FFF2-40B4-BE49-F238E27FC236}">
                <a16:creationId xmlns:a16="http://schemas.microsoft.com/office/drawing/2014/main" id="{9E36E347-FC1F-4841-B4D3-02FA7B59E5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65883494"/>
      </p:ext>
    </p:extLst>
  </p:cSld>
  <p:clrMapOvr>
    <a:masterClrMapping/>
  </p:clrMapOvr>
  <mc:AlternateContent xmlns:mc="http://schemas.openxmlformats.org/markup-compatibility/2006" xmlns:p14="http://schemas.microsoft.com/office/powerpoint/2010/main">
    <mc:Choice Requires="p14">
      <p:transition spd="slow" p14:dur="2000" advTm="6644"/>
    </mc:Choice>
    <mc:Fallback xmlns="">
      <p:transition spd="slow" advTm="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C404C-12F1-E141-9A45-A42EEC059A75}"/>
              </a:ext>
            </a:extLst>
          </p:cNvPr>
          <p:cNvPicPr>
            <a:picLocks noChangeAspect="1"/>
          </p:cNvPicPr>
          <p:nvPr/>
        </p:nvPicPr>
        <p:blipFill>
          <a:blip r:embed="rId5"/>
          <a:stretch>
            <a:fillRect/>
          </a:stretch>
        </p:blipFill>
        <p:spPr>
          <a:xfrm>
            <a:off x="6096000" y="438189"/>
            <a:ext cx="4639734" cy="2889383"/>
          </a:xfrm>
          <a:prstGeom prst="rect">
            <a:avLst/>
          </a:prstGeom>
          <a:ln w="28575">
            <a:solidFill>
              <a:schemeClr val="tx1"/>
            </a:solidFill>
          </a:ln>
        </p:spPr>
      </p:pic>
      <p:sp>
        <p:nvSpPr>
          <p:cNvPr id="3" name="Rounded Rectangle 2">
            <a:extLst>
              <a:ext uri="{FF2B5EF4-FFF2-40B4-BE49-F238E27FC236}">
                <a16:creationId xmlns:a16="http://schemas.microsoft.com/office/drawing/2014/main" id="{398008AB-6520-1643-BD4F-BAF7E7FB8C2E}"/>
              </a:ext>
            </a:extLst>
          </p:cNvPr>
          <p:cNvSpPr/>
          <p:nvPr/>
        </p:nvSpPr>
        <p:spPr>
          <a:xfrm>
            <a:off x="4622800" y="5024368"/>
            <a:ext cx="1473200" cy="682597"/>
          </a:xfrm>
          <a:prstGeom prst="round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Organic Matter</a:t>
            </a:r>
          </a:p>
        </p:txBody>
      </p:sp>
      <p:sp>
        <p:nvSpPr>
          <p:cNvPr id="6" name="Rectangle 5">
            <a:extLst>
              <a:ext uri="{FF2B5EF4-FFF2-40B4-BE49-F238E27FC236}">
                <a16:creationId xmlns:a16="http://schemas.microsoft.com/office/drawing/2014/main" id="{7DDF9EA2-91C4-B04B-904A-CBEC6B81CD78}"/>
              </a:ext>
            </a:extLst>
          </p:cNvPr>
          <p:cNvSpPr/>
          <p:nvPr/>
        </p:nvSpPr>
        <p:spPr>
          <a:xfrm>
            <a:off x="2880543" y="3743070"/>
            <a:ext cx="1147233" cy="461665"/>
          </a:xfrm>
          <a:prstGeom prst="rect">
            <a:avLst/>
          </a:prstGeom>
        </p:spPr>
        <p:txBody>
          <a:bodyPr wrap="square">
            <a:spAutoFit/>
          </a:bodyPr>
          <a:lstStyle/>
          <a:p>
            <a:pPr algn="ctr"/>
            <a:r>
              <a:rPr lang="en-US" sz="2400" i="1" dirty="0" err="1"/>
              <a:t>merB</a:t>
            </a:r>
            <a:r>
              <a:rPr lang="en-US" sz="2400" i="1" dirty="0"/>
              <a:t> </a:t>
            </a:r>
          </a:p>
        </p:txBody>
      </p:sp>
      <p:cxnSp>
        <p:nvCxnSpPr>
          <p:cNvPr id="8" name="Straight Arrow Connector 7">
            <a:extLst>
              <a:ext uri="{FF2B5EF4-FFF2-40B4-BE49-F238E27FC236}">
                <a16:creationId xmlns:a16="http://schemas.microsoft.com/office/drawing/2014/main" id="{C01329BF-F83F-F24B-97DE-9AFBBA6A4355}"/>
              </a:ext>
            </a:extLst>
          </p:cNvPr>
          <p:cNvCxnSpPr>
            <a:cxnSpLocks/>
          </p:cNvCxnSpPr>
          <p:nvPr/>
        </p:nvCxnSpPr>
        <p:spPr>
          <a:xfrm>
            <a:off x="2662633" y="4274858"/>
            <a:ext cx="1705769" cy="84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74E7789-042D-364E-B73C-E25BA4245A5D}"/>
              </a:ext>
            </a:extLst>
          </p:cNvPr>
          <p:cNvSpPr/>
          <p:nvPr/>
        </p:nvSpPr>
        <p:spPr>
          <a:xfrm>
            <a:off x="2548467" y="4310785"/>
            <a:ext cx="1934103" cy="830997"/>
          </a:xfrm>
          <a:prstGeom prst="rect">
            <a:avLst/>
          </a:prstGeom>
        </p:spPr>
        <p:txBody>
          <a:bodyPr wrap="square">
            <a:spAutoFit/>
          </a:bodyPr>
          <a:lstStyle/>
          <a:p>
            <a:pPr algn="ctr"/>
            <a:r>
              <a:rPr lang="en-US" sz="2400" dirty="0"/>
              <a:t>Alkylmercury</a:t>
            </a:r>
          </a:p>
          <a:p>
            <a:pPr algn="ctr"/>
            <a:r>
              <a:rPr lang="en-US" sz="2400" dirty="0"/>
              <a:t>lyase</a:t>
            </a:r>
          </a:p>
        </p:txBody>
      </p:sp>
      <p:sp>
        <p:nvSpPr>
          <p:cNvPr id="11" name="Rectangle 10">
            <a:extLst>
              <a:ext uri="{FF2B5EF4-FFF2-40B4-BE49-F238E27FC236}">
                <a16:creationId xmlns:a16="http://schemas.microsoft.com/office/drawing/2014/main" id="{B4876EB9-8523-8844-8F0F-9C343166F75C}"/>
              </a:ext>
            </a:extLst>
          </p:cNvPr>
          <p:cNvSpPr/>
          <p:nvPr/>
        </p:nvSpPr>
        <p:spPr>
          <a:xfrm>
            <a:off x="4898384" y="3973903"/>
            <a:ext cx="876830" cy="626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Hg </a:t>
            </a:r>
            <a:r>
              <a:rPr lang="en-US" sz="2400" baseline="30000" dirty="0">
                <a:solidFill>
                  <a:schemeClr val="tx1"/>
                </a:solidFill>
              </a:rPr>
              <a:t>2+</a:t>
            </a:r>
          </a:p>
        </p:txBody>
      </p:sp>
      <p:sp>
        <p:nvSpPr>
          <p:cNvPr id="12" name="Rectangle 11">
            <a:extLst>
              <a:ext uri="{FF2B5EF4-FFF2-40B4-BE49-F238E27FC236}">
                <a16:creationId xmlns:a16="http://schemas.microsoft.com/office/drawing/2014/main" id="{650843F9-CE3C-1744-9AFD-CA242C946371}"/>
              </a:ext>
            </a:extLst>
          </p:cNvPr>
          <p:cNvSpPr/>
          <p:nvPr/>
        </p:nvSpPr>
        <p:spPr>
          <a:xfrm>
            <a:off x="1197980" y="3964306"/>
            <a:ext cx="876830" cy="626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Hg </a:t>
            </a:r>
            <a:endParaRPr lang="en-US" sz="2400" baseline="30000" dirty="0">
              <a:solidFill>
                <a:schemeClr val="tx1"/>
              </a:solidFill>
            </a:endParaRPr>
          </a:p>
        </p:txBody>
      </p:sp>
      <p:sp>
        <p:nvSpPr>
          <p:cNvPr id="13" name="Rounded Rectangle 12">
            <a:extLst>
              <a:ext uri="{FF2B5EF4-FFF2-40B4-BE49-F238E27FC236}">
                <a16:creationId xmlns:a16="http://schemas.microsoft.com/office/drawing/2014/main" id="{90E99C5E-2D0A-2D42-88DC-37B48E88C5F0}"/>
              </a:ext>
            </a:extLst>
          </p:cNvPr>
          <p:cNvSpPr/>
          <p:nvPr/>
        </p:nvSpPr>
        <p:spPr>
          <a:xfrm>
            <a:off x="935037" y="4574237"/>
            <a:ext cx="1473200" cy="682597"/>
          </a:xfrm>
          <a:prstGeom prst="roundRect">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Organic Matter</a:t>
            </a:r>
          </a:p>
        </p:txBody>
      </p:sp>
      <p:sp>
        <p:nvSpPr>
          <p:cNvPr id="14" name="Rectangle 13">
            <a:extLst>
              <a:ext uri="{FF2B5EF4-FFF2-40B4-BE49-F238E27FC236}">
                <a16:creationId xmlns:a16="http://schemas.microsoft.com/office/drawing/2014/main" id="{03FE7873-79A8-504E-BDED-17EDE6AD7187}"/>
              </a:ext>
            </a:extLst>
          </p:cNvPr>
          <p:cNvSpPr/>
          <p:nvPr/>
        </p:nvSpPr>
        <p:spPr>
          <a:xfrm>
            <a:off x="6645822" y="4310785"/>
            <a:ext cx="1934103" cy="830997"/>
          </a:xfrm>
          <a:prstGeom prst="rect">
            <a:avLst/>
          </a:prstGeom>
        </p:spPr>
        <p:txBody>
          <a:bodyPr wrap="square">
            <a:spAutoFit/>
          </a:bodyPr>
          <a:lstStyle/>
          <a:p>
            <a:pPr algn="ctr"/>
            <a:r>
              <a:rPr lang="en-US" sz="2400" dirty="0"/>
              <a:t>Mercury</a:t>
            </a:r>
          </a:p>
          <a:p>
            <a:pPr algn="ctr"/>
            <a:r>
              <a:rPr lang="en-US" sz="2400" dirty="0"/>
              <a:t>reductase</a:t>
            </a:r>
          </a:p>
        </p:txBody>
      </p:sp>
      <p:cxnSp>
        <p:nvCxnSpPr>
          <p:cNvPr id="16" name="Straight Arrow Connector 15">
            <a:extLst>
              <a:ext uri="{FF2B5EF4-FFF2-40B4-BE49-F238E27FC236}">
                <a16:creationId xmlns:a16="http://schemas.microsoft.com/office/drawing/2014/main" id="{332A7552-4840-2D4A-B9B5-3A29AA82749F}"/>
              </a:ext>
            </a:extLst>
          </p:cNvPr>
          <p:cNvCxnSpPr>
            <a:cxnSpLocks/>
          </p:cNvCxnSpPr>
          <p:nvPr/>
        </p:nvCxnSpPr>
        <p:spPr>
          <a:xfrm>
            <a:off x="6271794" y="4290808"/>
            <a:ext cx="2780925" cy="2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3239E14-FF38-9647-81D5-F5A9DF5B79AD}"/>
              </a:ext>
            </a:extLst>
          </p:cNvPr>
          <p:cNvSpPr/>
          <p:nvPr/>
        </p:nvSpPr>
        <p:spPr>
          <a:xfrm>
            <a:off x="6908163" y="3743070"/>
            <a:ext cx="1196050" cy="461665"/>
          </a:xfrm>
          <a:prstGeom prst="rect">
            <a:avLst/>
          </a:prstGeom>
        </p:spPr>
        <p:txBody>
          <a:bodyPr wrap="square">
            <a:spAutoFit/>
          </a:bodyPr>
          <a:lstStyle/>
          <a:p>
            <a:pPr algn="ctr"/>
            <a:r>
              <a:rPr lang="en-US" sz="2400" i="1" dirty="0" err="1"/>
              <a:t>merA</a:t>
            </a:r>
            <a:endParaRPr lang="en-US" sz="2400" i="1" dirty="0"/>
          </a:p>
        </p:txBody>
      </p:sp>
      <p:sp>
        <p:nvSpPr>
          <p:cNvPr id="18" name="Rectangle 17">
            <a:extLst>
              <a:ext uri="{FF2B5EF4-FFF2-40B4-BE49-F238E27FC236}">
                <a16:creationId xmlns:a16="http://schemas.microsoft.com/office/drawing/2014/main" id="{F7AD3116-DD6B-5540-BF99-AF7095C46DED}"/>
              </a:ext>
            </a:extLst>
          </p:cNvPr>
          <p:cNvSpPr/>
          <p:nvPr/>
        </p:nvSpPr>
        <p:spPr>
          <a:xfrm>
            <a:off x="9689249" y="3947704"/>
            <a:ext cx="876830" cy="62653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Hg </a:t>
            </a:r>
            <a:r>
              <a:rPr lang="en-US" sz="2400" baseline="30000" dirty="0">
                <a:solidFill>
                  <a:schemeClr val="tx1"/>
                </a:solidFill>
              </a:rPr>
              <a:t>0</a:t>
            </a:r>
          </a:p>
        </p:txBody>
      </p:sp>
      <p:sp>
        <p:nvSpPr>
          <p:cNvPr id="20" name="Rectangle 19">
            <a:extLst>
              <a:ext uri="{FF2B5EF4-FFF2-40B4-BE49-F238E27FC236}">
                <a16:creationId xmlns:a16="http://schemas.microsoft.com/office/drawing/2014/main" id="{2CB8642E-0BD5-DA40-A20E-59E0741CF8BC}"/>
              </a:ext>
            </a:extLst>
          </p:cNvPr>
          <p:cNvSpPr/>
          <p:nvPr/>
        </p:nvSpPr>
        <p:spPr>
          <a:xfrm>
            <a:off x="8812337" y="4709046"/>
            <a:ext cx="2709333" cy="830997"/>
          </a:xfrm>
          <a:prstGeom prst="rect">
            <a:avLst/>
          </a:prstGeom>
        </p:spPr>
        <p:txBody>
          <a:bodyPr wrap="square">
            <a:spAutoFit/>
          </a:bodyPr>
          <a:lstStyle/>
          <a:p>
            <a:pPr algn="ctr"/>
            <a:r>
              <a:rPr lang="en-US" sz="2400" dirty="0"/>
              <a:t>Elemental mercury</a:t>
            </a:r>
          </a:p>
          <a:p>
            <a:pPr algn="ctr"/>
            <a:r>
              <a:rPr lang="en-US" sz="2400" dirty="0"/>
              <a:t>Vapor</a:t>
            </a:r>
          </a:p>
        </p:txBody>
      </p:sp>
      <p:sp>
        <p:nvSpPr>
          <p:cNvPr id="23" name="TextBox 22">
            <a:extLst>
              <a:ext uri="{FF2B5EF4-FFF2-40B4-BE49-F238E27FC236}">
                <a16:creationId xmlns:a16="http://schemas.microsoft.com/office/drawing/2014/main" id="{DE709E8C-32D6-154C-B5A3-FE92D95F10ED}"/>
              </a:ext>
            </a:extLst>
          </p:cNvPr>
          <p:cNvSpPr txBox="1"/>
          <p:nvPr/>
        </p:nvSpPr>
        <p:spPr>
          <a:xfrm>
            <a:off x="2074810" y="1536025"/>
            <a:ext cx="3340125" cy="830997"/>
          </a:xfrm>
          <a:prstGeom prst="rect">
            <a:avLst/>
          </a:prstGeom>
          <a:noFill/>
        </p:spPr>
        <p:txBody>
          <a:bodyPr wrap="square" lIns="91440" tIns="45720" rIns="91440" bIns="45720" rtlCol="0" anchor="t">
            <a:spAutoFit/>
          </a:bodyPr>
          <a:lstStyle/>
          <a:p>
            <a:r>
              <a:rPr lang="en-US" sz="2400" i="1" dirty="0"/>
              <a:t>merR</a:t>
            </a:r>
            <a:r>
              <a:rPr lang="en-US" sz="2400" dirty="0"/>
              <a:t> – Regulatory gene</a:t>
            </a:r>
          </a:p>
          <a:p>
            <a:r>
              <a:rPr lang="en-US" sz="2400" i="1" err="1"/>
              <a:t>merD</a:t>
            </a:r>
            <a:r>
              <a:rPr lang="en-US" sz="2400" dirty="0"/>
              <a:t> – Regulatory gene</a:t>
            </a:r>
          </a:p>
        </p:txBody>
      </p:sp>
      <p:sp>
        <p:nvSpPr>
          <p:cNvPr id="4" name="TextBox 3">
            <a:extLst>
              <a:ext uri="{FF2B5EF4-FFF2-40B4-BE49-F238E27FC236}">
                <a16:creationId xmlns:a16="http://schemas.microsoft.com/office/drawing/2014/main" id="{045CC08C-86B6-5541-A9A7-74A64F3BF169}"/>
              </a:ext>
            </a:extLst>
          </p:cNvPr>
          <p:cNvSpPr txBox="1"/>
          <p:nvPr/>
        </p:nvSpPr>
        <p:spPr>
          <a:xfrm>
            <a:off x="139553" y="157609"/>
            <a:ext cx="4313518" cy="830997"/>
          </a:xfrm>
          <a:prstGeom prst="rect">
            <a:avLst/>
          </a:prstGeom>
          <a:noFill/>
        </p:spPr>
        <p:txBody>
          <a:bodyPr wrap="square" rtlCol="0">
            <a:spAutoFit/>
          </a:bodyPr>
          <a:lstStyle/>
          <a:p>
            <a:r>
              <a:rPr lang="en-US" sz="2400" b="1" dirty="0"/>
              <a:t>Mercury Resistance Genes</a:t>
            </a:r>
          </a:p>
          <a:p>
            <a:pPr marL="342900" indent="-169863">
              <a:buFont typeface="Arial" panose="020B0604020202020204" pitchFamily="34" charset="0"/>
              <a:buChar char="•"/>
            </a:pPr>
            <a:r>
              <a:rPr lang="en-US" sz="2400" b="1" dirty="0" err="1"/>
              <a:t>mer</a:t>
            </a:r>
            <a:r>
              <a:rPr lang="en-US" sz="2400" b="1" dirty="0"/>
              <a:t> operon</a:t>
            </a:r>
          </a:p>
        </p:txBody>
      </p:sp>
      <p:sp>
        <p:nvSpPr>
          <p:cNvPr id="19" name="Rectangle 18">
            <a:extLst>
              <a:ext uri="{FF2B5EF4-FFF2-40B4-BE49-F238E27FC236}">
                <a16:creationId xmlns:a16="http://schemas.microsoft.com/office/drawing/2014/main" id="{99AA81F2-F2EF-624C-8719-6E5CBE4189BB}"/>
              </a:ext>
            </a:extLst>
          </p:cNvPr>
          <p:cNvSpPr/>
          <p:nvPr/>
        </p:nvSpPr>
        <p:spPr>
          <a:xfrm>
            <a:off x="0" y="6582610"/>
            <a:ext cx="11928143" cy="215444"/>
          </a:xfrm>
          <a:prstGeom prst="rect">
            <a:avLst/>
          </a:prstGeom>
        </p:spPr>
        <p:txBody>
          <a:bodyPr wrap="square">
            <a:spAutoFit/>
          </a:bodyPr>
          <a:lstStyle/>
          <a:p>
            <a:r>
              <a:rPr lang="en-US" sz="800" dirty="0"/>
              <a:t>Boyd, E. S., &amp; </a:t>
            </a:r>
            <a:r>
              <a:rPr lang="en-US" sz="800" dirty="0" err="1"/>
              <a:t>Barkay</a:t>
            </a:r>
            <a:r>
              <a:rPr lang="en-US" sz="800" dirty="0"/>
              <a:t>, T. (2012). The mercury resistance operon: from an origin in a geothermal environment to an efficient detoxification machine. Frontiers in Microbiology, 3, 349. https://</a:t>
            </a:r>
            <a:r>
              <a:rPr lang="en-US" sz="800" dirty="0" err="1"/>
              <a:t>doi-org.libproxy.eku.edu</a:t>
            </a:r>
            <a:r>
              <a:rPr lang="en-US" sz="800" dirty="0"/>
              <a:t>/10.3389/fmicb.2012.00349</a:t>
            </a:r>
          </a:p>
        </p:txBody>
      </p:sp>
      <p:pic>
        <p:nvPicPr>
          <p:cNvPr id="5" name="Audio 4">
            <a:hlinkClick r:id="" action="ppaction://media"/>
            <a:extLst>
              <a:ext uri="{FF2B5EF4-FFF2-40B4-BE49-F238E27FC236}">
                <a16:creationId xmlns:a16="http://schemas.microsoft.com/office/drawing/2014/main" id="{234AB048-26EC-D947-A329-7D1CB00163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1330710"/>
      </p:ext>
    </p:extLst>
  </p:cSld>
  <p:clrMapOvr>
    <a:masterClrMapping/>
  </p:clrMapOvr>
  <mc:AlternateContent xmlns:mc="http://schemas.openxmlformats.org/markup-compatibility/2006" xmlns:p14="http://schemas.microsoft.com/office/powerpoint/2010/main">
    <mc:Choice Requires="p14">
      <p:transition spd="slow" p14:dur="2000" advTm="35142"/>
    </mc:Choice>
    <mc:Fallback xmlns="">
      <p:transition spd="slow" advTm="35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9D06D5-8FDE-2A44-827C-C858C1619398}"/>
              </a:ext>
            </a:extLst>
          </p:cNvPr>
          <p:cNvSpPr txBox="1"/>
          <p:nvPr/>
        </p:nvSpPr>
        <p:spPr>
          <a:xfrm>
            <a:off x="7876028" y="2019498"/>
            <a:ext cx="807166" cy="369332"/>
          </a:xfrm>
          <a:prstGeom prst="rect">
            <a:avLst/>
          </a:prstGeom>
          <a:noFill/>
        </p:spPr>
        <p:txBody>
          <a:bodyPr wrap="square" rtlCol="0">
            <a:spAutoFit/>
          </a:bodyPr>
          <a:lstStyle/>
          <a:p>
            <a:pPr algn="ctr"/>
            <a:r>
              <a:rPr lang="en-US" i="1" dirty="0" err="1"/>
              <a:t>merD</a:t>
            </a:r>
            <a:endParaRPr lang="en-US" dirty="0"/>
          </a:p>
        </p:txBody>
      </p:sp>
      <p:sp>
        <p:nvSpPr>
          <p:cNvPr id="5" name="TextBox 4">
            <a:extLst>
              <a:ext uri="{FF2B5EF4-FFF2-40B4-BE49-F238E27FC236}">
                <a16:creationId xmlns:a16="http://schemas.microsoft.com/office/drawing/2014/main" id="{D07B6E79-24E7-5448-9F74-E03AA82B302A}"/>
              </a:ext>
            </a:extLst>
          </p:cNvPr>
          <p:cNvSpPr txBox="1"/>
          <p:nvPr/>
        </p:nvSpPr>
        <p:spPr>
          <a:xfrm>
            <a:off x="213420" y="280538"/>
            <a:ext cx="3028393" cy="461665"/>
          </a:xfrm>
          <a:prstGeom prst="rect">
            <a:avLst/>
          </a:prstGeom>
          <a:noFill/>
        </p:spPr>
        <p:txBody>
          <a:bodyPr wrap="none" rtlCol="0">
            <a:spAutoFit/>
          </a:bodyPr>
          <a:lstStyle/>
          <a:p>
            <a:r>
              <a:rPr lang="en-US" sz="2400" dirty="0"/>
              <a:t>PCR of pooled samples</a:t>
            </a:r>
          </a:p>
        </p:txBody>
      </p:sp>
      <p:pic>
        <p:nvPicPr>
          <p:cNvPr id="21" name="Picture 20" descr="A picture containing sitting, monitor, front, clock&#10;&#10;Description automatically generated">
            <a:extLst>
              <a:ext uri="{FF2B5EF4-FFF2-40B4-BE49-F238E27FC236}">
                <a16:creationId xmlns:a16="http://schemas.microsoft.com/office/drawing/2014/main" id="{8904A8E0-6386-B94A-8BB9-3185C4E34DC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53378" y="2444515"/>
            <a:ext cx="1363020" cy="1975085"/>
          </a:xfrm>
          <a:prstGeom prst="rect">
            <a:avLst/>
          </a:prstGeom>
        </p:spPr>
      </p:pic>
      <p:pic>
        <p:nvPicPr>
          <p:cNvPr id="22" name="Picture 21" descr="Background pattern&#10;&#10;Description automatically generated">
            <a:extLst>
              <a:ext uri="{FF2B5EF4-FFF2-40B4-BE49-F238E27FC236}">
                <a16:creationId xmlns:a16="http://schemas.microsoft.com/office/drawing/2014/main" id="{1EA02416-6A3C-CC47-AD79-295BE5A2603C}"/>
              </a:ext>
            </a:extLst>
          </p:cNvPr>
          <p:cNvPicPr/>
          <p:nvPr/>
        </p:nvPicPr>
        <p:blipFill rotWithShape="1">
          <a:blip r:embed="rId6" cstate="print">
            <a:extLst>
              <a:ext uri="{28A0092B-C50C-407E-A947-70E740481C1C}">
                <a14:useLocalDpi xmlns:a14="http://schemas.microsoft.com/office/drawing/2010/main" val="0"/>
              </a:ext>
            </a:extLst>
          </a:blip>
          <a:srcRect t="4270" r="9287" b="5887"/>
          <a:stretch/>
        </p:blipFill>
        <p:spPr>
          <a:xfrm>
            <a:off x="1454396" y="2438400"/>
            <a:ext cx="1366215" cy="1981200"/>
          </a:xfrm>
          <a:prstGeom prst="rect">
            <a:avLst/>
          </a:prstGeom>
        </p:spPr>
      </p:pic>
      <p:pic>
        <p:nvPicPr>
          <p:cNvPr id="7" name="Picture 6">
            <a:extLst>
              <a:ext uri="{FF2B5EF4-FFF2-40B4-BE49-F238E27FC236}">
                <a16:creationId xmlns:a16="http://schemas.microsoft.com/office/drawing/2014/main" id="{1C9848BB-E8C6-104C-A1CA-3129F9AAC7DC}"/>
              </a:ext>
            </a:extLst>
          </p:cNvPr>
          <p:cNvPicPr>
            <a:picLocks noChangeAspect="1"/>
          </p:cNvPicPr>
          <p:nvPr/>
        </p:nvPicPr>
        <p:blipFill>
          <a:blip r:embed="rId7"/>
          <a:stretch>
            <a:fillRect/>
          </a:stretch>
        </p:blipFill>
        <p:spPr>
          <a:xfrm>
            <a:off x="368223" y="4419600"/>
            <a:ext cx="7330888" cy="1538256"/>
          </a:xfrm>
          <a:prstGeom prst="rect">
            <a:avLst/>
          </a:prstGeom>
        </p:spPr>
      </p:pic>
      <p:pic>
        <p:nvPicPr>
          <p:cNvPr id="24" name="Picture 23" descr="A picture containing sitting, monitor, computer, front&#10;&#10;Description automatically generated">
            <a:extLst>
              <a:ext uri="{FF2B5EF4-FFF2-40B4-BE49-F238E27FC236}">
                <a16:creationId xmlns:a16="http://schemas.microsoft.com/office/drawing/2014/main" id="{976692F3-737A-D548-8B09-A2CA1E328354}"/>
              </a:ext>
            </a:extLst>
          </p:cNvPr>
          <p:cNvPicPr/>
          <p:nvPr/>
        </p:nvPicPr>
        <p:blipFill>
          <a:blip r:embed="rId8">
            <a:extLst>
              <a:ext uri="{28A0092B-C50C-407E-A947-70E740481C1C}">
                <a14:useLocalDpi xmlns:a14="http://schemas.microsoft.com/office/drawing/2010/main" val="0"/>
              </a:ext>
            </a:extLst>
          </a:blip>
          <a:stretch>
            <a:fillRect/>
          </a:stretch>
        </p:blipFill>
        <p:spPr>
          <a:xfrm>
            <a:off x="7699111" y="2411506"/>
            <a:ext cx="1452163" cy="2008094"/>
          </a:xfrm>
          <a:prstGeom prst="rect">
            <a:avLst/>
          </a:prstGeom>
        </p:spPr>
      </p:pic>
      <p:pic>
        <p:nvPicPr>
          <p:cNvPr id="26" name="Picture 25">
            <a:extLst>
              <a:ext uri="{FF2B5EF4-FFF2-40B4-BE49-F238E27FC236}">
                <a16:creationId xmlns:a16="http://schemas.microsoft.com/office/drawing/2014/main" id="{41AC0015-F2EF-9146-A03A-912C3C173E34}"/>
              </a:ext>
            </a:extLst>
          </p:cNvPr>
          <p:cNvPicPr>
            <a:picLocks noChangeAspect="1"/>
          </p:cNvPicPr>
          <p:nvPr/>
        </p:nvPicPr>
        <p:blipFill>
          <a:blip r:embed="rId9"/>
          <a:stretch>
            <a:fillRect/>
          </a:stretch>
        </p:blipFill>
        <p:spPr>
          <a:xfrm>
            <a:off x="9754764" y="2388830"/>
            <a:ext cx="1366215" cy="2030769"/>
          </a:xfrm>
          <a:prstGeom prst="rect">
            <a:avLst/>
          </a:prstGeom>
        </p:spPr>
      </p:pic>
      <p:sp>
        <p:nvSpPr>
          <p:cNvPr id="27" name="TextBox 26">
            <a:extLst>
              <a:ext uri="{FF2B5EF4-FFF2-40B4-BE49-F238E27FC236}">
                <a16:creationId xmlns:a16="http://schemas.microsoft.com/office/drawing/2014/main" id="{124EDB4C-7B28-1440-BA77-8ADCC63044CE}"/>
              </a:ext>
            </a:extLst>
          </p:cNvPr>
          <p:cNvSpPr txBox="1"/>
          <p:nvPr/>
        </p:nvSpPr>
        <p:spPr>
          <a:xfrm>
            <a:off x="10034288" y="2019498"/>
            <a:ext cx="807166" cy="369332"/>
          </a:xfrm>
          <a:prstGeom prst="rect">
            <a:avLst/>
          </a:prstGeom>
          <a:noFill/>
        </p:spPr>
        <p:txBody>
          <a:bodyPr wrap="square" rtlCol="0">
            <a:spAutoFit/>
          </a:bodyPr>
          <a:lstStyle/>
          <a:p>
            <a:pPr algn="ctr"/>
            <a:r>
              <a:rPr lang="en-US" i="1" dirty="0"/>
              <a:t>merR</a:t>
            </a:r>
            <a:endParaRPr lang="en-US" dirty="0"/>
          </a:p>
        </p:txBody>
      </p:sp>
      <p:sp>
        <p:nvSpPr>
          <p:cNvPr id="10" name="Left Arrow 9">
            <a:extLst>
              <a:ext uri="{FF2B5EF4-FFF2-40B4-BE49-F238E27FC236}">
                <a16:creationId xmlns:a16="http://schemas.microsoft.com/office/drawing/2014/main" id="{2531131C-B0AF-634E-BA25-150455CD3E8B}"/>
              </a:ext>
            </a:extLst>
          </p:cNvPr>
          <p:cNvSpPr/>
          <p:nvPr/>
        </p:nvSpPr>
        <p:spPr>
          <a:xfrm>
            <a:off x="11120979" y="2714921"/>
            <a:ext cx="1003410" cy="377072"/>
          </a:xfrm>
          <a:prstGeom prst="lef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Faint bands</a:t>
            </a:r>
          </a:p>
        </p:txBody>
      </p:sp>
      <p:pic>
        <p:nvPicPr>
          <p:cNvPr id="2" name="Audio 1">
            <a:hlinkClick r:id="" action="ppaction://media"/>
            <a:extLst>
              <a:ext uri="{FF2B5EF4-FFF2-40B4-BE49-F238E27FC236}">
                <a16:creationId xmlns:a16="http://schemas.microsoft.com/office/drawing/2014/main" id="{4634F638-DA66-CD48-8B7E-B9F064856F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5137591"/>
      </p:ext>
    </p:extLst>
  </p:cSld>
  <p:clrMapOvr>
    <a:masterClrMapping/>
  </p:clrMapOvr>
  <mc:AlternateContent xmlns:mc="http://schemas.openxmlformats.org/markup-compatibility/2006" xmlns:p14="http://schemas.microsoft.com/office/powerpoint/2010/main">
    <mc:Choice Requires="p14">
      <p:transition spd="slow" p14:dur="2000" advTm="15354"/>
    </mc:Choice>
    <mc:Fallback xmlns="">
      <p:transition spd="slow" advTm="1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7B6E79-24E7-5448-9F74-E03AA82B302A}"/>
              </a:ext>
            </a:extLst>
          </p:cNvPr>
          <p:cNvSpPr txBox="1"/>
          <p:nvPr/>
        </p:nvSpPr>
        <p:spPr>
          <a:xfrm>
            <a:off x="213420" y="280538"/>
            <a:ext cx="3028393" cy="461665"/>
          </a:xfrm>
          <a:prstGeom prst="rect">
            <a:avLst/>
          </a:prstGeom>
          <a:noFill/>
        </p:spPr>
        <p:txBody>
          <a:bodyPr wrap="none" rtlCol="0">
            <a:spAutoFit/>
          </a:bodyPr>
          <a:lstStyle/>
          <a:p>
            <a:r>
              <a:rPr lang="en-US" sz="2400" dirty="0"/>
              <a:t>PCR of pooled samples</a:t>
            </a:r>
          </a:p>
        </p:txBody>
      </p:sp>
      <p:pic>
        <p:nvPicPr>
          <p:cNvPr id="22" name="Picture 21" descr="Background pattern&#10;&#10;Description automatically generated">
            <a:extLst>
              <a:ext uri="{FF2B5EF4-FFF2-40B4-BE49-F238E27FC236}">
                <a16:creationId xmlns:a16="http://schemas.microsoft.com/office/drawing/2014/main" id="{1EA02416-6A3C-CC47-AD79-295BE5A2603C}"/>
              </a:ext>
            </a:extLst>
          </p:cNvPr>
          <p:cNvPicPr/>
          <p:nvPr/>
        </p:nvPicPr>
        <p:blipFill rotWithShape="1">
          <a:blip r:embed="rId5" cstate="print">
            <a:extLst>
              <a:ext uri="{28A0092B-C50C-407E-A947-70E740481C1C}">
                <a14:useLocalDpi xmlns:a14="http://schemas.microsoft.com/office/drawing/2010/main" val="0"/>
              </a:ext>
            </a:extLst>
          </a:blip>
          <a:srcRect t="4270" r="9287" b="5887"/>
          <a:stretch/>
        </p:blipFill>
        <p:spPr>
          <a:xfrm>
            <a:off x="1454396" y="2438400"/>
            <a:ext cx="1366215" cy="1981200"/>
          </a:xfrm>
          <a:prstGeom prst="rect">
            <a:avLst/>
          </a:prstGeom>
        </p:spPr>
      </p:pic>
      <p:pic>
        <p:nvPicPr>
          <p:cNvPr id="7" name="Picture 6">
            <a:extLst>
              <a:ext uri="{FF2B5EF4-FFF2-40B4-BE49-F238E27FC236}">
                <a16:creationId xmlns:a16="http://schemas.microsoft.com/office/drawing/2014/main" id="{1C9848BB-E8C6-104C-A1CA-3129F9AAC7DC}"/>
              </a:ext>
            </a:extLst>
          </p:cNvPr>
          <p:cNvPicPr>
            <a:picLocks noChangeAspect="1"/>
          </p:cNvPicPr>
          <p:nvPr/>
        </p:nvPicPr>
        <p:blipFill>
          <a:blip r:embed="rId6"/>
          <a:stretch>
            <a:fillRect/>
          </a:stretch>
        </p:blipFill>
        <p:spPr>
          <a:xfrm>
            <a:off x="368223" y="4419600"/>
            <a:ext cx="7330888" cy="1538256"/>
          </a:xfrm>
          <a:prstGeom prst="rect">
            <a:avLst/>
          </a:prstGeom>
        </p:spPr>
      </p:pic>
      <p:pic>
        <p:nvPicPr>
          <p:cNvPr id="2" name="Audio 1">
            <a:hlinkClick r:id="" action="ppaction://media"/>
            <a:extLst>
              <a:ext uri="{FF2B5EF4-FFF2-40B4-BE49-F238E27FC236}">
                <a16:creationId xmlns:a16="http://schemas.microsoft.com/office/drawing/2014/main" id="{184603B3-E777-8E4C-ACB9-72451BD41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94740978"/>
      </p:ext>
    </p:extLst>
  </p:cSld>
  <p:clrMapOvr>
    <a:masterClrMapping/>
  </p:clrMapOvr>
  <mc:AlternateContent xmlns:mc="http://schemas.openxmlformats.org/markup-compatibility/2006" xmlns:p14="http://schemas.microsoft.com/office/powerpoint/2010/main">
    <mc:Choice Requires="p14">
      <p:transition spd="slow" p14:dur="2000" advTm="11531"/>
    </mc:Choice>
    <mc:Fallback xmlns="">
      <p:transition spd="slow" advTm="1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7B6E79-24E7-5448-9F74-E03AA82B302A}"/>
              </a:ext>
            </a:extLst>
          </p:cNvPr>
          <p:cNvSpPr txBox="1"/>
          <p:nvPr/>
        </p:nvSpPr>
        <p:spPr>
          <a:xfrm>
            <a:off x="213420" y="280538"/>
            <a:ext cx="3028393" cy="461665"/>
          </a:xfrm>
          <a:prstGeom prst="rect">
            <a:avLst/>
          </a:prstGeom>
          <a:noFill/>
        </p:spPr>
        <p:txBody>
          <a:bodyPr wrap="none" rtlCol="0">
            <a:spAutoFit/>
          </a:bodyPr>
          <a:lstStyle/>
          <a:p>
            <a:r>
              <a:rPr lang="en-US" sz="2400" dirty="0"/>
              <a:t>PCR of pooled samples</a:t>
            </a:r>
          </a:p>
        </p:txBody>
      </p:sp>
      <p:pic>
        <p:nvPicPr>
          <p:cNvPr id="21" name="Picture 20" descr="A picture containing sitting, monitor, front, clock&#10;&#10;Description automatically generated">
            <a:extLst>
              <a:ext uri="{FF2B5EF4-FFF2-40B4-BE49-F238E27FC236}">
                <a16:creationId xmlns:a16="http://schemas.microsoft.com/office/drawing/2014/main" id="{8904A8E0-6386-B94A-8BB9-3185C4E34DC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53378" y="2444515"/>
            <a:ext cx="1363020" cy="1975085"/>
          </a:xfrm>
          <a:prstGeom prst="rect">
            <a:avLst/>
          </a:prstGeom>
        </p:spPr>
      </p:pic>
      <p:pic>
        <p:nvPicPr>
          <p:cNvPr id="22" name="Picture 21" descr="Background pattern&#10;&#10;Description automatically generated">
            <a:extLst>
              <a:ext uri="{FF2B5EF4-FFF2-40B4-BE49-F238E27FC236}">
                <a16:creationId xmlns:a16="http://schemas.microsoft.com/office/drawing/2014/main" id="{1EA02416-6A3C-CC47-AD79-295BE5A2603C}"/>
              </a:ext>
            </a:extLst>
          </p:cNvPr>
          <p:cNvPicPr/>
          <p:nvPr/>
        </p:nvPicPr>
        <p:blipFill rotWithShape="1">
          <a:blip r:embed="rId6" cstate="print">
            <a:extLst>
              <a:ext uri="{28A0092B-C50C-407E-A947-70E740481C1C}">
                <a14:useLocalDpi xmlns:a14="http://schemas.microsoft.com/office/drawing/2010/main" val="0"/>
              </a:ext>
            </a:extLst>
          </a:blip>
          <a:srcRect t="4270" r="9287" b="5887"/>
          <a:stretch/>
        </p:blipFill>
        <p:spPr>
          <a:xfrm>
            <a:off x="1454396" y="2438400"/>
            <a:ext cx="1366215" cy="1981200"/>
          </a:xfrm>
          <a:prstGeom prst="rect">
            <a:avLst/>
          </a:prstGeom>
        </p:spPr>
      </p:pic>
      <p:pic>
        <p:nvPicPr>
          <p:cNvPr id="7" name="Picture 6">
            <a:extLst>
              <a:ext uri="{FF2B5EF4-FFF2-40B4-BE49-F238E27FC236}">
                <a16:creationId xmlns:a16="http://schemas.microsoft.com/office/drawing/2014/main" id="{1C9848BB-E8C6-104C-A1CA-3129F9AAC7DC}"/>
              </a:ext>
            </a:extLst>
          </p:cNvPr>
          <p:cNvPicPr>
            <a:picLocks noChangeAspect="1"/>
          </p:cNvPicPr>
          <p:nvPr/>
        </p:nvPicPr>
        <p:blipFill>
          <a:blip r:embed="rId7"/>
          <a:stretch>
            <a:fillRect/>
          </a:stretch>
        </p:blipFill>
        <p:spPr>
          <a:xfrm>
            <a:off x="368223" y="4419600"/>
            <a:ext cx="7330888" cy="1538256"/>
          </a:xfrm>
          <a:prstGeom prst="rect">
            <a:avLst/>
          </a:prstGeom>
        </p:spPr>
      </p:pic>
      <p:pic>
        <p:nvPicPr>
          <p:cNvPr id="2" name="Audio 1">
            <a:hlinkClick r:id="" action="ppaction://media"/>
            <a:extLst>
              <a:ext uri="{FF2B5EF4-FFF2-40B4-BE49-F238E27FC236}">
                <a16:creationId xmlns:a16="http://schemas.microsoft.com/office/drawing/2014/main" id="{7381B25E-3640-BC4A-9662-A94FD36BFB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76248547"/>
      </p:ext>
    </p:extLst>
  </p:cSld>
  <p:clrMapOvr>
    <a:masterClrMapping/>
  </p:clrMapOvr>
  <mc:AlternateContent xmlns:mc="http://schemas.openxmlformats.org/markup-compatibility/2006" xmlns:p14="http://schemas.microsoft.com/office/powerpoint/2010/main">
    <mc:Choice Requires="p14">
      <p:transition spd="slow" p14:dur="2000" advTm="9265"/>
    </mc:Choice>
    <mc:Fallback xmlns="">
      <p:transition spd="slow" advTm="9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9D06D5-8FDE-2A44-827C-C858C1619398}"/>
              </a:ext>
            </a:extLst>
          </p:cNvPr>
          <p:cNvSpPr txBox="1"/>
          <p:nvPr/>
        </p:nvSpPr>
        <p:spPr>
          <a:xfrm>
            <a:off x="7876028" y="2019498"/>
            <a:ext cx="807166" cy="369332"/>
          </a:xfrm>
          <a:prstGeom prst="rect">
            <a:avLst/>
          </a:prstGeom>
          <a:noFill/>
        </p:spPr>
        <p:txBody>
          <a:bodyPr wrap="square" rtlCol="0">
            <a:spAutoFit/>
          </a:bodyPr>
          <a:lstStyle/>
          <a:p>
            <a:pPr algn="ctr"/>
            <a:r>
              <a:rPr lang="en-US" i="1" dirty="0" err="1"/>
              <a:t>merD</a:t>
            </a:r>
            <a:endParaRPr lang="en-US" dirty="0"/>
          </a:p>
        </p:txBody>
      </p:sp>
      <p:sp>
        <p:nvSpPr>
          <p:cNvPr id="5" name="TextBox 4">
            <a:extLst>
              <a:ext uri="{FF2B5EF4-FFF2-40B4-BE49-F238E27FC236}">
                <a16:creationId xmlns:a16="http://schemas.microsoft.com/office/drawing/2014/main" id="{D07B6E79-24E7-5448-9F74-E03AA82B302A}"/>
              </a:ext>
            </a:extLst>
          </p:cNvPr>
          <p:cNvSpPr txBox="1"/>
          <p:nvPr/>
        </p:nvSpPr>
        <p:spPr>
          <a:xfrm>
            <a:off x="213420" y="280538"/>
            <a:ext cx="3028393" cy="461665"/>
          </a:xfrm>
          <a:prstGeom prst="rect">
            <a:avLst/>
          </a:prstGeom>
          <a:noFill/>
        </p:spPr>
        <p:txBody>
          <a:bodyPr wrap="none" rtlCol="0">
            <a:spAutoFit/>
          </a:bodyPr>
          <a:lstStyle/>
          <a:p>
            <a:r>
              <a:rPr lang="en-US" sz="2400" dirty="0"/>
              <a:t>PCR of pooled samples</a:t>
            </a:r>
          </a:p>
        </p:txBody>
      </p:sp>
      <p:pic>
        <p:nvPicPr>
          <p:cNvPr id="21" name="Picture 20" descr="A picture containing sitting, monitor, front, clock&#10;&#10;Description automatically generated">
            <a:extLst>
              <a:ext uri="{FF2B5EF4-FFF2-40B4-BE49-F238E27FC236}">
                <a16:creationId xmlns:a16="http://schemas.microsoft.com/office/drawing/2014/main" id="{8904A8E0-6386-B94A-8BB9-3185C4E34DC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53378" y="2444515"/>
            <a:ext cx="1363020" cy="1975085"/>
          </a:xfrm>
          <a:prstGeom prst="rect">
            <a:avLst/>
          </a:prstGeom>
        </p:spPr>
      </p:pic>
      <p:pic>
        <p:nvPicPr>
          <p:cNvPr id="22" name="Picture 21" descr="Background pattern&#10;&#10;Description automatically generated">
            <a:extLst>
              <a:ext uri="{FF2B5EF4-FFF2-40B4-BE49-F238E27FC236}">
                <a16:creationId xmlns:a16="http://schemas.microsoft.com/office/drawing/2014/main" id="{1EA02416-6A3C-CC47-AD79-295BE5A2603C}"/>
              </a:ext>
            </a:extLst>
          </p:cNvPr>
          <p:cNvPicPr/>
          <p:nvPr/>
        </p:nvPicPr>
        <p:blipFill rotWithShape="1">
          <a:blip r:embed="rId6" cstate="print">
            <a:extLst>
              <a:ext uri="{28A0092B-C50C-407E-A947-70E740481C1C}">
                <a14:useLocalDpi xmlns:a14="http://schemas.microsoft.com/office/drawing/2010/main" val="0"/>
              </a:ext>
            </a:extLst>
          </a:blip>
          <a:srcRect t="4270" r="9287" b="5887"/>
          <a:stretch/>
        </p:blipFill>
        <p:spPr>
          <a:xfrm>
            <a:off x="1454396" y="2438400"/>
            <a:ext cx="1366215" cy="1981200"/>
          </a:xfrm>
          <a:prstGeom prst="rect">
            <a:avLst/>
          </a:prstGeom>
        </p:spPr>
      </p:pic>
      <p:pic>
        <p:nvPicPr>
          <p:cNvPr id="7" name="Picture 6">
            <a:extLst>
              <a:ext uri="{FF2B5EF4-FFF2-40B4-BE49-F238E27FC236}">
                <a16:creationId xmlns:a16="http://schemas.microsoft.com/office/drawing/2014/main" id="{1C9848BB-E8C6-104C-A1CA-3129F9AAC7DC}"/>
              </a:ext>
            </a:extLst>
          </p:cNvPr>
          <p:cNvPicPr>
            <a:picLocks noChangeAspect="1"/>
          </p:cNvPicPr>
          <p:nvPr/>
        </p:nvPicPr>
        <p:blipFill>
          <a:blip r:embed="rId7"/>
          <a:stretch>
            <a:fillRect/>
          </a:stretch>
        </p:blipFill>
        <p:spPr>
          <a:xfrm>
            <a:off x="368223" y="4419600"/>
            <a:ext cx="7330888" cy="1538256"/>
          </a:xfrm>
          <a:prstGeom prst="rect">
            <a:avLst/>
          </a:prstGeom>
        </p:spPr>
      </p:pic>
      <p:pic>
        <p:nvPicPr>
          <p:cNvPr id="24" name="Picture 23" descr="A picture containing sitting, monitor, computer, front&#10;&#10;Description automatically generated">
            <a:extLst>
              <a:ext uri="{FF2B5EF4-FFF2-40B4-BE49-F238E27FC236}">
                <a16:creationId xmlns:a16="http://schemas.microsoft.com/office/drawing/2014/main" id="{976692F3-737A-D548-8B09-A2CA1E328354}"/>
              </a:ext>
            </a:extLst>
          </p:cNvPr>
          <p:cNvPicPr/>
          <p:nvPr/>
        </p:nvPicPr>
        <p:blipFill>
          <a:blip r:embed="rId8">
            <a:extLst>
              <a:ext uri="{28A0092B-C50C-407E-A947-70E740481C1C}">
                <a14:useLocalDpi xmlns:a14="http://schemas.microsoft.com/office/drawing/2010/main" val="0"/>
              </a:ext>
            </a:extLst>
          </a:blip>
          <a:stretch>
            <a:fillRect/>
          </a:stretch>
        </p:blipFill>
        <p:spPr>
          <a:xfrm>
            <a:off x="7699111" y="2411506"/>
            <a:ext cx="1452163" cy="2008094"/>
          </a:xfrm>
          <a:prstGeom prst="rect">
            <a:avLst/>
          </a:prstGeom>
        </p:spPr>
      </p:pic>
      <p:pic>
        <p:nvPicPr>
          <p:cNvPr id="2" name="Audio 1">
            <a:hlinkClick r:id="" action="ppaction://media"/>
            <a:extLst>
              <a:ext uri="{FF2B5EF4-FFF2-40B4-BE49-F238E27FC236}">
                <a16:creationId xmlns:a16="http://schemas.microsoft.com/office/drawing/2014/main" id="{BF218F42-ECEF-BF48-A48A-3457195F79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9845725"/>
      </p:ext>
    </p:extLst>
  </p:cSld>
  <p:clrMapOvr>
    <a:masterClrMapping/>
  </p:clrMapOvr>
  <mc:AlternateContent xmlns:mc="http://schemas.openxmlformats.org/markup-compatibility/2006" xmlns:p14="http://schemas.microsoft.com/office/powerpoint/2010/main">
    <mc:Choice Requires="p14">
      <p:transition spd="slow" p14:dur="2000" advTm="20427"/>
    </mc:Choice>
    <mc:Fallback xmlns="">
      <p:transition spd="slow" advTm="2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59D06D5-8FDE-2A44-827C-C858C1619398}"/>
              </a:ext>
            </a:extLst>
          </p:cNvPr>
          <p:cNvSpPr txBox="1"/>
          <p:nvPr/>
        </p:nvSpPr>
        <p:spPr>
          <a:xfrm>
            <a:off x="7876028" y="2019498"/>
            <a:ext cx="807166" cy="369332"/>
          </a:xfrm>
          <a:prstGeom prst="rect">
            <a:avLst/>
          </a:prstGeom>
          <a:noFill/>
        </p:spPr>
        <p:txBody>
          <a:bodyPr wrap="square" rtlCol="0">
            <a:spAutoFit/>
          </a:bodyPr>
          <a:lstStyle/>
          <a:p>
            <a:pPr algn="ctr"/>
            <a:r>
              <a:rPr lang="en-US" i="1" dirty="0" err="1"/>
              <a:t>merD</a:t>
            </a:r>
            <a:endParaRPr lang="en-US" dirty="0"/>
          </a:p>
        </p:txBody>
      </p:sp>
      <p:sp>
        <p:nvSpPr>
          <p:cNvPr id="5" name="TextBox 4">
            <a:extLst>
              <a:ext uri="{FF2B5EF4-FFF2-40B4-BE49-F238E27FC236}">
                <a16:creationId xmlns:a16="http://schemas.microsoft.com/office/drawing/2014/main" id="{D07B6E79-24E7-5448-9F74-E03AA82B302A}"/>
              </a:ext>
            </a:extLst>
          </p:cNvPr>
          <p:cNvSpPr txBox="1"/>
          <p:nvPr/>
        </p:nvSpPr>
        <p:spPr>
          <a:xfrm>
            <a:off x="213420" y="280538"/>
            <a:ext cx="3028393" cy="461665"/>
          </a:xfrm>
          <a:prstGeom prst="rect">
            <a:avLst/>
          </a:prstGeom>
          <a:noFill/>
        </p:spPr>
        <p:txBody>
          <a:bodyPr wrap="none" rtlCol="0">
            <a:spAutoFit/>
          </a:bodyPr>
          <a:lstStyle/>
          <a:p>
            <a:r>
              <a:rPr lang="en-US" sz="2400" dirty="0"/>
              <a:t>PCR of pooled samples</a:t>
            </a:r>
          </a:p>
        </p:txBody>
      </p:sp>
      <p:pic>
        <p:nvPicPr>
          <p:cNvPr id="21" name="Picture 20" descr="A picture containing sitting, monitor, front, clock&#10;&#10;Description automatically generated">
            <a:extLst>
              <a:ext uri="{FF2B5EF4-FFF2-40B4-BE49-F238E27FC236}">
                <a16:creationId xmlns:a16="http://schemas.microsoft.com/office/drawing/2014/main" id="{8904A8E0-6386-B94A-8BB9-3185C4E34DC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86826" y="2444515"/>
            <a:ext cx="1363020" cy="1975085"/>
          </a:xfrm>
          <a:prstGeom prst="rect">
            <a:avLst/>
          </a:prstGeom>
        </p:spPr>
      </p:pic>
      <p:pic>
        <p:nvPicPr>
          <p:cNvPr id="22" name="Picture 21" descr="Background pattern&#10;&#10;Description automatically generated">
            <a:extLst>
              <a:ext uri="{FF2B5EF4-FFF2-40B4-BE49-F238E27FC236}">
                <a16:creationId xmlns:a16="http://schemas.microsoft.com/office/drawing/2014/main" id="{1EA02416-6A3C-CC47-AD79-295BE5A2603C}"/>
              </a:ext>
            </a:extLst>
          </p:cNvPr>
          <p:cNvPicPr/>
          <p:nvPr/>
        </p:nvPicPr>
        <p:blipFill rotWithShape="1">
          <a:blip r:embed="rId6" cstate="print">
            <a:extLst>
              <a:ext uri="{28A0092B-C50C-407E-A947-70E740481C1C}">
                <a14:useLocalDpi xmlns:a14="http://schemas.microsoft.com/office/drawing/2010/main" val="0"/>
              </a:ext>
            </a:extLst>
          </a:blip>
          <a:srcRect t="4270" r="9287" b="5887"/>
          <a:stretch/>
        </p:blipFill>
        <p:spPr>
          <a:xfrm>
            <a:off x="1454396" y="2438400"/>
            <a:ext cx="1366215" cy="1981200"/>
          </a:xfrm>
          <a:prstGeom prst="rect">
            <a:avLst/>
          </a:prstGeom>
        </p:spPr>
      </p:pic>
      <p:pic>
        <p:nvPicPr>
          <p:cNvPr id="7" name="Picture 6">
            <a:extLst>
              <a:ext uri="{FF2B5EF4-FFF2-40B4-BE49-F238E27FC236}">
                <a16:creationId xmlns:a16="http://schemas.microsoft.com/office/drawing/2014/main" id="{1C9848BB-E8C6-104C-A1CA-3129F9AAC7DC}"/>
              </a:ext>
            </a:extLst>
          </p:cNvPr>
          <p:cNvPicPr>
            <a:picLocks noChangeAspect="1"/>
          </p:cNvPicPr>
          <p:nvPr/>
        </p:nvPicPr>
        <p:blipFill>
          <a:blip r:embed="rId7"/>
          <a:stretch>
            <a:fillRect/>
          </a:stretch>
        </p:blipFill>
        <p:spPr>
          <a:xfrm>
            <a:off x="368223" y="4419600"/>
            <a:ext cx="7330888" cy="1538256"/>
          </a:xfrm>
          <a:prstGeom prst="rect">
            <a:avLst/>
          </a:prstGeom>
        </p:spPr>
      </p:pic>
      <p:pic>
        <p:nvPicPr>
          <p:cNvPr id="24" name="Picture 23" descr="A picture containing sitting, monitor, computer, front&#10;&#10;Description automatically generated">
            <a:extLst>
              <a:ext uri="{FF2B5EF4-FFF2-40B4-BE49-F238E27FC236}">
                <a16:creationId xmlns:a16="http://schemas.microsoft.com/office/drawing/2014/main" id="{976692F3-737A-D548-8B09-A2CA1E328354}"/>
              </a:ext>
            </a:extLst>
          </p:cNvPr>
          <p:cNvPicPr/>
          <p:nvPr/>
        </p:nvPicPr>
        <p:blipFill>
          <a:blip r:embed="rId8">
            <a:extLst>
              <a:ext uri="{28A0092B-C50C-407E-A947-70E740481C1C}">
                <a14:useLocalDpi xmlns:a14="http://schemas.microsoft.com/office/drawing/2010/main" val="0"/>
              </a:ext>
            </a:extLst>
          </a:blip>
          <a:stretch>
            <a:fillRect/>
          </a:stretch>
        </p:blipFill>
        <p:spPr>
          <a:xfrm>
            <a:off x="7699111" y="2411506"/>
            <a:ext cx="1452163" cy="2008094"/>
          </a:xfrm>
          <a:prstGeom prst="rect">
            <a:avLst/>
          </a:prstGeom>
        </p:spPr>
      </p:pic>
      <p:pic>
        <p:nvPicPr>
          <p:cNvPr id="26" name="Picture 25">
            <a:extLst>
              <a:ext uri="{FF2B5EF4-FFF2-40B4-BE49-F238E27FC236}">
                <a16:creationId xmlns:a16="http://schemas.microsoft.com/office/drawing/2014/main" id="{41AC0015-F2EF-9146-A03A-912C3C173E34}"/>
              </a:ext>
            </a:extLst>
          </p:cNvPr>
          <p:cNvPicPr>
            <a:picLocks noChangeAspect="1"/>
          </p:cNvPicPr>
          <p:nvPr/>
        </p:nvPicPr>
        <p:blipFill>
          <a:blip r:embed="rId9"/>
          <a:stretch>
            <a:fillRect/>
          </a:stretch>
        </p:blipFill>
        <p:spPr>
          <a:xfrm>
            <a:off x="9754764" y="2388830"/>
            <a:ext cx="1366215" cy="2030769"/>
          </a:xfrm>
          <a:prstGeom prst="rect">
            <a:avLst/>
          </a:prstGeom>
        </p:spPr>
      </p:pic>
      <p:sp>
        <p:nvSpPr>
          <p:cNvPr id="27" name="TextBox 26">
            <a:extLst>
              <a:ext uri="{FF2B5EF4-FFF2-40B4-BE49-F238E27FC236}">
                <a16:creationId xmlns:a16="http://schemas.microsoft.com/office/drawing/2014/main" id="{124EDB4C-7B28-1440-BA77-8ADCC63044CE}"/>
              </a:ext>
            </a:extLst>
          </p:cNvPr>
          <p:cNvSpPr txBox="1"/>
          <p:nvPr/>
        </p:nvSpPr>
        <p:spPr>
          <a:xfrm>
            <a:off x="10034288" y="2019498"/>
            <a:ext cx="807166" cy="369332"/>
          </a:xfrm>
          <a:prstGeom prst="rect">
            <a:avLst/>
          </a:prstGeom>
          <a:noFill/>
        </p:spPr>
        <p:txBody>
          <a:bodyPr wrap="square" rtlCol="0">
            <a:spAutoFit/>
          </a:bodyPr>
          <a:lstStyle/>
          <a:p>
            <a:pPr algn="ctr"/>
            <a:r>
              <a:rPr lang="en-US" i="1" dirty="0"/>
              <a:t>merR</a:t>
            </a:r>
            <a:endParaRPr lang="en-US" dirty="0"/>
          </a:p>
        </p:txBody>
      </p:sp>
      <p:sp>
        <p:nvSpPr>
          <p:cNvPr id="10" name="Left Arrow 9">
            <a:extLst>
              <a:ext uri="{FF2B5EF4-FFF2-40B4-BE49-F238E27FC236}">
                <a16:creationId xmlns:a16="http://schemas.microsoft.com/office/drawing/2014/main" id="{2531131C-B0AF-634E-BA25-150455CD3E8B}"/>
              </a:ext>
            </a:extLst>
          </p:cNvPr>
          <p:cNvSpPr/>
          <p:nvPr/>
        </p:nvSpPr>
        <p:spPr>
          <a:xfrm>
            <a:off x="11120979" y="2714921"/>
            <a:ext cx="1003410" cy="377072"/>
          </a:xfrm>
          <a:prstGeom prst="lef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Faint bands</a:t>
            </a:r>
          </a:p>
        </p:txBody>
      </p:sp>
      <p:sp>
        <p:nvSpPr>
          <p:cNvPr id="2" name="TextBox 1">
            <a:extLst>
              <a:ext uri="{FF2B5EF4-FFF2-40B4-BE49-F238E27FC236}">
                <a16:creationId xmlns:a16="http://schemas.microsoft.com/office/drawing/2014/main" id="{F985D736-C6BD-F248-8766-DD657EEB1A35}"/>
              </a:ext>
            </a:extLst>
          </p:cNvPr>
          <p:cNvSpPr txBox="1"/>
          <p:nvPr/>
        </p:nvSpPr>
        <p:spPr>
          <a:xfrm>
            <a:off x="623306" y="1696332"/>
            <a:ext cx="3028393" cy="369332"/>
          </a:xfrm>
          <a:prstGeom prst="rect">
            <a:avLst/>
          </a:prstGeom>
          <a:noFill/>
        </p:spPr>
        <p:txBody>
          <a:bodyPr wrap="square" lIns="91440" tIns="45720" rIns="91440" bIns="45720" rtlCol="0" anchor="t">
            <a:spAutoFit/>
          </a:bodyPr>
          <a:lstStyle/>
          <a:p>
            <a:endParaRPr lang="en-US" dirty="0"/>
          </a:p>
        </p:txBody>
      </p:sp>
      <p:sp>
        <p:nvSpPr>
          <p:cNvPr id="12" name="TextBox 11">
            <a:extLst>
              <a:ext uri="{FF2B5EF4-FFF2-40B4-BE49-F238E27FC236}">
                <a16:creationId xmlns:a16="http://schemas.microsoft.com/office/drawing/2014/main" id="{CC981D2B-4F70-B848-9ED7-3B0613AB1074}"/>
              </a:ext>
            </a:extLst>
          </p:cNvPr>
          <p:cNvSpPr txBox="1"/>
          <p:nvPr/>
        </p:nvSpPr>
        <p:spPr>
          <a:xfrm>
            <a:off x="8923674" y="1401511"/>
            <a:ext cx="3028393" cy="369332"/>
          </a:xfrm>
          <a:prstGeom prst="rect">
            <a:avLst/>
          </a:prstGeom>
          <a:noFill/>
        </p:spPr>
        <p:txBody>
          <a:bodyPr wrap="square" lIns="91440" tIns="45720" rIns="91440" bIns="45720" rtlCol="0" anchor="t">
            <a:spAutoFit/>
          </a:bodyPr>
          <a:lstStyle/>
          <a:p>
            <a:endParaRPr lang="en-US" dirty="0"/>
          </a:p>
        </p:txBody>
      </p:sp>
      <p:pic>
        <p:nvPicPr>
          <p:cNvPr id="3" name="Audio 2">
            <a:hlinkClick r:id="" action="ppaction://media"/>
            <a:extLst>
              <a:ext uri="{FF2B5EF4-FFF2-40B4-BE49-F238E27FC236}">
                <a16:creationId xmlns:a16="http://schemas.microsoft.com/office/drawing/2014/main" id="{4A2AEC97-60AA-1F43-9EB1-A69B0984AF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2136513"/>
      </p:ext>
    </p:extLst>
  </p:cSld>
  <p:clrMapOvr>
    <a:masterClrMapping/>
  </p:clrMapOvr>
  <mc:AlternateContent xmlns:mc="http://schemas.openxmlformats.org/markup-compatibility/2006" xmlns:p14="http://schemas.microsoft.com/office/powerpoint/2010/main">
    <mc:Choice Requires="p14">
      <p:transition spd="slow" p14:dur="2000" advTm="15070"/>
    </mc:Choice>
    <mc:Fallback xmlns="">
      <p:transition spd="slow" advTm="15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B375-305E-42CE-9CF7-AF0BA99CDE44}"/>
              </a:ext>
            </a:extLst>
          </p:cNvPr>
          <p:cNvSpPr>
            <a:spLocks noGrp="1"/>
          </p:cNvSpPr>
          <p:nvPr>
            <p:ph type="title"/>
          </p:nvPr>
        </p:nvSpPr>
        <p:spPr>
          <a:xfrm>
            <a:off x="838200" y="365125"/>
            <a:ext cx="10515600" cy="972785"/>
          </a:xfrm>
        </p:spPr>
        <p:txBody>
          <a:bodyPr/>
          <a:lstStyle/>
          <a:p>
            <a:r>
              <a:rPr lang="en-US" sz="2400" b="1" dirty="0">
                <a:latin typeface="Calibri"/>
                <a:cs typeface="Calibri Light"/>
              </a:rPr>
              <a:t>Kentucky River</a:t>
            </a:r>
            <a:endParaRPr lang="en-US" sz="2400" b="1" dirty="0">
              <a:latin typeface="Calibri"/>
            </a:endParaRPr>
          </a:p>
        </p:txBody>
      </p:sp>
      <p:sp>
        <p:nvSpPr>
          <p:cNvPr id="3" name="Content Placeholder 2">
            <a:extLst>
              <a:ext uri="{FF2B5EF4-FFF2-40B4-BE49-F238E27FC236}">
                <a16:creationId xmlns:a16="http://schemas.microsoft.com/office/drawing/2014/main" id="{6AC16319-4D85-475B-8F66-9C9F1540C2E6}"/>
              </a:ext>
            </a:extLst>
          </p:cNvPr>
          <p:cNvSpPr>
            <a:spLocks noGrp="1"/>
          </p:cNvSpPr>
          <p:nvPr>
            <p:ph idx="1"/>
          </p:nvPr>
        </p:nvSpPr>
        <p:spPr>
          <a:xfrm>
            <a:off x="838200" y="1204737"/>
            <a:ext cx="10515600" cy="4972226"/>
          </a:xfrm>
        </p:spPr>
        <p:txBody>
          <a:bodyPr vert="horz" lIns="91440" tIns="45720" rIns="91440" bIns="45720" rtlCol="0" anchor="t">
            <a:normAutofit/>
          </a:bodyPr>
          <a:lstStyle/>
          <a:p>
            <a:r>
              <a:rPr lang="en-US" sz="2400" dirty="0">
                <a:cs typeface="Calibri"/>
              </a:rPr>
              <a:t>Steel Branch Boat Ramp</a:t>
            </a:r>
          </a:p>
          <a:p>
            <a:r>
              <a:rPr lang="en-US" sz="2400" dirty="0">
                <a:cs typeface="Calibri"/>
              </a:rPr>
              <a:t>89 km upstream</a:t>
            </a:r>
          </a:p>
        </p:txBody>
      </p:sp>
      <p:pic>
        <p:nvPicPr>
          <p:cNvPr id="4" name="Picture 4" descr="A river running through a body of water&#10;&#10;Description automatically generated">
            <a:extLst>
              <a:ext uri="{FF2B5EF4-FFF2-40B4-BE49-F238E27FC236}">
                <a16:creationId xmlns:a16="http://schemas.microsoft.com/office/drawing/2014/main" id="{0FE32F26-4F09-479A-A998-1E3D67CA7AED}"/>
              </a:ext>
            </a:extLst>
          </p:cNvPr>
          <p:cNvPicPr>
            <a:picLocks noChangeAspect="1"/>
          </p:cNvPicPr>
          <p:nvPr/>
        </p:nvPicPr>
        <p:blipFill>
          <a:blip r:embed="rId5"/>
          <a:stretch>
            <a:fillRect/>
          </a:stretch>
        </p:blipFill>
        <p:spPr>
          <a:xfrm>
            <a:off x="843844" y="2220650"/>
            <a:ext cx="4789310" cy="3658478"/>
          </a:xfrm>
          <a:prstGeom prst="rect">
            <a:avLst/>
          </a:prstGeom>
        </p:spPr>
      </p:pic>
      <p:pic>
        <p:nvPicPr>
          <p:cNvPr id="5" name="Picture 5" descr="Map&#10;&#10;Description automatically generated">
            <a:extLst>
              <a:ext uri="{FF2B5EF4-FFF2-40B4-BE49-F238E27FC236}">
                <a16:creationId xmlns:a16="http://schemas.microsoft.com/office/drawing/2014/main" id="{770C6051-380E-413D-83C9-61408321E72A}"/>
              </a:ext>
            </a:extLst>
          </p:cNvPr>
          <p:cNvPicPr>
            <a:picLocks noChangeAspect="1"/>
          </p:cNvPicPr>
          <p:nvPr/>
        </p:nvPicPr>
        <p:blipFill>
          <a:blip r:embed="rId6"/>
          <a:stretch>
            <a:fillRect/>
          </a:stretch>
        </p:blipFill>
        <p:spPr>
          <a:xfrm>
            <a:off x="6869290" y="1495828"/>
            <a:ext cx="4055533" cy="4388452"/>
          </a:xfrm>
          <a:prstGeom prst="rect">
            <a:avLst/>
          </a:prstGeom>
        </p:spPr>
      </p:pic>
      <p:pic>
        <p:nvPicPr>
          <p:cNvPr id="6" name="Audio 5">
            <a:hlinkClick r:id="" action="ppaction://media"/>
            <a:extLst>
              <a:ext uri="{FF2B5EF4-FFF2-40B4-BE49-F238E27FC236}">
                <a16:creationId xmlns:a16="http://schemas.microsoft.com/office/drawing/2014/main" id="{744A3091-1593-C940-8C9C-12CA2D483A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4823" y="5916905"/>
            <a:ext cx="812800" cy="812800"/>
          </a:xfrm>
          <a:prstGeom prst="rect">
            <a:avLst/>
          </a:prstGeom>
        </p:spPr>
      </p:pic>
    </p:spTree>
    <p:extLst>
      <p:ext uri="{BB962C8B-B14F-4D97-AF65-F5344CB8AC3E}">
        <p14:creationId xmlns:p14="http://schemas.microsoft.com/office/powerpoint/2010/main" val="1016365411"/>
      </p:ext>
    </p:extLst>
  </p:cSld>
  <p:clrMapOvr>
    <a:masterClrMapping/>
  </p:clrMapOvr>
  <mc:AlternateContent xmlns:mc="http://schemas.openxmlformats.org/markup-compatibility/2006" xmlns:p14="http://schemas.microsoft.com/office/powerpoint/2010/main">
    <mc:Choice Requires="p14">
      <p:transition spd="slow" p14:dur="2000" advTm="9530"/>
    </mc:Choice>
    <mc:Fallback xmlns="">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9529B-C28D-A442-9F3F-87B7A9FEA53B}"/>
              </a:ext>
            </a:extLst>
          </p:cNvPr>
          <p:cNvSpPr txBox="1"/>
          <p:nvPr/>
        </p:nvSpPr>
        <p:spPr>
          <a:xfrm>
            <a:off x="745067" y="524933"/>
            <a:ext cx="3251200" cy="461665"/>
          </a:xfrm>
          <a:prstGeom prst="rect">
            <a:avLst/>
          </a:prstGeom>
          <a:noFill/>
        </p:spPr>
        <p:txBody>
          <a:bodyPr wrap="square" rtlCol="0">
            <a:spAutoFit/>
          </a:bodyPr>
          <a:lstStyle/>
          <a:p>
            <a:r>
              <a:rPr lang="en-US" sz="2400" dirty="0"/>
              <a:t>Summary</a:t>
            </a:r>
          </a:p>
        </p:txBody>
      </p:sp>
      <p:sp>
        <p:nvSpPr>
          <p:cNvPr id="4" name="TextBox 3">
            <a:extLst>
              <a:ext uri="{FF2B5EF4-FFF2-40B4-BE49-F238E27FC236}">
                <a16:creationId xmlns:a16="http://schemas.microsoft.com/office/drawing/2014/main" id="{F2DB72AE-6BC5-4D41-8767-BB2179E4E653}"/>
              </a:ext>
            </a:extLst>
          </p:cNvPr>
          <p:cNvSpPr txBox="1"/>
          <p:nvPr/>
        </p:nvSpPr>
        <p:spPr>
          <a:xfrm>
            <a:off x="745067" y="1305253"/>
            <a:ext cx="80772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Predominantly Bacillus genus</a:t>
            </a:r>
          </a:p>
          <a:p>
            <a:pPr marL="342900" indent="-342900">
              <a:buFont typeface="Arial" panose="020B0604020202020204" pitchFamily="34" charset="0"/>
              <a:buChar char="•"/>
            </a:pPr>
            <a:r>
              <a:rPr lang="en-US" sz="2400" dirty="0"/>
              <a:t>Indication of </a:t>
            </a:r>
            <a:r>
              <a:rPr lang="en-US" sz="2400" dirty="0" err="1"/>
              <a:t>mer</a:t>
            </a:r>
            <a:r>
              <a:rPr lang="en-US" sz="2400" dirty="0"/>
              <a:t> operon in several bacteria</a:t>
            </a:r>
          </a:p>
        </p:txBody>
      </p:sp>
      <p:pic>
        <p:nvPicPr>
          <p:cNvPr id="5" name="Audio 4">
            <a:hlinkClick r:id="" action="ppaction://media"/>
            <a:extLst>
              <a:ext uri="{FF2B5EF4-FFF2-40B4-BE49-F238E27FC236}">
                <a16:creationId xmlns:a16="http://schemas.microsoft.com/office/drawing/2014/main" id="{4C711C46-91B8-F747-BED0-CE7A341152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4724993"/>
      </p:ext>
    </p:extLst>
  </p:cSld>
  <p:clrMapOvr>
    <a:masterClrMapping/>
  </p:clrMapOvr>
  <mc:AlternateContent xmlns:mc="http://schemas.openxmlformats.org/markup-compatibility/2006" xmlns:p14="http://schemas.microsoft.com/office/powerpoint/2010/main">
    <mc:Choice Requires="p14">
      <p:transition spd="slow" p14:dur="2000" advTm="27139"/>
    </mc:Choice>
    <mc:Fallback xmlns="">
      <p:transition spd="slow" advTm="2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DC7-DDEA-F94F-AC14-126732A0C7E7}"/>
              </a:ext>
            </a:extLst>
          </p:cNvPr>
          <p:cNvSpPr>
            <a:spLocks noGrp="1"/>
          </p:cNvSpPr>
          <p:nvPr>
            <p:ph type="title"/>
          </p:nvPr>
        </p:nvSpPr>
        <p:spPr>
          <a:xfrm>
            <a:off x="555812" y="149973"/>
            <a:ext cx="5257800" cy="1325563"/>
          </a:xfrm>
        </p:spPr>
        <p:txBody>
          <a:bodyPr>
            <a:normAutofit/>
          </a:bodyPr>
          <a:lstStyle/>
          <a:p>
            <a:r>
              <a:rPr lang="en-US" sz="2400" b="1" dirty="0">
                <a:latin typeface="+mn-lt"/>
              </a:rPr>
              <a:t>Objectives</a:t>
            </a:r>
          </a:p>
        </p:txBody>
      </p:sp>
      <p:sp>
        <p:nvSpPr>
          <p:cNvPr id="3" name="Content Placeholder 2">
            <a:extLst>
              <a:ext uri="{FF2B5EF4-FFF2-40B4-BE49-F238E27FC236}">
                <a16:creationId xmlns:a16="http://schemas.microsoft.com/office/drawing/2014/main" id="{8D3A00CA-701D-034A-8B01-73A67912DD05}"/>
              </a:ext>
            </a:extLst>
          </p:cNvPr>
          <p:cNvSpPr>
            <a:spLocks noGrp="1"/>
          </p:cNvSpPr>
          <p:nvPr>
            <p:ph idx="1"/>
          </p:nvPr>
        </p:nvSpPr>
        <p:spPr>
          <a:xfrm>
            <a:off x="815790" y="1475536"/>
            <a:ext cx="5562600" cy="1495799"/>
          </a:xfrm>
        </p:spPr>
        <p:txBody>
          <a:bodyPr>
            <a:normAutofit/>
          </a:bodyPr>
          <a:lstStyle/>
          <a:p>
            <a:r>
              <a:rPr lang="en-US" sz="2400" dirty="0"/>
              <a:t>Isolate mercury resistant bacteria</a:t>
            </a:r>
          </a:p>
          <a:p>
            <a:r>
              <a:rPr lang="en-US" sz="2400" dirty="0"/>
              <a:t>Identify bacteria by DNA sequencing</a:t>
            </a:r>
          </a:p>
          <a:p>
            <a:r>
              <a:rPr lang="en-US" sz="2400" dirty="0"/>
              <a:t>PCR of mercury resistance genes</a:t>
            </a:r>
          </a:p>
        </p:txBody>
      </p:sp>
      <p:pic>
        <p:nvPicPr>
          <p:cNvPr id="4" name="Audio 3">
            <a:hlinkClick r:id="" action="ppaction://media"/>
            <a:extLst>
              <a:ext uri="{FF2B5EF4-FFF2-40B4-BE49-F238E27FC236}">
                <a16:creationId xmlns:a16="http://schemas.microsoft.com/office/drawing/2014/main" id="{7705E4C0-BE99-0947-A4F9-AC2F00824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1163" y="5881282"/>
            <a:ext cx="812800" cy="812800"/>
          </a:xfrm>
          <a:prstGeom prst="rect">
            <a:avLst/>
          </a:prstGeom>
        </p:spPr>
      </p:pic>
    </p:spTree>
    <p:extLst>
      <p:ext uri="{BB962C8B-B14F-4D97-AF65-F5344CB8AC3E}">
        <p14:creationId xmlns:p14="http://schemas.microsoft.com/office/powerpoint/2010/main" val="120533368"/>
      </p:ext>
    </p:extLst>
  </p:cSld>
  <p:clrMapOvr>
    <a:masterClrMapping/>
  </p:clrMapOvr>
  <mc:AlternateContent xmlns:mc="http://schemas.openxmlformats.org/markup-compatibility/2006" xmlns:p14="http://schemas.microsoft.com/office/powerpoint/2010/main">
    <mc:Choice Requires="p14">
      <p:transition spd="slow" p14:dur="2000" advTm="15784"/>
    </mc:Choice>
    <mc:Fallback xmlns="">
      <p:transition spd="slow" advTm="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DC7-DDEA-F94F-AC14-126732A0C7E7}"/>
              </a:ext>
            </a:extLst>
          </p:cNvPr>
          <p:cNvSpPr>
            <a:spLocks noGrp="1"/>
          </p:cNvSpPr>
          <p:nvPr>
            <p:ph type="title"/>
          </p:nvPr>
        </p:nvSpPr>
        <p:spPr>
          <a:xfrm>
            <a:off x="555812" y="149973"/>
            <a:ext cx="5257800" cy="1325563"/>
          </a:xfrm>
        </p:spPr>
        <p:txBody>
          <a:bodyPr>
            <a:normAutofit/>
          </a:bodyPr>
          <a:lstStyle/>
          <a:p>
            <a:r>
              <a:rPr lang="en-US" sz="2400" b="1" dirty="0">
                <a:latin typeface="+mn-lt"/>
              </a:rPr>
              <a:t>Objectives</a:t>
            </a:r>
          </a:p>
        </p:txBody>
      </p:sp>
      <p:sp>
        <p:nvSpPr>
          <p:cNvPr id="3" name="Content Placeholder 2">
            <a:extLst>
              <a:ext uri="{FF2B5EF4-FFF2-40B4-BE49-F238E27FC236}">
                <a16:creationId xmlns:a16="http://schemas.microsoft.com/office/drawing/2014/main" id="{8D3A00CA-701D-034A-8B01-73A67912DD05}"/>
              </a:ext>
            </a:extLst>
          </p:cNvPr>
          <p:cNvSpPr>
            <a:spLocks noGrp="1"/>
          </p:cNvSpPr>
          <p:nvPr>
            <p:ph idx="1"/>
          </p:nvPr>
        </p:nvSpPr>
        <p:spPr>
          <a:xfrm>
            <a:off x="815790" y="1475536"/>
            <a:ext cx="5562600" cy="1495799"/>
          </a:xfrm>
        </p:spPr>
        <p:txBody>
          <a:bodyPr>
            <a:normAutofit/>
          </a:bodyPr>
          <a:lstStyle/>
          <a:p>
            <a:r>
              <a:rPr lang="en-US" sz="2400" dirty="0"/>
              <a:t>Isolate mercury resistant bacteria</a:t>
            </a:r>
          </a:p>
          <a:p>
            <a:r>
              <a:rPr lang="en-US" sz="2400" dirty="0">
                <a:solidFill>
                  <a:schemeClr val="bg1">
                    <a:lumMod val="85000"/>
                  </a:schemeClr>
                </a:solidFill>
              </a:rPr>
              <a:t>Identify bacteria by DNA sequencing</a:t>
            </a:r>
          </a:p>
          <a:p>
            <a:r>
              <a:rPr lang="en-US" sz="2400" dirty="0">
                <a:solidFill>
                  <a:schemeClr val="bg1">
                    <a:lumMod val="85000"/>
                  </a:schemeClr>
                </a:solidFill>
              </a:rPr>
              <a:t>PCR of mercury resistance genes</a:t>
            </a:r>
          </a:p>
        </p:txBody>
      </p:sp>
      <p:pic>
        <p:nvPicPr>
          <p:cNvPr id="4" name="Audio 3">
            <a:hlinkClick r:id="" action="ppaction://media"/>
            <a:extLst>
              <a:ext uri="{FF2B5EF4-FFF2-40B4-BE49-F238E27FC236}">
                <a16:creationId xmlns:a16="http://schemas.microsoft.com/office/drawing/2014/main" id="{C89CA1D8-A286-A247-B36F-1E705F432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7527745"/>
      </p:ext>
    </p:extLst>
  </p:cSld>
  <p:clrMapOvr>
    <a:masterClrMapping/>
  </p:clrMapOvr>
  <mc:AlternateContent xmlns:mc="http://schemas.openxmlformats.org/markup-compatibility/2006" xmlns:p14="http://schemas.microsoft.com/office/powerpoint/2010/main">
    <mc:Choice Requires="p14">
      <p:transition spd="slow" p14:dur="2000" advTm="6357"/>
    </mc:Choice>
    <mc:Fallback xmlns="">
      <p:transition spd="slow" advTm="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441C-76DF-2640-AB53-37F3AA33D297}"/>
              </a:ext>
            </a:extLst>
          </p:cNvPr>
          <p:cNvSpPr txBox="1"/>
          <p:nvPr/>
        </p:nvSpPr>
        <p:spPr>
          <a:xfrm>
            <a:off x="363070" y="309282"/>
            <a:ext cx="9776012" cy="1569660"/>
          </a:xfrm>
          <a:prstGeom prst="rect">
            <a:avLst/>
          </a:prstGeom>
          <a:noFill/>
        </p:spPr>
        <p:txBody>
          <a:bodyPr wrap="square" lIns="91440" tIns="45720" rIns="91440" bIns="45720" rtlCol="0" anchor="t">
            <a:spAutoFit/>
          </a:bodyPr>
          <a:lstStyle/>
          <a:p>
            <a:r>
              <a:rPr lang="en-US" sz="2400" dirty="0"/>
              <a:t>Initial Isolation</a:t>
            </a:r>
          </a:p>
          <a:p>
            <a:pPr marL="285750" indent="-166688">
              <a:buFont typeface="Arial" panose="020B0604020202020204" pitchFamily="34" charset="0"/>
              <a:buChar char="•"/>
            </a:pPr>
            <a:r>
              <a:rPr lang="en-US" sz="2400" dirty="0"/>
              <a:t>Tryptic soy agar with 10 ug/mL of Hg</a:t>
            </a:r>
            <a:r>
              <a:rPr lang="en-US" sz="2400" baseline="30000" dirty="0"/>
              <a:t>2+</a:t>
            </a:r>
          </a:p>
          <a:p>
            <a:pPr marL="285750" indent="-166688">
              <a:buFont typeface="Arial" panose="020B0604020202020204" pitchFamily="34" charset="0"/>
              <a:buChar char="•"/>
            </a:pPr>
            <a:r>
              <a:rPr lang="en-US" sz="2400" dirty="0"/>
              <a:t>Incubate 24 – 48 hours @ 37</a:t>
            </a:r>
            <a:r>
              <a:rPr lang="en-US" sz="2400" baseline="30000" dirty="0"/>
              <a:t>o</a:t>
            </a:r>
            <a:r>
              <a:rPr lang="en-US" sz="2400" dirty="0"/>
              <a:t>C</a:t>
            </a:r>
          </a:p>
          <a:p>
            <a:pPr marL="285750" indent="-166370">
              <a:buFont typeface="Arial" panose="020B0604020202020204" pitchFamily="34" charset="0"/>
              <a:buChar char="•"/>
            </a:pPr>
            <a:r>
              <a:rPr lang="en-US" sz="2400" dirty="0"/>
              <a:t>~100 isolates selected based on different appearances</a:t>
            </a:r>
            <a:endParaRPr lang="en-US" sz="2400" dirty="0">
              <a:cs typeface="Calibri" panose="020F0502020204030204"/>
            </a:endParaRPr>
          </a:p>
        </p:txBody>
      </p:sp>
      <p:pic>
        <p:nvPicPr>
          <p:cNvPr id="4" name="Picture 4" descr="A picture containing indoor, table, cup, sitting&#10;&#10;Description automatically generated">
            <a:extLst>
              <a:ext uri="{FF2B5EF4-FFF2-40B4-BE49-F238E27FC236}">
                <a16:creationId xmlns:a16="http://schemas.microsoft.com/office/drawing/2014/main" id="{B3C71A85-ADC2-4EA8-86A0-3B90201990FE}"/>
              </a:ext>
            </a:extLst>
          </p:cNvPr>
          <p:cNvPicPr>
            <a:picLocks noChangeAspect="1"/>
          </p:cNvPicPr>
          <p:nvPr/>
        </p:nvPicPr>
        <p:blipFill>
          <a:blip r:embed="rId5"/>
          <a:stretch>
            <a:fillRect/>
          </a:stretch>
        </p:blipFill>
        <p:spPr>
          <a:xfrm>
            <a:off x="3833446" y="2338753"/>
            <a:ext cx="2836984" cy="3786553"/>
          </a:xfrm>
          <a:prstGeom prst="rect">
            <a:avLst/>
          </a:prstGeom>
        </p:spPr>
      </p:pic>
      <p:pic>
        <p:nvPicPr>
          <p:cNvPr id="3" name="Audio 2">
            <a:hlinkClick r:id="" action="ppaction://media"/>
            <a:extLst>
              <a:ext uri="{FF2B5EF4-FFF2-40B4-BE49-F238E27FC236}">
                <a16:creationId xmlns:a16="http://schemas.microsoft.com/office/drawing/2014/main" id="{F0E9E08C-9115-5E45-889A-5442D5D980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0025576"/>
      </p:ext>
    </p:extLst>
  </p:cSld>
  <p:clrMapOvr>
    <a:masterClrMapping/>
  </p:clrMapOvr>
  <mc:AlternateContent xmlns:mc="http://schemas.openxmlformats.org/markup-compatibility/2006" xmlns:p14="http://schemas.microsoft.com/office/powerpoint/2010/main">
    <mc:Choice Requires="p14">
      <p:transition spd="slow" p14:dur="2000" advTm="28322"/>
    </mc:Choice>
    <mc:Fallback xmlns="">
      <p:transition spd="slow" advTm="2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BDFDB3F-E26A-C741-92D4-E4FD057AEDA6}"/>
              </a:ext>
            </a:extLst>
          </p:cNvPr>
          <p:cNvGraphicFramePr/>
          <p:nvPr/>
        </p:nvGraphicFramePr>
        <p:xfrm>
          <a:off x="1803400" y="453443"/>
          <a:ext cx="8248133" cy="4843118"/>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6B71DDA4-6E73-DA48-8AA3-F413D5FF9665}"/>
              </a:ext>
            </a:extLst>
          </p:cNvPr>
          <p:cNvSpPr txBox="1"/>
          <p:nvPr/>
        </p:nvSpPr>
        <p:spPr>
          <a:xfrm>
            <a:off x="4133791"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4" name="TextBox 3">
            <a:extLst>
              <a:ext uri="{FF2B5EF4-FFF2-40B4-BE49-F238E27FC236}">
                <a16:creationId xmlns:a16="http://schemas.microsoft.com/office/drawing/2014/main" id="{D43C788C-E446-C341-AA49-27CB0FB90FB2}"/>
              </a:ext>
            </a:extLst>
          </p:cNvPr>
          <p:cNvSpPr txBox="1"/>
          <p:nvPr/>
        </p:nvSpPr>
        <p:spPr>
          <a:xfrm>
            <a:off x="5541028"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5" name="TextBox 4">
            <a:extLst>
              <a:ext uri="{FF2B5EF4-FFF2-40B4-BE49-F238E27FC236}">
                <a16:creationId xmlns:a16="http://schemas.microsoft.com/office/drawing/2014/main" id="{6D4A950F-134A-2A4A-8A37-0F618060720E}"/>
              </a:ext>
            </a:extLst>
          </p:cNvPr>
          <p:cNvSpPr txBox="1"/>
          <p:nvPr/>
        </p:nvSpPr>
        <p:spPr>
          <a:xfrm>
            <a:off x="6926579"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6" name="TextBox 5">
            <a:extLst>
              <a:ext uri="{FF2B5EF4-FFF2-40B4-BE49-F238E27FC236}">
                <a16:creationId xmlns:a16="http://schemas.microsoft.com/office/drawing/2014/main" id="{E589A7BB-8F72-0F4F-8F15-6D65AA1AD561}"/>
              </a:ext>
            </a:extLst>
          </p:cNvPr>
          <p:cNvSpPr txBox="1"/>
          <p:nvPr/>
        </p:nvSpPr>
        <p:spPr>
          <a:xfrm>
            <a:off x="8324829"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7" name="TextBox 6">
            <a:extLst>
              <a:ext uri="{FF2B5EF4-FFF2-40B4-BE49-F238E27FC236}">
                <a16:creationId xmlns:a16="http://schemas.microsoft.com/office/drawing/2014/main" id="{A1331AE7-F15D-3B45-9F2A-1B783E5A468C}"/>
              </a:ext>
            </a:extLst>
          </p:cNvPr>
          <p:cNvSpPr txBox="1"/>
          <p:nvPr/>
        </p:nvSpPr>
        <p:spPr>
          <a:xfrm>
            <a:off x="9639259"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8" name="TextBox 7">
            <a:extLst>
              <a:ext uri="{FF2B5EF4-FFF2-40B4-BE49-F238E27FC236}">
                <a16:creationId xmlns:a16="http://schemas.microsoft.com/office/drawing/2014/main" id="{8C467367-99E9-AC41-A1BB-A3A7B2287DE9}"/>
              </a:ext>
            </a:extLst>
          </p:cNvPr>
          <p:cNvSpPr txBox="1"/>
          <p:nvPr/>
        </p:nvSpPr>
        <p:spPr>
          <a:xfrm>
            <a:off x="2835928" y="52965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2010</a:t>
            </a:r>
          </a:p>
        </p:txBody>
      </p:sp>
      <p:sp>
        <p:nvSpPr>
          <p:cNvPr id="9" name="TextBox 8">
            <a:extLst>
              <a:ext uri="{FF2B5EF4-FFF2-40B4-BE49-F238E27FC236}">
                <a16:creationId xmlns:a16="http://schemas.microsoft.com/office/drawing/2014/main" id="{0822A0DE-C332-E949-9118-D4F663590155}"/>
              </a:ext>
            </a:extLst>
          </p:cNvPr>
          <p:cNvSpPr txBox="1"/>
          <p:nvPr/>
        </p:nvSpPr>
        <p:spPr>
          <a:xfrm rot="16200000">
            <a:off x="-421697" y="3071465"/>
            <a:ext cx="3988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Mercury Concentration (ng/L)</a:t>
            </a:r>
          </a:p>
        </p:txBody>
      </p:sp>
      <p:sp>
        <p:nvSpPr>
          <p:cNvPr id="10" name="TextBox 9">
            <a:extLst>
              <a:ext uri="{FF2B5EF4-FFF2-40B4-BE49-F238E27FC236}">
                <a16:creationId xmlns:a16="http://schemas.microsoft.com/office/drawing/2014/main" id="{F2787578-A27C-2B4C-8DAC-F79811F1251B}"/>
              </a:ext>
            </a:extLst>
          </p:cNvPr>
          <p:cNvSpPr txBox="1"/>
          <p:nvPr/>
        </p:nvSpPr>
        <p:spPr>
          <a:xfrm>
            <a:off x="5157529" y="5771036"/>
            <a:ext cx="26212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sp>
        <p:nvSpPr>
          <p:cNvPr id="12" name="Rectangle 11">
            <a:extLst>
              <a:ext uri="{FF2B5EF4-FFF2-40B4-BE49-F238E27FC236}">
                <a16:creationId xmlns:a16="http://schemas.microsoft.com/office/drawing/2014/main" id="{F9EB3919-AB6B-8048-84B6-298493471EDC}"/>
              </a:ext>
            </a:extLst>
          </p:cNvPr>
          <p:cNvSpPr/>
          <p:nvPr/>
        </p:nvSpPr>
        <p:spPr>
          <a:xfrm>
            <a:off x="3311590" y="223766"/>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Mercury Levels at the Steel Branch Site</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Kentucky Division of Water</a:t>
            </a:r>
          </a:p>
        </p:txBody>
      </p:sp>
      <p:sp>
        <p:nvSpPr>
          <p:cNvPr id="13" name="Right Arrow 12">
            <a:extLst>
              <a:ext uri="{FF2B5EF4-FFF2-40B4-BE49-F238E27FC236}">
                <a16:creationId xmlns:a16="http://schemas.microsoft.com/office/drawing/2014/main" id="{4ED45149-03F0-8E48-A2DE-97F81DD0B8CB}"/>
              </a:ext>
            </a:extLst>
          </p:cNvPr>
          <p:cNvSpPr/>
          <p:nvPr/>
        </p:nvSpPr>
        <p:spPr>
          <a:xfrm flipH="1">
            <a:off x="3311590" y="1324112"/>
            <a:ext cx="3089210" cy="830997"/>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[Hg</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isolation media</a:t>
            </a:r>
          </a:p>
        </p:txBody>
      </p:sp>
      <p:pic>
        <p:nvPicPr>
          <p:cNvPr id="14" name="Audio 13">
            <a:hlinkClick r:id="" action="ppaction://media"/>
            <a:extLst>
              <a:ext uri="{FF2B5EF4-FFF2-40B4-BE49-F238E27FC236}">
                <a16:creationId xmlns:a16="http://schemas.microsoft.com/office/drawing/2014/main" id="{26BC22F3-C9D3-CB4C-A6C0-B8307D0929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1475733"/>
      </p:ext>
    </p:extLst>
  </p:cSld>
  <p:clrMapOvr>
    <a:masterClrMapping/>
  </p:clrMapOvr>
  <mc:AlternateContent xmlns:mc="http://schemas.openxmlformats.org/markup-compatibility/2006" xmlns:p14="http://schemas.microsoft.com/office/powerpoint/2010/main">
    <mc:Choice Requires="p14">
      <p:transition spd="slow" p14:dur="2000" advTm="14126"/>
    </mc:Choice>
    <mc:Fallback xmlns="">
      <p:transition spd="slow" advTm="1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5ADB95D-D896-C140-910F-CC0F31E20765}"/>
              </a:ext>
            </a:extLst>
          </p:cNvPr>
          <p:cNvSpPr/>
          <p:nvPr/>
        </p:nvSpPr>
        <p:spPr>
          <a:xfrm>
            <a:off x="8382000" y="3056466"/>
            <a:ext cx="1727199" cy="745067"/>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Bacteria</a:t>
            </a:r>
          </a:p>
        </p:txBody>
      </p:sp>
      <p:sp>
        <p:nvSpPr>
          <p:cNvPr id="3" name="Oval 2">
            <a:extLst>
              <a:ext uri="{FF2B5EF4-FFF2-40B4-BE49-F238E27FC236}">
                <a16:creationId xmlns:a16="http://schemas.microsoft.com/office/drawing/2014/main" id="{C03B4FBC-03C8-794D-AC04-7C2476789D0A}"/>
              </a:ext>
            </a:extLst>
          </p:cNvPr>
          <p:cNvSpPr/>
          <p:nvPr/>
        </p:nvSpPr>
        <p:spPr>
          <a:xfrm>
            <a:off x="1210733" y="1930399"/>
            <a:ext cx="3149600" cy="2997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TSA Component</a:t>
            </a:r>
          </a:p>
        </p:txBody>
      </p:sp>
      <p:sp>
        <p:nvSpPr>
          <p:cNvPr id="4" name="Rectangle 3">
            <a:extLst>
              <a:ext uri="{FF2B5EF4-FFF2-40B4-BE49-F238E27FC236}">
                <a16:creationId xmlns:a16="http://schemas.microsoft.com/office/drawing/2014/main" id="{142720C3-1FBF-434A-8801-92B33621E187}"/>
              </a:ext>
            </a:extLst>
          </p:cNvPr>
          <p:cNvSpPr/>
          <p:nvPr/>
        </p:nvSpPr>
        <p:spPr>
          <a:xfrm>
            <a:off x="5723466" y="3056466"/>
            <a:ext cx="922994" cy="745067"/>
          </a:xfrm>
          <a:prstGeom prst="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Hg </a:t>
            </a:r>
            <a:r>
              <a:rPr lang="en-US" sz="2400" baseline="30000" dirty="0">
                <a:solidFill>
                  <a:schemeClr val="tx1"/>
                </a:solidFill>
              </a:rPr>
              <a:t>2+</a:t>
            </a:r>
          </a:p>
        </p:txBody>
      </p:sp>
      <p:pic>
        <p:nvPicPr>
          <p:cNvPr id="5" name="Audio 4">
            <a:hlinkClick r:id="" action="ppaction://media"/>
            <a:extLst>
              <a:ext uri="{FF2B5EF4-FFF2-40B4-BE49-F238E27FC236}">
                <a16:creationId xmlns:a16="http://schemas.microsoft.com/office/drawing/2014/main" id="{DF8CD158-3933-674B-B732-EC7396F221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9418258"/>
      </p:ext>
    </p:extLst>
  </p:cSld>
  <p:clrMapOvr>
    <a:masterClrMapping/>
  </p:clrMapOvr>
  <mc:AlternateContent xmlns:mc="http://schemas.openxmlformats.org/markup-compatibility/2006" xmlns:p14="http://schemas.microsoft.com/office/powerpoint/2010/main">
    <mc:Choice Requires="p14">
      <p:transition spd="slow" p14:dur="2000" advTm="7343"/>
    </mc:Choice>
    <mc:Fallback xmlns="">
      <p:transition spd="slow" advTm="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5ADB95D-D896-C140-910F-CC0F31E20765}"/>
              </a:ext>
            </a:extLst>
          </p:cNvPr>
          <p:cNvSpPr/>
          <p:nvPr/>
        </p:nvSpPr>
        <p:spPr>
          <a:xfrm>
            <a:off x="8382000" y="3056466"/>
            <a:ext cx="1727199" cy="745067"/>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Bacteria</a:t>
            </a:r>
          </a:p>
        </p:txBody>
      </p:sp>
      <p:sp>
        <p:nvSpPr>
          <p:cNvPr id="3" name="Oval 2">
            <a:extLst>
              <a:ext uri="{FF2B5EF4-FFF2-40B4-BE49-F238E27FC236}">
                <a16:creationId xmlns:a16="http://schemas.microsoft.com/office/drawing/2014/main" id="{C03B4FBC-03C8-794D-AC04-7C2476789D0A}"/>
              </a:ext>
            </a:extLst>
          </p:cNvPr>
          <p:cNvSpPr/>
          <p:nvPr/>
        </p:nvSpPr>
        <p:spPr>
          <a:xfrm>
            <a:off x="1210733" y="1930399"/>
            <a:ext cx="3149600" cy="2997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TSA Component</a:t>
            </a:r>
          </a:p>
        </p:txBody>
      </p:sp>
      <p:sp>
        <p:nvSpPr>
          <p:cNvPr id="4" name="Rectangle 3">
            <a:extLst>
              <a:ext uri="{FF2B5EF4-FFF2-40B4-BE49-F238E27FC236}">
                <a16:creationId xmlns:a16="http://schemas.microsoft.com/office/drawing/2014/main" id="{142720C3-1FBF-434A-8801-92B33621E187}"/>
              </a:ext>
            </a:extLst>
          </p:cNvPr>
          <p:cNvSpPr/>
          <p:nvPr/>
        </p:nvSpPr>
        <p:spPr>
          <a:xfrm>
            <a:off x="4360333" y="3056466"/>
            <a:ext cx="922994" cy="745067"/>
          </a:xfrm>
          <a:prstGeom prst="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Hg </a:t>
            </a:r>
            <a:r>
              <a:rPr lang="en-US" sz="2400" baseline="30000" dirty="0">
                <a:solidFill>
                  <a:schemeClr val="tx1"/>
                </a:solidFill>
              </a:rPr>
              <a:t>2+</a:t>
            </a:r>
          </a:p>
        </p:txBody>
      </p:sp>
      <p:pic>
        <p:nvPicPr>
          <p:cNvPr id="5" name="Audio 4">
            <a:hlinkClick r:id="" action="ppaction://media"/>
            <a:extLst>
              <a:ext uri="{FF2B5EF4-FFF2-40B4-BE49-F238E27FC236}">
                <a16:creationId xmlns:a16="http://schemas.microsoft.com/office/drawing/2014/main" id="{A657BAE4-DA64-A849-928F-7037FAB766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62813027"/>
      </p:ext>
    </p:extLst>
  </p:cSld>
  <p:clrMapOvr>
    <a:masterClrMapping/>
  </p:clrMapOvr>
  <mc:AlternateContent xmlns:mc="http://schemas.openxmlformats.org/markup-compatibility/2006" xmlns:p14="http://schemas.microsoft.com/office/powerpoint/2010/main">
    <mc:Choice Requires="p14">
      <p:transition spd="slow" p14:dur="2000" advTm="15064"/>
    </mc:Choice>
    <mc:Fallback xmlns="">
      <p:transition spd="slow" advTm="1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5DC7-DDEA-F94F-AC14-126732A0C7E7}"/>
              </a:ext>
            </a:extLst>
          </p:cNvPr>
          <p:cNvSpPr>
            <a:spLocks noGrp="1"/>
          </p:cNvSpPr>
          <p:nvPr>
            <p:ph type="title"/>
          </p:nvPr>
        </p:nvSpPr>
        <p:spPr>
          <a:xfrm>
            <a:off x="555812" y="149973"/>
            <a:ext cx="5257800" cy="1325563"/>
          </a:xfrm>
        </p:spPr>
        <p:txBody>
          <a:bodyPr>
            <a:normAutofit/>
          </a:bodyPr>
          <a:lstStyle/>
          <a:p>
            <a:r>
              <a:rPr lang="en-US" sz="2400" b="1" dirty="0">
                <a:latin typeface="+mn-lt"/>
              </a:rPr>
              <a:t>Objectives</a:t>
            </a:r>
          </a:p>
        </p:txBody>
      </p:sp>
      <p:sp>
        <p:nvSpPr>
          <p:cNvPr id="3" name="Content Placeholder 2">
            <a:extLst>
              <a:ext uri="{FF2B5EF4-FFF2-40B4-BE49-F238E27FC236}">
                <a16:creationId xmlns:a16="http://schemas.microsoft.com/office/drawing/2014/main" id="{8D3A00CA-701D-034A-8B01-73A67912DD05}"/>
              </a:ext>
            </a:extLst>
          </p:cNvPr>
          <p:cNvSpPr>
            <a:spLocks noGrp="1"/>
          </p:cNvSpPr>
          <p:nvPr>
            <p:ph idx="1"/>
          </p:nvPr>
        </p:nvSpPr>
        <p:spPr>
          <a:xfrm>
            <a:off x="815790" y="1475536"/>
            <a:ext cx="5562600" cy="1495799"/>
          </a:xfrm>
        </p:spPr>
        <p:txBody>
          <a:bodyPr>
            <a:normAutofit/>
          </a:bodyPr>
          <a:lstStyle/>
          <a:p>
            <a:r>
              <a:rPr lang="en-US" sz="2400" dirty="0">
                <a:solidFill>
                  <a:schemeClr val="bg1">
                    <a:lumMod val="85000"/>
                  </a:schemeClr>
                </a:solidFill>
              </a:rPr>
              <a:t>Isolate mercury resistant bacteria</a:t>
            </a:r>
          </a:p>
          <a:p>
            <a:r>
              <a:rPr lang="en-US" sz="2400" dirty="0"/>
              <a:t>Identify bacteria by DNA sequencing</a:t>
            </a:r>
          </a:p>
          <a:p>
            <a:r>
              <a:rPr lang="en-US" sz="2400" dirty="0">
                <a:solidFill>
                  <a:schemeClr val="bg1">
                    <a:lumMod val="85000"/>
                  </a:schemeClr>
                </a:solidFill>
              </a:rPr>
              <a:t>PCR of mercury resistance genes</a:t>
            </a:r>
          </a:p>
        </p:txBody>
      </p:sp>
      <p:pic>
        <p:nvPicPr>
          <p:cNvPr id="4" name="Audio 3">
            <a:hlinkClick r:id="" action="ppaction://media"/>
            <a:extLst>
              <a:ext uri="{FF2B5EF4-FFF2-40B4-BE49-F238E27FC236}">
                <a16:creationId xmlns:a16="http://schemas.microsoft.com/office/drawing/2014/main" id="{F1F04C7C-24E2-3748-8863-D38646162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7861543"/>
      </p:ext>
    </p:extLst>
  </p:cSld>
  <p:clrMapOvr>
    <a:masterClrMapping/>
  </p:clrMapOvr>
  <mc:AlternateContent xmlns:mc="http://schemas.openxmlformats.org/markup-compatibility/2006" xmlns:p14="http://schemas.microsoft.com/office/powerpoint/2010/main">
    <mc:Choice Requires="p14">
      <p:transition spd="slow" p14:dur="2000" advTm="7111"/>
    </mc:Choice>
    <mc:Fallback xmlns="">
      <p:transition spd="slow" advTm="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3385</TotalTime>
  <Words>1305</Words>
  <Application>Microsoft Macintosh PowerPoint</Application>
  <PresentationFormat>Widescreen</PresentationFormat>
  <Paragraphs>128</Paragraphs>
  <Slides>20</Slides>
  <Notes>20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Characterization of Mercury Resistant Bacteria from the Kentucky River</vt:lpstr>
      <vt:lpstr>Kentucky River</vt:lpstr>
      <vt:lpstr>Objectives</vt:lpstr>
      <vt:lpstr>Objectives</vt:lpstr>
      <vt:lpstr>PowerPoint Presentation</vt:lpstr>
      <vt:lpstr>PowerPoint Presentation</vt:lpstr>
      <vt:lpstr>PowerPoint Presentation</vt:lpstr>
      <vt:lpstr>PowerPoint Presentation</vt:lpstr>
      <vt:lpstr>Objectives</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Staddon, Bill</dc:creator>
  <cp:lastModifiedBy>Rhoton, Brianna R.</cp:lastModifiedBy>
  <cp:revision>367</cp:revision>
  <cp:lastPrinted>2020-10-23T11:08:01Z</cp:lastPrinted>
  <dcterms:created xsi:type="dcterms:W3CDTF">2020-10-21T17:45:46Z</dcterms:created>
  <dcterms:modified xsi:type="dcterms:W3CDTF">2020-11-02T02:32:52Z</dcterms:modified>
</cp:coreProperties>
</file>