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4"/>
  </p:notesMasterIdLst>
  <p:sldIdLst>
    <p:sldId id="256" r:id="rId2"/>
    <p:sldId id="257" r:id="rId3"/>
    <p:sldId id="258" r:id="rId4"/>
    <p:sldId id="259" r:id="rId5"/>
    <p:sldId id="267" r:id="rId6"/>
    <p:sldId id="260" r:id="rId7"/>
    <p:sldId id="261" r:id="rId8"/>
    <p:sldId id="262" r:id="rId9"/>
    <p:sldId id="263" r:id="rId10"/>
    <p:sldId id="268" r:id="rId11"/>
    <p:sldId id="265" r:id="rId12"/>
    <p:sldId id="266" r:id="rId13"/>
  </p:sldIdLst>
  <p:sldSz cx="9144000" cy="5143500" type="screen16x9"/>
  <p:notesSz cx="6858000" cy="9144000"/>
  <p:embeddedFontLst>
    <p:embeddedFont>
      <p:font typeface="Calibri" panose="020F0502020204030204" pitchFamily="34" charset="0"/>
      <p:regular r:id="rId15"/>
      <p:bold r:id="rId16"/>
      <p:italic r:id="rId17"/>
      <p:boldItalic r:id="rId18"/>
    </p:embeddedFont>
    <p:embeddedFont>
      <p:font typeface="Impact" panose="020B0806030902050204" pitchFamily="34" charset="0"/>
      <p:regular r:id="rId19"/>
    </p:embeddedFont>
    <p:embeddedFont>
      <p:font typeface="Open Sans" panose="020B0706030804020204" pitchFamily="34" charset="0"/>
      <p:regular r:id="rId20"/>
      <p:bold r:id="rId21"/>
      <p:italic r:id="rId22"/>
      <p:boldItalic r:id="rId23"/>
    </p:embeddedFont>
    <p:embeddedFont>
      <p:font typeface="PT Sans Narrow" panose="020B0506020203020204" pitchFamily="34" charset="77"/>
      <p:regular r:id="rId24"/>
      <p:bold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2284DED-2A98-4395-9709-90AF7C55182C}">
  <a:tblStyle styleId="{22284DED-2A98-4395-9709-90AF7C55182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6"/>
    <p:restoredTop sz="90283"/>
  </p:normalViewPr>
  <p:slideViewPr>
    <p:cSldViewPr snapToGrid="0">
      <p:cViewPr varScale="1">
        <p:scale>
          <a:sx n="108" d="100"/>
          <a:sy n="108" d="100"/>
        </p:scale>
        <p:origin x="208" y="312"/>
      </p:cViewPr>
      <p:guideLst>
        <p:guide orient="horz" pos="1620"/>
        <p:guide pos="288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main goal of our project was to improve two M. </a:t>
            </a:r>
            <a:r>
              <a:rPr lang="en-US" dirty="0" err="1"/>
              <a:t>oryzae</a:t>
            </a:r>
            <a:r>
              <a:rPr lang="en-US" dirty="0"/>
              <a:t> genomes by connecting contigs and resolving </a:t>
            </a:r>
            <a:r>
              <a:rPr lang="en-US" dirty="0" err="1"/>
              <a:t>misassemblies</a:t>
            </a:r>
            <a:r>
              <a:rPr lang="en-US" dirty="0"/>
              <a:t>. </a:t>
            </a:r>
          </a:p>
          <a:p>
            <a:r>
              <a:rPr lang="en-US" dirty="0"/>
              <a:t>We found our strategy for improvement to be tedious and time consuming and hope to refine it so that genomes can be improved in a timelier fashion.</a:t>
            </a:r>
          </a:p>
          <a:p>
            <a:r>
              <a:rPr lang="en-US" dirty="0"/>
              <a:t>During the process, we uncovered interesting information about the genomes that we studied...</a:t>
            </a:r>
          </a:p>
          <a:p>
            <a:r>
              <a:rPr lang="en-US" dirty="0"/>
              <a:t>While examining the subterminal regions of Guy11, we found a telomere-linked helicase gene at an internal region of a Guy11 contigs. Further </a:t>
            </a:r>
            <a:r>
              <a:rPr lang="en-US" dirty="0" err="1"/>
              <a:t>inverstigation</a:t>
            </a:r>
            <a:r>
              <a:rPr lang="en-US" dirty="0"/>
              <a:t> can be done to see if this is an internalization event or a </a:t>
            </a:r>
            <a:r>
              <a:rPr lang="en-US" dirty="0" err="1"/>
              <a:t>misassembly</a:t>
            </a:r>
            <a:r>
              <a:rPr lang="en-US" dirty="0"/>
              <a:t> in this region of the contig.</a:t>
            </a:r>
          </a:p>
          <a:p>
            <a:r>
              <a:rPr lang="en-US" dirty="0"/>
              <a:t>E coli contamination was found in a Guy11 contig, and the contamination sequence was </a:t>
            </a:r>
            <a:r>
              <a:rPr lang="en-US" dirty="0" err="1"/>
              <a:t>BLASTed</a:t>
            </a:r>
            <a:r>
              <a:rPr lang="en-US" dirty="0"/>
              <a:t> against the rest of the contigs to search for any additional contamination. We found that the Guy11 assembly had a total of 7 contigs with E. coli contamination. </a:t>
            </a:r>
          </a:p>
          <a:p>
            <a:endParaRPr lang="en-US" dirty="0"/>
          </a:p>
        </p:txBody>
      </p:sp>
    </p:spTree>
    <p:extLst>
      <p:ext uri="{BB962C8B-B14F-4D97-AF65-F5344CB8AC3E}">
        <p14:creationId xmlns:p14="http://schemas.microsoft.com/office/powerpoint/2010/main" val="32259148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8ed6fd3171_0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8ed6fd3171_0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These genomes can be studied for structural divergences between strains, such as translocations, and the causes of these events. The subterminal regions can also be studied for overrepresented genes that may be involved in the instability of the region. Finally, these refined genomes can be used for reference-based assembly of other genomes. </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8ed6fd3171_0_3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8ed6fd3171_0_3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8d4d44bf0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8d4d44bf0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r>
              <a:rPr lang="en-US" sz="1100" b="0" i="1" u="none" strike="noStrike" cap="none" dirty="0" err="1">
                <a:solidFill>
                  <a:srgbClr val="000000"/>
                </a:solidFill>
                <a:effectLst/>
                <a:latin typeface="Arial"/>
                <a:ea typeface="Arial"/>
                <a:cs typeface="Arial"/>
                <a:sym typeface="Arial"/>
              </a:rPr>
              <a:t>Magnaporthe</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oryzae</a:t>
            </a:r>
            <a:r>
              <a:rPr lang="en-US" sz="1100" b="0" i="0" u="none" strike="noStrike" cap="none" dirty="0">
                <a:solidFill>
                  <a:srgbClr val="000000"/>
                </a:solidFill>
                <a:effectLst/>
                <a:latin typeface="Arial"/>
                <a:ea typeface="Arial"/>
                <a:cs typeface="Arial"/>
                <a:sym typeface="Arial"/>
              </a:rPr>
              <a:t> is a pathogenic fungus</a:t>
            </a:r>
          </a:p>
          <a:p>
            <a:pPr lvl="0"/>
            <a:r>
              <a:rPr lang="en-US" sz="1100" b="0" i="0" u="none" strike="noStrike" cap="none" dirty="0">
                <a:solidFill>
                  <a:srgbClr val="000000"/>
                </a:solidFill>
                <a:effectLst/>
                <a:latin typeface="Arial"/>
                <a:ea typeface="Arial"/>
                <a:cs typeface="Arial"/>
                <a:sym typeface="Arial"/>
              </a:rPr>
              <a:t>Subterminal regions are unstable portions of the genome </a:t>
            </a:r>
          </a:p>
          <a:p>
            <a:pPr lvl="1"/>
            <a:r>
              <a:rPr lang="en-US" sz="1100" b="0" i="0" u="none" strike="noStrike" cap="none" dirty="0">
                <a:solidFill>
                  <a:srgbClr val="000000"/>
                </a:solidFill>
                <a:effectLst/>
                <a:latin typeface="Arial"/>
                <a:ea typeface="Arial"/>
                <a:cs typeface="Arial"/>
                <a:sym typeface="Arial"/>
              </a:rPr>
              <a:t>A quality that may be utilized for quick adaptation and/or accelerated evolution of the </a:t>
            </a:r>
            <a:r>
              <a:rPr lang="en-US" sz="1100" b="0" i="0" u="none" strike="noStrike" cap="none" dirty="0" err="1">
                <a:solidFill>
                  <a:srgbClr val="000000"/>
                </a:solidFill>
                <a:effectLst/>
                <a:latin typeface="Arial"/>
                <a:ea typeface="Arial"/>
                <a:cs typeface="Arial"/>
                <a:sym typeface="Arial"/>
              </a:rPr>
              <a:t>speceis</a:t>
            </a:r>
            <a:endParaRPr lang="en-US" sz="1100" b="0" i="0" u="none" strike="noStrike" cap="none" dirty="0">
              <a:solidFill>
                <a:srgbClr val="000000"/>
              </a:solidFill>
              <a:effectLst/>
              <a:latin typeface="Arial"/>
              <a:ea typeface="Arial"/>
              <a:cs typeface="Arial"/>
              <a:sym typeface="Arial"/>
            </a:endParaRPr>
          </a:p>
          <a:p>
            <a:pPr lvl="0"/>
            <a:r>
              <a:rPr lang="en-US" sz="1100" b="0" i="0" u="none" strike="noStrike" cap="none" dirty="0">
                <a:solidFill>
                  <a:srgbClr val="000000"/>
                </a:solidFill>
                <a:effectLst/>
                <a:latin typeface="Arial"/>
                <a:ea typeface="Arial"/>
                <a:cs typeface="Arial"/>
                <a:sym typeface="Arial"/>
              </a:rPr>
              <a:t>, high-quality, chromosome-level assemblies can provide information on internal and subterminal genome structure which will help us understand the underlying causes of the subterminal instability. However, repeats in the genome cause complications for assembly programs. </a:t>
            </a:r>
          </a:p>
          <a:p>
            <a:pPr lvl="0"/>
            <a:r>
              <a:rPr lang="en-US" sz="1100" b="0" i="0" u="none" strike="noStrike" cap="none" dirty="0">
                <a:solidFill>
                  <a:srgbClr val="000000"/>
                </a:solidFill>
                <a:effectLst/>
                <a:latin typeface="Arial"/>
                <a:ea typeface="Arial"/>
                <a:cs typeface="Arial"/>
                <a:sym typeface="Arial"/>
              </a:rPr>
              <a:t>Current genomes were derived from </a:t>
            </a:r>
            <a:r>
              <a:rPr lang="en-US" sz="1100" b="0" i="0" u="none" strike="noStrike" cap="none" dirty="0" err="1">
                <a:solidFill>
                  <a:srgbClr val="000000"/>
                </a:solidFill>
                <a:effectLst/>
                <a:latin typeface="Arial"/>
                <a:ea typeface="Arial"/>
                <a:cs typeface="Arial"/>
                <a:sym typeface="Arial"/>
              </a:rPr>
              <a:t>MinION</a:t>
            </a:r>
            <a:r>
              <a:rPr lang="en-US" sz="1100" b="0" i="0" u="none" strike="noStrike" cap="none" dirty="0">
                <a:solidFill>
                  <a:srgbClr val="000000"/>
                </a:solidFill>
                <a:effectLst/>
                <a:latin typeface="Arial"/>
                <a:ea typeface="Arial"/>
                <a:cs typeface="Arial"/>
                <a:sym typeface="Arial"/>
              </a:rPr>
              <a:t> sequencing and are broken into multiple contigs </a:t>
            </a:r>
          </a:p>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8d4d44bf0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8d4d44bf0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8ed6fd3171_0_3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8ed6fd3171_0_3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To gain insight on how the genomes may be arranged, the </a:t>
            </a:r>
            <a:r>
              <a:rPr lang="en-US" sz="1100" b="0" i="0" u="none" strike="noStrike" cap="none" dirty="0" err="1">
                <a:solidFill>
                  <a:srgbClr val="000000"/>
                </a:solidFill>
                <a:effectLst/>
                <a:latin typeface="Arial"/>
                <a:ea typeface="Arial"/>
                <a:cs typeface="Arial"/>
                <a:sym typeface="Arial"/>
              </a:rPr>
              <a:t>MinION</a:t>
            </a:r>
            <a:r>
              <a:rPr lang="en-US" sz="1100" b="0" i="0" u="none" strike="noStrike" cap="none" dirty="0">
                <a:solidFill>
                  <a:srgbClr val="000000"/>
                </a:solidFill>
                <a:effectLst/>
                <a:latin typeface="Arial"/>
                <a:ea typeface="Arial"/>
                <a:cs typeface="Arial"/>
                <a:sym typeface="Arial"/>
              </a:rPr>
              <a:t> contigs were aligned to chromosome-level assemblies using the software </a:t>
            </a:r>
            <a:r>
              <a:rPr lang="en-US" sz="1100" b="0" i="0" u="none" strike="noStrike" cap="none" dirty="0" err="1">
                <a:solidFill>
                  <a:srgbClr val="000000"/>
                </a:solidFill>
                <a:effectLst/>
                <a:latin typeface="Arial"/>
                <a:ea typeface="Arial"/>
                <a:cs typeface="Arial"/>
                <a:sym typeface="Arial"/>
              </a:rPr>
              <a:t>MUMplot</a:t>
            </a:r>
            <a:r>
              <a:rPr lang="en-US" sz="1100" b="0" i="0" u="none" strike="noStrike" cap="none" dirty="0">
                <a:solidFill>
                  <a:srgbClr val="000000"/>
                </a:solidFill>
                <a:effectLst/>
                <a:latin typeface="Arial"/>
                <a:ea typeface="Arial"/>
                <a:cs typeface="Arial"/>
                <a:sym typeface="Arial"/>
              </a:rPr>
              <a:t> [1]. The graphs were visualized and then examined to find potential connections, translocations, and mis-assemblies. Raw reads that were used to assemble the contigs were mapped against the contigs and viewed in IGV. </a:t>
            </a:r>
            <a:r>
              <a:rPr lang="en-US" sz="1100" b="0" i="0" u="none" strike="noStrike" cap="none" dirty="0" err="1">
                <a:solidFill>
                  <a:srgbClr val="000000"/>
                </a:solidFill>
                <a:effectLst/>
                <a:latin typeface="Arial"/>
                <a:ea typeface="Arial"/>
                <a:cs typeface="Arial"/>
                <a:sym typeface="Arial"/>
              </a:rPr>
              <a:t>MinION</a:t>
            </a:r>
            <a:r>
              <a:rPr lang="en-US" sz="1100" b="0" i="0" u="none" strike="noStrike" cap="none" dirty="0">
                <a:solidFill>
                  <a:srgbClr val="000000"/>
                </a:solidFill>
                <a:effectLst/>
                <a:latin typeface="Arial"/>
                <a:ea typeface="Arial"/>
                <a:cs typeface="Arial"/>
                <a:sym typeface="Arial"/>
              </a:rPr>
              <a:t> raw reads were then analyzed using BLAST searches to support the evidence provided by the </a:t>
            </a:r>
            <a:r>
              <a:rPr lang="en-US" sz="1100" b="0" i="0" u="none" strike="noStrike" cap="none" dirty="0" err="1">
                <a:solidFill>
                  <a:srgbClr val="000000"/>
                </a:solidFill>
                <a:effectLst/>
                <a:latin typeface="Arial"/>
                <a:ea typeface="Arial"/>
                <a:cs typeface="Arial"/>
                <a:sym typeface="Arial"/>
              </a:rPr>
              <a:t>MUMplots</a:t>
            </a:r>
            <a:r>
              <a:rPr lang="en-US" sz="1100" b="0" i="0" u="none" strike="noStrike" cap="none" dirty="0">
                <a:solidFill>
                  <a:srgbClr val="000000"/>
                </a:solidFill>
                <a:effectLst/>
                <a:latin typeface="Arial"/>
                <a:ea typeface="Arial"/>
                <a:cs typeface="Arial"/>
                <a:sym typeface="Arial"/>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We used </a:t>
            </a:r>
            <a:r>
              <a:rPr lang="en-US" sz="1100" b="0" i="0" u="none" strike="noStrike" cap="none" dirty="0" err="1">
                <a:solidFill>
                  <a:srgbClr val="000000"/>
                </a:solidFill>
                <a:effectLst/>
                <a:latin typeface="Arial"/>
                <a:ea typeface="Arial"/>
                <a:cs typeface="Arial"/>
                <a:sym typeface="Arial"/>
              </a:rPr>
              <a:t>MUMplot</a:t>
            </a:r>
            <a:r>
              <a:rPr lang="en-US" sz="1100" b="0" i="0" u="none" strike="noStrike" cap="none" dirty="0">
                <a:solidFill>
                  <a:srgbClr val="000000"/>
                </a:solidFill>
                <a:effectLst/>
                <a:latin typeface="Arial"/>
                <a:ea typeface="Arial"/>
                <a:cs typeface="Arial"/>
                <a:sym typeface="Arial"/>
              </a:rPr>
              <a:t> graphs to find potential contig connections by looking at the contig alignments on the reference chromosomes. We also found potential connections by looking for raw reads that had a large number of bases soft-clipped at their ends. </a:t>
            </a:r>
          </a:p>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8ed6fd3171_0_3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8ed6fd3171_0_3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We used </a:t>
            </a:r>
            <a:r>
              <a:rPr lang="en-US" sz="1100" b="0" i="0" u="none" strike="noStrike" cap="none" dirty="0" err="1">
                <a:solidFill>
                  <a:srgbClr val="000000"/>
                </a:solidFill>
                <a:effectLst/>
                <a:latin typeface="Arial"/>
                <a:ea typeface="Arial"/>
                <a:cs typeface="Arial"/>
                <a:sym typeface="Arial"/>
              </a:rPr>
              <a:t>MUMplot</a:t>
            </a:r>
            <a:r>
              <a:rPr lang="en-US" sz="1100" b="0" i="0" u="none" strike="noStrike" cap="none" dirty="0">
                <a:solidFill>
                  <a:srgbClr val="000000"/>
                </a:solidFill>
                <a:effectLst/>
                <a:latin typeface="Arial"/>
                <a:ea typeface="Arial"/>
                <a:cs typeface="Arial"/>
                <a:sym typeface="Arial"/>
              </a:rPr>
              <a:t> graphs to find potential contig connections by looking at the contig alignments on the reference chromosomes. We also found potential connections by looking for raw reads that had a large number of bases soft-clipped at their ends.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975842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8d4d44bf09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8d4d44bf09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Before the improvement process, Guy11 had 33 contigs. After finding 7 connections and 10 assembly errors, the final genome now has 23 contigs. We also searched for translocations in Guy11 but found none.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8ed6fd3171_0_3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8ed6fd3171_0_3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err="1">
                <a:solidFill>
                  <a:srgbClr val="000000"/>
                </a:solidFill>
                <a:effectLst/>
                <a:latin typeface="Arial"/>
                <a:ea typeface="Arial"/>
                <a:cs typeface="Arial"/>
                <a:sym typeface="Arial"/>
              </a:rPr>
              <a:t>Misassemblies</a:t>
            </a:r>
            <a:r>
              <a:rPr lang="en-US" sz="1100" b="0" i="0" u="none" strike="noStrike" cap="none" dirty="0">
                <a:solidFill>
                  <a:srgbClr val="000000"/>
                </a:solidFill>
                <a:effectLst/>
                <a:latin typeface="Arial"/>
                <a:ea typeface="Arial"/>
                <a:cs typeface="Arial"/>
                <a:sym typeface="Arial"/>
              </a:rPr>
              <a:t> were identified by examining raw read coverage in IGV. A location on the contig where all read reads were clipped off at the same position indicated a potential </a:t>
            </a:r>
            <a:r>
              <a:rPr lang="en-US" sz="1100" b="0" i="0" u="none" strike="noStrike" cap="none" dirty="0" err="1">
                <a:solidFill>
                  <a:srgbClr val="000000"/>
                </a:solidFill>
                <a:effectLst/>
                <a:latin typeface="Arial"/>
                <a:ea typeface="Arial"/>
                <a:cs typeface="Arial"/>
                <a:sym typeface="Arial"/>
              </a:rPr>
              <a:t>misassembly</a:t>
            </a:r>
            <a:r>
              <a:rPr lang="en-US" sz="1100" b="0" i="0" u="none" strike="noStrike" cap="none" dirty="0">
                <a:solidFill>
                  <a:srgbClr val="000000"/>
                </a:solidFill>
                <a:effectLst/>
                <a:latin typeface="Arial"/>
                <a:ea typeface="Arial"/>
                <a:cs typeface="Arial"/>
                <a:sym typeface="Arial"/>
              </a:rPr>
              <a:t>. Another indication of a </a:t>
            </a:r>
            <a:r>
              <a:rPr lang="en-US" sz="1100" b="0" i="0" u="none" strike="noStrike" cap="none" dirty="0" err="1">
                <a:solidFill>
                  <a:srgbClr val="000000"/>
                </a:solidFill>
                <a:effectLst/>
                <a:latin typeface="Arial"/>
                <a:ea typeface="Arial"/>
                <a:cs typeface="Arial"/>
                <a:sym typeface="Arial"/>
              </a:rPr>
              <a:t>misassemby</a:t>
            </a:r>
            <a:r>
              <a:rPr lang="en-US" sz="1100" b="0" i="0" u="none" strike="noStrike" cap="none" dirty="0">
                <a:solidFill>
                  <a:srgbClr val="000000"/>
                </a:solidFill>
                <a:effectLst/>
                <a:latin typeface="Arial"/>
                <a:ea typeface="Arial"/>
                <a:cs typeface="Arial"/>
                <a:sym typeface="Arial"/>
              </a:rPr>
              <a:t> was a region of the contig where the majority of the coverage was from secondary alignments. Mis-assemblies were resolved by extracting raw reads in the region with long, soft-clipped ends and using them as queries in a BLAST search against the genome to identify any matches on other contigs. The desired criteria for the reads were a length of at least 10 kb and soft clipping of at least 1000 bp, as this increases the likelihood of reads extending through repeats that caused the mis-assembly.</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 coli</a:t>
            </a:r>
          </a:p>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8ed6fd3171_0_3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8ed6fd3171_0_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8ed6fd3171_0_3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8ed6fd3171_0_3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Contigs containing telomeres were identified so that telomeric and subterminal regions of the genomes could be analyzed without needing a complete genome assembly. Eleven of the Guy11 telomeres were captured in the </a:t>
            </a:r>
            <a:r>
              <a:rPr lang="en-US" sz="1100" b="0" i="0" u="none" strike="noStrike" cap="none" dirty="0" err="1">
                <a:solidFill>
                  <a:srgbClr val="000000"/>
                </a:solidFill>
                <a:effectLst/>
                <a:latin typeface="Arial"/>
                <a:ea typeface="Arial"/>
                <a:cs typeface="Arial"/>
                <a:sym typeface="Arial"/>
              </a:rPr>
              <a:t>MinION</a:t>
            </a:r>
            <a:r>
              <a:rPr lang="en-US" sz="1100" b="0" i="0" u="none" strike="noStrike" cap="none" dirty="0">
                <a:solidFill>
                  <a:srgbClr val="000000"/>
                </a:solidFill>
                <a:effectLst/>
                <a:latin typeface="Arial"/>
                <a:ea typeface="Arial"/>
                <a:cs typeface="Arial"/>
                <a:sym typeface="Arial"/>
              </a:rPr>
              <a:t> genome and the remaining three were found by examining raw read sequences. The Guy11 subterminal regions were compared to those of its progeny strain 70-15 using the characteristics of 70-15 reported in a paper by Rehmeyer et al. (2006) [4]. (Figure 2). Ten of the Guy11 telomeres shared the same unique features (e.g., repeat patterns, rDNA, the TLH gene) as the 70-15 telomeres, which demonstrates the similarity between the two strains. Previous Southern blots comparing telomeres of Guy11 and 70-15 showed that the strains have three unique telomeres. More research can be done to investigate the whether the fourteenth telomere is also common between Guy11 and 70-15 or another divergence.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cxnSp>
        <p:nvCxnSpPr>
          <p:cNvPr id="10" name="Google Shape;10;p2"/>
          <p:cNvCxnSpPr/>
          <p:nvPr/>
        </p:nvCxnSpPr>
        <p:spPr>
          <a:xfrm>
            <a:off x="7007735" y="3176888"/>
            <a:ext cx="562200" cy="0"/>
          </a:xfrm>
          <a:prstGeom prst="straightConnector1">
            <a:avLst/>
          </a:prstGeom>
          <a:noFill/>
          <a:ln w="76200" cap="flat" cmpd="sng">
            <a:solidFill>
              <a:schemeClr val="lt2"/>
            </a:solidFill>
            <a:prstDash val="solid"/>
            <a:round/>
            <a:headEnd type="none" w="sm" len="sm"/>
            <a:tailEnd type="none" w="sm" len="sm"/>
          </a:ln>
        </p:spPr>
      </p:cxnSp>
      <p:cxnSp>
        <p:nvCxnSpPr>
          <p:cNvPr id="11" name="Google Shape;11;p2"/>
          <p:cNvCxnSpPr/>
          <p:nvPr/>
        </p:nvCxnSpPr>
        <p:spPr>
          <a:xfrm>
            <a:off x="1575035" y="3158252"/>
            <a:ext cx="562200" cy="0"/>
          </a:xfrm>
          <a:prstGeom prst="straightConnector1">
            <a:avLst/>
          </a:prstGeom>
          <a:noFill/>
          <a:ln w="76200" cap="flat" cmpd="sng">
            <a:solidFill>
              <a:schemeClr val="lt2"/>
            </a:solidFill>
            <a:prstDash val="solid"/>
            <a:round/>
            <a:headEnd type="none" w="sm" len="sm"/>
            <a:tailEnd type="none" w="sm" len="sm"/>
          </a:ln>
        </p:spPr>
      </p:cxnSp>
      <p:grpSp>
        <p:nvGrpSpPr>
          <p:cNvPr id="12" name="Google Shape;12;p2"/>
          <p:cNvGrpSpPr/>
          <p:nvPr/>
        </p:nvGrpSpPr>
        <p:grpSpPr>
          <a:xfrm>
            <a:off x="1004144" y="1022025"/>
            <a:ext cx="7136668" cy="152400"/>
            <a:chOff x="1346429" y="1011300"/>
            <a:chExt cx="6452100" cy="152400"/>
          </a:xfrm>
        </p:grpSpPr>
        <p:cxnSp>
          <p:nvCxnSpPr>
            <p:cNvPr id="13" name="Google Shape;13;p2"/>
            <p:cNvCxnSpPr/>
            <p:nvPr/>
          </p:nvCxnSpPr>
          <p:spPr>
            <a:xfrm rot="10800000">
              <a:off x="1346429" y="1011300"/>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4" name="Google Shape;14;p2"/>
            <p:cNvCxnSpPr/>
            <p:nvPr/>
          </p:nvCxnSpPr>
          <p:spPr>
            <a:xfrm rot="10800000">
              <a:off x="1346429" y="1163700"/>
              <a:ext cx="6452100" cy="0"/>
            </a:xfrm>
            <a:prstGeom prst="straightConnector1">
              <a:avLst/>
            </a:prstGeom>
            <a:noFill/>
            <a:ln w="9525" cap="flat" cmpd="sng">
              <a:solidFill>
                <a:schemeClr val="accent3"/>
              </a:solidFill>
              <a:prstDash val="solid"/>
              <a:round/>
              <a:headEnd type="none" w="sm" len="sm"/>
              <a:tailEnd type="none" w="sm" len="sm"/>
            </a:ln>
          </p:spPr>
        </p:cxnSp>
      </p:grpSp>
      <p:grpSp>
        <p:nvGrpSpPr>
          <p:cNvPr id="15" name="Google Shape;15;p2"/>
          <p:cNvGrpSpPr/>
          <p:nvPr/>
        </p:nvGrpSpPr>
        <p:grpSpPr>
          <a:xfrm>
            <a:off x="1004151" y="3969100"/>
            <a:ext cx="7136668" cy="152400"/>
            <a:chOff x="1346435" y="3969088"/>
            <a:chExt cx="6452100" cy="152400"/>
          </a:xfrm>
        </p:grpSpPr>
        <p:cxnSp>
          <p:nvCxnSpPr>
            <p:cNvPr id="16" name="Google Shape;16;p2"/>
            <p:cNvCxnSpPr/>
            <p:nvPr/>
          </p:nvCxnSpPr>
          <p:spPr>
            <a:xfrm>
              <a:off x="1346435" y="4121488"/>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7" name="Google Shape;17;p2"/>
            <p:cNvCxnSpPr/>
            <p:nvPr/>
          </p:nvCxnSpPr>
          <p:spPr>
            <a:xfrm>
              <a:off x="1346435" y="3969088"/>
              <a:ext cx="6452100" cy="0"/>
            </a:xfrm>
            <a:prstGeom prst="straightConnector1">
              <a:avLst/>
            </a:prstGeom>
            <a:noFill/>
            <a:ln w="9525" cap="flat" cmpd="sng">
              <a:solidFill>
                <a:schemeClr val="accent3"/>
              </a:solidFill>
              <a:prstDash val="solid"/>
              <a:round/>
              <a:headEnd type="none" w="sm" len="sm"/>
              <a:tailEnd type="none" w="sm" len="sm"/>
            </a:ln>
          </p:spPr>
        </p:cxnSp>
      </p:grpSp>
      <p:sp>
        <p:nvSpPr>
          <p:cNvPr id="18" name="Google Shape;18;p2"/>
          <p:cNvSpPr txBox="1">
            <a:spLocks noGrp="1"/>
          </p:cNvSpPr>
          <p:nvPr>
            <p:ph type="ctrTitle"/>
          </p:nvPr>
        </p:nvSpPr>
        <p:spPr>
          <a:xfrm>
            <a:off x="1004150" y="1751764"/>
            <a:ext cx="7136700" cy="1022400"/>
          </a:xfrm>
          <a:prstGeom prst="rect">
            <a:avLst/>
          </a:prstGeom>
        </p:spPr>
        <p:txBody>
          <a:bodyPr spcFirstLastPara="1" wrap="square" lIns="91425" tIns="91425" rIns="91425" bIns="91425" anchor="b" anchorCtr="0">
            <a:no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19" name="Google Shape;19;p2"/>
          <p:cNvSpPr txBox="1">
            <a:spLocks noGrp="1"/>
          </p:cNvSpPr>
          <p:nvPr>
            <p:ph type="subTitle" idx="1"/>
          </p:nvPr>
        </p:nvSpPr>
        <p:spPr>
          <a:xfrm>
            <a:off x="2137225" y="2850039"/>
            <a:ext cx="48705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20" name="Google Shape;20;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5"/>
        <p:cNvGrpSpPr/>
        <p:nvPr/>
      </p:nvGrpSpPr>
      <p:grpSpPr>
        <a:xfrm>
          <a:off x="0" y="0"/>
          <a:ext cx="0" cy="0"/>
          <a:chOff x="0" y="0"/>
          <a:chExt cx="0" cy="0"/>
        </a:xfrm>
      </p:grpSpPr>
      <p:sp>
        <p:nvSpPr>
          <p:cNvPr id="56" name="Google Shape;56;p11"/>
          <p:cNvSpPr/>
          <p:nvPr/>
        </p:nvSpPr>
        <p:spPr>
          <a:xfrm>
            <a:off x="-75"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1"/>
          <p:cNvSpPr txBox="1">
            <a:spLocks noGrp="1"/>
          </p:cNvSpPr>
          <p:nvPr>
            <p:ph type="title" hasCustomPrompt="1"/>
          </p:nvPr>
        </p:nvSpPr>
        <p:spPr>
          <a:xfrm>
            <a:off x="311700" y="1304850"/>
            <a:ext cx="8520600" cy="1538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3"/>
              </a:buClr>
              <a:buSzPts val="13000"/>
              <a:buNone/>
              <a:defRPr sz="13000">
                <a:solidFill>
                  <a:schemeClr val="accent3"/>
                </a:solidFill>
              </a:defRPr>
            </a:lvl1pPr>
            <a:lvl2pPr lvl="1" algn="ctr">
              <a:spcBef>
                <a:spcPts val="0"/>
              </a:spcBef>
              <a:spcAft>
                <a:spcPts val="0"/>
              </a:spcAft>
              <a:buClr>
                <a:schemeClr val="accent3"/>
              </a:buClr>
              <a:buSzPts val="13000"/>
              <a:buNone/>
              <a:defRPr sz="13000">
                <a:solidFill>
                  <a:schemeClr val="accent3"/>
                </a:solidFill>
              </a:defRPr>
            </a:lvl2pPr>
            <a:lvl3pPr lvl="2" algn="ctr">
              <a:spcBef>
                <a:spcPts val="0"/>
              </a:spcBef>
              <a:spcAft>
                <a:spcPts val="0"/>
              </a:spcAft>
              <a:buClr>
                <a:schemeClr val="accent3"/>
              </a:buClr>
              <a:buSzPts val="13000"/>
              <a:buNone/>
              <a:defRPr sz="13000">
                <a:solidFill>
                  <a:schemeClr val="accent3"/>
                </a:solidFill>
              </a:defRPr>
            </a:lvl3pPr>
            <a:lvl4pPr lvl="3" algn="ctr">
              <a:spcBef>
                <a:spcPts val="0"/>
              </a:spcBef>
              <a:spcAft>
                <a:spcPts val="0"/>
              </a:spcAft>
              <a:buClr>
                <a:schemeClr val="accent3"/>
              </a:buClr>
              <a:buSzPts val="13000"/>
              <a:buNone/>
              <a:defRPr sz="13000">
                <a:solidFill>
                  <a:schemeClr val="accent3"/>
                </a:solidFill>
              </a:defRPr>
            </a:lvl4pPr>
            <a:lvl5pPr lvl="4" algn="ctr">
              <a:spcBef>
                <a:spcPts val="0"/>
              </a:spcBef>
              <a:spcAft>
                <a:spcPts val="0"/>
              </a:spcAft>
              <a:buClr>
                <a:schemeClr val="accent3"/>
              </a:buClr>
              <a:buSzPts val="13000"/>
              <a:buNone/>
              <a:defRPr sz="13000">
                <a:solidFill>
                  <a:schemeClr val="accent3"/>
                </a:solidFill>
              </a:defRPr>
            </a:lvl5pPr>
            <a:lvl6pPr lvl="5" algn="ctr">
              <a:spcBef>
                <a:spcPts val="0"/>
              </a:spcBef>
              <a:spcAft>
                <a:spcPts val="0"/>
              </a:spcAft>
              <a:buClr>
                <a:schemeClr val="accent3"/>
              </a:buClr>
              <a:buSzPts val="13000"/>
              <a:buNone/>
              <a:defRPr sz="13000">
                <a:solidFill>
                  <a:schemeClr val="accent3"/>
                </a:solidFill>
              </a:defRPr>
            </a:lvl6pPr>
            <a:lvl7pPr lvl="6" algn="ctr">
              <a:spcBef>
                <a:spcPts val="0"/>
              </a:spcBef>
              <a:spcAft>
                <a:spcPts val="0"/>
              </a:spcAft>
              <a:buClr>
                <a:schemeClr val="accent3"/>
              </a:buClr>
              <a:buSzPts val="13000"/>
              <a:buNone/>
              <a:defRPr sz="13000">
                <a:solidFill>
                  <a:schemeClr val="accent3"/>
                </a:solidFill>
              </a:defRPr>
            </a:lvl7pPr>
            <a:lvl8pPr lvl="7" algn="ctr">
              <a:spcBef>
                <a:spcPts val="0"/>
              </a:spcBef>
              <a:spcAft>
                <a:spcPts val="0"/>
              </a:spcAft>
              <a:buClr>
                <a:schemeClr val="accent3"/>
              </a:buClr>
              <a:buSzPts val="13000"/>
              <a:buNone/>
              <a:defRPr sz="13000">
                <a:solidFill>
                  <a:schemeClr val="accent3"/>
                </a:solidFill>
              </a:defRPr>
            </a:lvl8pPr>
            <a:lvl9pPr lvl="8" algn="ctr">
              <a:spcBef>
                <a:spcPts val="0"/>
              </a:spcBef>
              <a:spcAft>
                <a:spcPts val="0"/>
              </a:spcAft>
              <a:buClr>
                <a:schemeClr val="accent3"/>
              </a:buClr>
              <a:buSzPts val="13000"/>
              <a:buNone/>
              <a:defRPr sz="13000">
                <a:solidFill>
                  <a:schemeClr val="accent3"/>
                </a:solidFill>
              </a:defRPr>
            </a:lvl9pPr>
          </a:lstStyle>
          <a:p>
            <a:r>
              <a:t>xx%</a:t>
            </a:r>
          </a:p>
        </p:txBody>
      </p:sp>
      <p:sp>
        <p:nvSpPr>
          <p:cNvPr id="58" name="Google Shape;58;p11"/>
          <p:cNvSpPr txBox="1">
            <a:spLocks noGrp="1"/>
          </p:cNvSpPr>
          <p:nvPr>
            <p:ph type="body" idx="1"/>
          </p:nvPr>
        </p:nvSpPr>
        <p:spPr>
          <a:xfrm>
            <a:off x="311700" y="2995650"/>
            <a:ext cx="8520600" cy="10716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9" name="Google Shape;5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
        <p:nvSpPr>
          <p:cNvPr id="61" name="Google Shape;6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3"/>
          <p:cNvSpPr/>
          <p:nvPr/>
        </p:nvSpPr>
        <p:spPr>
          <a:xfrm>
            <a:off x="-50" y="2571900"/>
            <a:ext cx="9144000" cy="2571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txBox="1">
            <a:spLocks noGrp="1"/>
          </p:cNvSpPr>
          <p:nvPr>
            <p:ph type="title"/>
          </p:nvPr>
        </p:nvSpPr>
        <p:spPr>
          <a:xfrm>
            <a:off x="311700" y="814800"/>
            <a:ext cx="8571300" cy="9420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a:endParaRPr/>
          </a:p>
        </p:txBody>
      </p:sp>
      <p:sp>
        <p:nvSpPr>
          <p:cNvPr id="24" name="Google Shape;24;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8" name="Google Shape;28;p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9" name="Google Shape;2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2" name="Google Shape;32;p5"/>
          <p:cNvSpPr txBox="1">
            <a:spLocks noGrp="1"/>
          </p:cNvSpPr>
          <p:nvPr>
            <p:ph type="body" idx="1"/>
          </p:nvPr>
        </p:nvSpPr>
        <p:spPr>
          <a:xfrm>
            <a:off x="311700" y="1266175"/>
            <a:ext cx="3999900" cy="33027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3" name="Google Shape;33;p5"/>
          <p:cNvSpPr txBox="1">
            <a:spLocks noGrp="1"/>
          </p:cNvSpPr>
          <p:nvPr>
            <p:ph type="body" idx="2"/>
          </p:nvPr>
        </p:nvSpPr>
        <p:spPr>
          <a:xfrm>
            <a:off x="4832400" y="1266175"/>
            <a:ext cx="3999900" cy="33027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4" name="Google Shape;3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7" name="Google Shape;3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0" name="Google Shape;4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1" name="Google Shape;4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6"/>
        </a:solidFill>
        <a:effectLst/>
      </p:bgPr>
    </p:bg>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90250" y="526350"/>
            <a:ext cx="56136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2"/>
              </a:buClr>
              <a:buSzPts val="5400"/>
              <a:buNone/>
              <a:defRPr sz="5400" b="0">
                <a:solidFill>
                  <a:schemeClr val="dk2"/>
                </a:solidFill>
              </a:defRPr>
            </a:lvl1pPr>
            <a:lvl2pPr lvl="1">
              <a:spcBef>
                <a:spcPts val="0"/>
              </a:spcBef>
              <a:spcAft>
                <a:spcPts val="0"/>
              </a:spcAft>
              <a:buClr>
                <a:schemeClr val="dk2"/>
              </a:buClr>
              <a:buSzPts val="5400"/>
              <a:buNone/>
              <a:defRPr sz="5400" b="0">
                <a:solidFill>
                  <a:schemeClr val="dk2"/>
                </a:solidFill>
              </a:defRPr>
            </a:lvl2pPr>
            <a:lvl3pPr lvl="2">
              <a:spcBef>
                <a:spcPts val="0"/>
              </a:spcBef>
              <a:spcAft>
                <a:spcPts val="0"/>
              </a:spcAft>
              <a:buClr>
                <a:schemeClr val="dk2"/>
              </a:buClr>
              <a:buSzPts val="5400"/>
              <a:buNone/>
              <a:defRPr sz="5400" b="0">
                <a:solidFill>
                  <a:schemeClr val="dk2"/>
                </a:solidFill>
              </a:defRPr>
            </a:lvl3pPr>
            <a:lvl4pPr lvl="3">
              <a:spcBef>
                <a:spcPts val="0"/>
              </a:spcBef>
              <a:spcAft>
                <a:spcPts val="0"/>
              </a:spcAft>
              <a:buClr>
                <a:schemeClr val="dk2"/>
              </a:buClr>
              <a:buSzPts val="5400"/>
              <a:buNone/>
              <a:defRPr sz="5400" b="0">
                <a:solidFill>
                  <a:schemeClr val="dk2"/>
                </a:solidFill>
              </a:defRPr>
            </a:lvl4pPr>
            <a:lvl5pPr lvl="4">
              <a:spcBef>
                <a:spcPts val="0"/>
              </a:spcBef>
              <a:spcAft>
                <a:spcPts val="0"/>
              </a:spcAft>
              <a:buClr>
                <a:schemeClr val="dk2"/>
              </a:buClr>
              <a:buSzPts val="5400"/>
              <a:buNone/>
              <a:defRPr sz="5400" b="0">
                <a:solidFill>
                  <a:schemeClr val="dk2"/>
                </a:solidFill>
              </a:defRPr>
            </a:lvl5pPr>
            <a:lvl6pPr lvl="5">
              <a:spcBef>
                <a:spcPts val="0"/>
              </a:spcBef>
              <a:spcAft>
                <a:spcPts val="0"/>
              </a:spcAft>
              <a:buClr>
                <a:schemeClr val="dk2"/>
              </a:buClr>
              <a:buSzPts val="5400"/>
              <a:buNone/>
              <a:defRPr sz="5400" b="0">
                <a:solidFill>
                  <a:schemeClr val="dk2"/>
                </a:solidFill>
              </a:defRPr>
            </a:lvl6pPr>
            <a:lvl7pPr lvl="6">
              <a:spcBef>
                <a:spcPts val="0"/>
              </a:spcBef>
              <a:spcAft>
                <a:spcPts val="0"/>
              </a:spcAft>
              <a:buClr>
                <a:schemeClr val="dk2"/>
              </a:buClr>
              <a:buSzPts val="5400"/>
              <a:buNone/>
              <a:defRPr sz="5400" b="0">
                <a:solidFill>
                  <a:schemeClr val="dk2"/>
                </a:solidFill>
              </a:defRPr>
            </a:lvl7pPr>
            <a:lvl8pPr lvl="7">
              <a:spcBef>
                <a:spcPts val="0"/>
              </a:spcBef>
              <a:spcAft>
                <a:spcPts val="0"/>
              </a:spcAft>
              <a:buClr>
                <a:schemeClr val="dk2"/>
              </a:buClr>
              <a:buSzPts val="5400"/>
              <a:buNone/>
              <a:defRPr sz="5400" b="0">
                <a:solidFill>
                  <a:schemeClr val="dk2"/>
                </a:solidFill>
              </a:defRPr>
            </a:lvl8pPr>
            <a:lvl9pPr lvl="8">
              <a:spcBef>
                <a:spcPts val="0"/>
              </a:spcBef>
              <a:spcAft>
                <a:spcPts val="0"/>
              </a:spcAft>
              <a:buClr>
                <a:schemeClr val="dk2"/>
              </a:buClr>
              <a:buSzPts val="5400"/>
              <a:buNone/>
              <a:defRPr sz="5400" b="0">
                <a:solidFill>
                  <a:schemeClr val="dk2"/>
                </a:solidFill>
              </a:defRPr>
            </a:lvl9pPr>
          </a:lstStyle>
          <a:p>
            <a:endParaRPr/>
          </a:p>
        </p:txBody>
      </p:sp>
      <p:sp>
        <p:nvSpPr>
          <p:cNvPr id="44" name="Google Shape;4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p9"/>
          <p:cNvSpPr/>
          <p:nvPr/>
        </p:nvSpPr>
        <p:spPr>
          <a:xfrm>
            <a:off x="4572000" y="0"/>
            <a:ext cx="45720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7" name="Google Shape;47;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8" name="Google Shape;48;p9"/>
          <p:cNvSpPr txBox="1">
            <a:spLocks noGrp="1"/>
          </p:cNvSpPr>
          <p:nvPr>
            <p:ph type="title"/>
          </p:nvPr>
        </p:nvSpPr>
        <p:spPr>
          <a:xfrm>
            <a:off x="265500" y="1039675"/>
            <a:ext cx="4045200" cy="16758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9" name="Google Shape;49;p9"/>
          <p:cNvSpPr txBox="1">
            <a:spLocks noGrp="1"/>
          </p:cNvSpPr>
          <p:nvPr>
            <p:ph type="subTitle" idx="1"/>
          </p:nvPr>
        </p:nvSpPr>
        <p:spPr>
          <a:xfrm>
            <a:off x="265500" y="27268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0" name="Google Shape;50;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51" name="Google Shape;51;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p10"/>
          <p:cNvSpPr txBox="1">
            <a:spLocks noGrp="1"/>
          </p:cNvSpPr>
          <p:nvPr>
            <p:ph type="body" idx="1"/>
          </p:nvPr>
        </p:nvSpPr>
        <p:spPr>
          <a:xfrm>
            <a:off x="311700" y="4230725"/>
            <a:ext cx="5998800" cy="598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a:endParaRPr/>
          </a:p>
        </p:txBody>
      </p:sp>
      <p:sp>
        <p:nvSpPr>
          <p:cNvPr id="54" name="Google Shape;5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tropic">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7" name="Google Shape;7;p1"/>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Open Sans"/>
                <a:ea typeface="Open Sans"/>
                <a:cs typeface="Open Sans"/>
                <a:sym typeface="Open Sans"/>
              </a:defRPr>
            </a:lvl1pPr>
            <a:lvl2pPr lvl="1" algn="r">
              <a:buNone/>
              <a:defRPr sz="1000">
                <a:solidFill>
                  <a:schemeClr val="dk2"/>
                </a:solidFill>
                <a:latin typeface="Open Sans"/>
                <a:ea typeface="Open Sans"/>
                <a:cs typeface="Open Sans"/>
                <a:sym typeface="Open Sans"/>
              </a:defRPr>
            </a:lvl2pPr>
            <a:lvl3pPr lvl="2" algn="r">
              <a:buNone/>
              <a:defRPr sz="1000">
                <a:solidFill>
                  <a:schemeClr val="dk2"/>
                </a:solidFill>
                <a:latin typeface="Open Sans"/>
                <a:ea typeface="Open Sans"/>
                <a:cs typeface="Open Sans"/>
                <a:sym typeface="Open Sans"/>
              </a:defRPr>
            </a:lvl3pPr>
            <a:lvl4pPr lvl="3" algn="r">
              <a:buNone/>
              <a:defRPr sz="1000">
                <a:solidFill>
                  <a:schemeClr val="dk2"/>
                </a:solidFill>
                <a:latin typeface="Open Sans"/>
                <a:ea typeface="Open Sans"/>
                <a:cs typeface="Open Sans"/>
                <a:sym typeface="Open Sans"/>
              </a:defRPr>
            </a:lvl4pPr>
            <a:lvl5pPr lvl="4" algn="r">
              <a:buNone/>
              <a:defRPr sz="1000">
                <a:solidFill>
                  <a:schemeClr val="dk2"/>
                </a:solidFill>
                <a:latin typeface="Open Sans"/>
                <a:ea typeface="Open Sans"/>
                <a:cs typeface="Open Sans"/>
                <a:sym typeface="Open Sans"/>
              </a:defRPr>
            </a:lvl5pPr>
            <a:lvl6pPr lvl="5" algn="r">
              <a:buNone/>
              <a:defRPr sz="1000">
                <a:solidFill>
                  <a:schemeClr val="dk2"/>
                </a:solidFill>
                <a:latin typeface="Open Sans"/>
                <a:ea typeface="Open Sans"/>
                <a:cs typeface="Open Sans"/>
                <a:sym typeface="Open Sans"/>
              </a:defRPr>
            </a:lvl6pPr>
            <a:lvl7pPr lvl="6" algn="r">
              <a:buNone/>
              <a:defRPr sz="1000">
                <a:solidFill>
                  <a:schemeClr val="dk2"/>
                </a:solidFill>
                <a:latin typeface="Open Sans"/>
                <a:ea typeface="Open Sans"/>
                <a:cs typeface="Open Sans"/>
                <a:sym typeface="Open Sans"/>
              </a:defRPr>
            </a:lvl7pPr>
            <a:lvl8pPr lvl="7" algn="r">
              <a:buNone/>
              <a:defRPr sz="1000">
                <a:solidFill>
                  <a:schemeClr val="dk2"/>
                </a:solidFill>
                <a:latin typeface="Open Sans"/>
                <a:ea typeface="Open Sans"/>
                <a:cs typeface="Open Sans"/>
                <a:sym typeface="Open Sans"/>
              </a:defRPr>
            </a:lvl8pPr>
            <a:lvl9pPr lvl="8" algn="r">
              <a:buNone/>
              <a:defRPr sz="1000">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2.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3"/>
          <p:cNvSpPr txBox="1">
            <a:spLocks noGrp="1"/>
          </p:cNvSpPr>
          <p:nvPr>
            <p:ph type="ctrTitle"/>
          </p:nvPr>
        </p:nvSpPr>
        <p:spPr>
          <a:xfrm>
            <a:off x="1003650" y="1518000"/>
            <a:ext cx="7136700" cy="1855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b="0">
                <a:highlight>
                  <a:srgbClr val="F5F5F5"/>
                </a:highlight>
                <a:latin typeface="Impact"/>
                <a:ea typeface="Impact"/>
                <a:cs typeface="Impact"/>
                <a:sym typeface="Impact"/>
              </a:rPr>
              <a:t>Genome improvement of </a:t>
            </a:r>
            <a:endParaRPr sz="3600" b="0">
              <a:highlight>
                <a:srgbClr val="F5F5F5"/>
              </a:highlight>
              <a:latin typeface="Impact"/>
              <a:ea typeface="Impact"/>
              <a:cs typeface="Impact"/>
              <a:sym typeface="Impact"/>
            </a:endParaRPr>
          </a:p>
          <a:p>
            <a:pPr marL="0" lvl="0" indent="0" algn="ctr" rtl="0">
              <a:spcBef>
                <a:spcPts val="0"/>
              </a:spcBef>
              <a:spcAft>
                <a:spcPts val="0"/>
              </a:spcAft>
              <a:buNone/>
            </a:pPr>
            <a:r>
              <a:rPr lang="en" sz="3600" b="0">
                <a:highlight>
                  <a:srgbClr val="F5F5F5"/>
                </a:highlight>
                <a:latin typeface="Impact"/>
                <a:ea typeface="Impact"/>
                <a:cs typeface="Impact"/>
                <a:sym typeface="Impact"/>
              </a:rPr>
              <a:t>Magnaporthe oryzae strains </a:t>
            </a:r>
            <a:endParaRPr sz="3600" b="0">
              <a:highlight>
                <a:srgbClr val="F5F5F5"/>
              </a:highlight>
              <a:latin typeface="Impact"/>
              <a:ea typeface="Impact"/>
              <a:cs typeface="Impact"/>
              <a:sym typeface="Impact"/>
            </a:endParaRPr>
          </a:p>
          <a:p>
            <a:pPr marL="0" lvl="0" indent="0" algn="ctr" rtl="0">
              <a:spcBef>
                <a:spcPts val="0"/>
              </a:spcBef>
              <a:spcAft>
                <a:spcPts val="0"/>
              </a:spcAft>
              <a:buNone/>
            </a:pPr>
            <a:r>
              <a:rPr lang="en" sz="3600" b="0">
                <a:highlight>
                  <a:srgbClr val="F5F5F5"/>
                </a:highlight>
                <a:latin typeface="Impact"/>
                <a:ea typeface="Impact"/>
                <a:cs typeface="Impact"/>
                <a:sym typeface="Impact"/>
              </a:rPr>
              <a:t>Guy11 and U233</a:t>
            </a:r>
            <a:endParaRPr sz="3600">
              <a:latin typeface="Impact"/>
              <a:ea typeface="Impact"/>
              <a:cs typeface="Impact"/>
              <a:sym typeface="Impact"/>
            </a:endParaRPr>
          </a:p>
        </p:txBody>
      </p:sp>
      <p:sp>
        <p:nvSpPr>
          <p:cNvPr id="67" name="Google Shape;67;p13"/>
          <p:cNvSpPr txBox="1"/>
          <p:nvPr/>
        </p:nvSpPr>
        <p:spPr>
          <a:xfrm>
            <a:off x="1785900" y="4214100"/>
            <a:ext cx="5572200" cy="77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2020 KAS Annual Meeting</a:t>
            </a:r>
            <a:endParaRPr>
              <a:solidFill>
                <a:schemeClr val="dk2"/>
              </a:solidFill>
              <a:latin typeface="Open Sans"/>
              <a:ea typeface="Open Sans"/>
              <a:cs typeface="Open Sans"/>
              <a:sym typeface="Open Sans"/>
            </a:endParaRPr>
          </a:p>
          <a:p>
            <a:pPr marL="0" lvl="0" indent="0" algn="ctr" rtl="0">
              <a:spcBef>
                <a:spcPts val="0"/>
              </a:spcBef>
              <a:spcAft>
                <a:spcPts val="0"/>
              </a:spcAft>
              <a:buNone/>
            </a:pPr>
            <a:r>
              <a:rPr lang="en">
                <a:solidFill>
                  <a:schemeClr val="dk2"/>
                </a:solidFill>
              </a:rPr>
              <a:t>By Chloe DeGiorgio and Diksha Satish</a:t>
            </a:r>
            <a:endParaRPr>
              <a:solidFill>
                <a:schemeClr val="dk2"/>
              </a:solidFill>
            </a:endParaRPr>
          </a:p>
          <a:p>
            <a:pPr marL="0" lvl="0" indent="0" algn="ctr" rtl="0">
              <a:spcBef>
                <a:spcPts val="0"/>
              </a:spcBef>
              <a:spcAft>
                <a:spcPts val="0"/>
              </a:spcAft>
              <a:buNone/>
            </a:pPr>
            <a:r>
              <a:rPr lang="en">
                <a:solidFill>
                  <a:schemeClr val="dk2"/>
                </a:solidFill>
              </a:rPr>
              <a:t>University of Kentucky and Western Kentucky University</a:t>
            </a:r>
            <a:endParaRPr>
              <a:solidFill>
                <a:schemeClr val="dk2"/>
              </a:solidFill>
            </a:endParaRPr>
          </a:p>
        </p:txBody>
      </p:sp>
      <p:pic>
        <p:nvPicPr>
          <p:cNvPr id="2" name="Audio 1">
            <a:hlinkClick r:id="" action="ppaction://media"/>
            <a:extLst>
              <a:ext uri="{FF2B5EF4-FFF2-40B4-BE49-F238E27FC236}">
                <a16:creationId xmlns:a16="http://schemas.microsoft.com/office/drawing/2014/main" id="{25BCEE56-68FD-5143-8A1B-A8057EFD34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1841"/>
    </mc:Choice>
    <mc:Fallback>
      <p:transition spd="slow" advTm="21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2BA7D-7639-3446-AE15-DB6DDB545B19}"/>
              </a:ext>
            </a:extLst>
          </p:cNvPr>
          <p:cNvSpPr>
            <a:spLocks noGrp="1"/>
          </p:cNvSpPr>
          <p:nvPr>
            <p:ph type="title"/>
          </p:nvPr>
        </p:nvSpPr>
        <p:spPr/>
        <p:txBody>
          <a:bodyPr/>
          <a:lstStyle/>
          <a:p>
            <a:r>
              <a:rPr lang="en-US" dirty="0"/>
              <a:t>Conclusion</a:t>
            </a:r>
          </a:p>
        </p:txBody>
      </p:sp>
      <p:sp>
        <p:nvSpPr>
          <p:cNvPr id="3" name="Text Placeholder 2">
            <a:extLst>
              <a:ext uri="{FF2B5EF4-FFF2-40B4-BE49-F238E27FC236}">
                <a16:creationId xmlns:a16="http://schemas.microsoft.com/office/drawing/2014/main" id="{FE1CC59F-7009-2840-A9C6-5990E1E77658}"/>
              </a:ext>
            </a:extLst>
          </p:cNvPr>
          <p:cNvSpPr>
            <a:spLocks noGrp="1"/>
          </p:cNvSpPr>
          <p:nvPr>
            <p:ph type="body" idx="1"/>
          </p:nvPr>
        </p:nvSpPr>
        <p:spPr/>
        <p:txBody>
          <a:bodyPr/>
          <a:lstStyle/>
          <a:p>
            <a:pPr lvl="0"/>
            <a:r>
              <a:rPr lang="en-US" dirty="0"/>
              <a:t>Guy11: 33 original contigs, 23 final contigs</a:t>
            </a:r>
          </a:p>
          <a:p>
            <a:pPr lvl="0"/>
            <a:r>
              <a:rPr lang="en-US" dirty="0"/>
              <a:t>U233: 49 original contigs, 43 final contigs</a:t>
            </a:r>
          </a:p>
          <a:p>
            <a:pPr lvl="0"/>
            <a:r>
              <a:rPr lang="en-US" dirty="0"/>
              <a:t>Manually pulling sequence data from IGV was tedious</a:t>
            </a:r>
          </a:p>
          <a:p>
            <a:pPr lvl="0"/>
            <a:r>
              <a:rPr lang="en-US"/>
              <a:t>Internal </a:t>
            </a:r>
            <a:r>
              <a:rPr lang="en-US" dirty="0"/>
              <a:t>TLH gene on Guy11 tig00000324</a:t>
            </a:r>
            <a:endParaRPr lang="en-US" i="1" dirty="0"/>
          </a:p>
          <a:p>
            <a:r>
              <a:rPr lang="en-US" i="1" dirty="0"/>
              <a:t>E. coli </a:t>
            </a:r>
            <a:r>
              <a:rPr lang="en-US" dirty="0"/>
              <a:t> contamination</a:t>
            </a:r>
          </a:p>
          <a:p>
            <a:r>
              <a:rPr lang="en-US" dirty="0"/>
              <a:t>Retrotransposons identified at the translocation breakpoints</a:t>
            </a:r>
          </a:p>
          <a:p>
            <a:r>
              <a:rPr lang="en-US" dirty="0"/>
              <a:t>Potential insertion of a contig unique to the U233 genome</a:t>
            </a:r>
          </a:p>
          <a:p>
            <a:endParaRPr lang="en-US" dirty="0"/>
          </a:p>
        </p:txBody>
      </p:sp>
      <p:pic>
        <p:nvPicPr>
          <p:cNvPr id="4" name="Audio 3">
            <a:hlinkClick r:id="" action="ppaction://media"/>
            <a:extLst>
              <a:ext uri="{FF2B5EF4-FFF2-40B4-BE49-F238E27FC236}">
                <a16:creationId xmlns:a16="http://schemas.microsoft.com/office/drawing/2014/main" id="{214BE397-04EE-F64B-A6AB-1D258DD99F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2204200809"/>
      </p:ext>
    </p:extLst>
  </p:cSld>
  <p:clrMapOvr>
    <a:masterClrMapping/>
  </p:clrMapOvr>
  <mc:AlternateContent xmlns:mc="http://schemas.openxmlformats.org/markup-compatibility/2006">
    <mc:Choice xmlns:p14="http://schemas.microsoft.com/office/powerpoint/2010/main" Requires="p14">
      <p:transition spd="slow" p14:dur="2000" advTm="174915"/>
    </mc:Choice>
    <mc:Fallback>
      <p:transition spd="slow" advTm="174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2"/>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Future investigation</a:t>
            </a:r>
            <a:endParaRPr dirty="0"/>
          </a:p>
        </p:txBody>
      </p:sp>
      <p:sp>
        <p:nvSpPr>
          <p:cNvPr id="130" name="Google Shape;130;p22"/>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r>
              <a:rPr lang="en-US" dirty="0"/>
              <a:t>Events surrounding the structural divergences of the strains studied</a:t>
            </a:r>
            <a:endParaRPr dirty="0"/>
          </a:p>
          <a:p>
            <a:pPr marL="457200" lvl="0" indent="-342900" algn="l" rtl="0">
              <a:spcBef>
                <a:spcPts val="0"/>
              </a:spcBef>
              <a:spcAft>
                <a:spcPts val="0"/>
              </a:spcAft>
              <a:buSzPts val="1800"/>
              <a:buChar char="●"/>
            </a:pPr>
            <a:r>
              <a:rPr lang="en" dirty="0"/>
              <a:t>Causes of translocations</a:t>
            </a:r>
            <a:endParaRPr dirty="0"/>
          </a:p>
          <a:p>
            <a:pPr marL="457200" lvl="0" indent="-342900" algn="l" rtl="0">
              <a:spcBef>
                <a:spcPts val="0"/>
              </a:spcBef>
              <a:spcAft>
                <a:spcPts val="0"/>
              </a:spcAft>
              <a:buSzPts val="1800"/>
              <a:buChar char="●"/>
            </a:pPr>
            <a:r>
              <a:rPr lang="en" dirty="0"/>
              <a:t>Examine genes overrepresented in subterminal regions</a:t>
            </a:r>
          </a:p>
          <a:p>
            <a:r>
              <a:rPr lang="en" dirty="0"/>
              <a:t>Reference-based assembly using refined </a:t>
            </a:r>
            <a:r>
              <a:rPr lang="en" dirty="0" err="1"/>
              <a:t>MinION</a:t>
            </a:r>
            <a:r>
              <a:rPr lang="en" dirty="0"/>
              <a:t> genomes and Illumina reads</a:t>
            </a:r>
          </a:p>
          <a:p>
            <a:pPr marL="457200" lvl="0" indent="-342900" algn="l" rtl="0">
              <a:spcBef>
                <a:spcPts val="0"/>
              </a:spcBef>
              <a:spcAft>
                <a:spcPts val="0"/>
              </a:spcAft>
              <a:buSzPts val="1800"/>
              <a:buChar char="●"/>
            </a:pPr>
            <a:endParaRPr lang="en" dirty="0"/>
          </a:p>
          <a:p>
            <a:pPr marL="457200" lvl="0" indent="-342900" algn="l" rtl="0">
              <a:spcBef>
                <a:spcPts val="0"/>
              </a:spcBef>
              <a:spcAft>
                <a:spcPts val="0"/>
              </a:spcAft>
              <a:buSzPts val="1800"/>
              <a:buChar char="●"/>
            </a:pPr>
            <a:endParaRPr dirty="0"/>
          </a:p>
        </p:txBody>
      </p:sp>
      <p:pic>
        <p:nvPicPr>
          <p:cNvPr id="2" name="Audio 1">
            <a:hlinkClick r:id="" action="ppaction://media"/>
            <a:extLst>
              <a:ext uri="{FF2B5EF4-FFF2-40B4-BE49-F238E27FC236}">
                <a16:creationId xmlns:a16="http://schemas.microsoft.com/office/drawing/2014/main" id="{907B9D51-6DBF-1A46-B5F5-1A5B2FB6AB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2077"/>
    </mc:Choice>
    <mc:Fallback>
      <p:transition spd="slow" advTm="22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3"/>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References</a:t>
            </a:r>
            <a:endParaRPr/>
          </a:p>
        </p:txBody>
      </p:sp>
      <p:sp>
        <p:nvSpPr>
          <p:cNvPr id="136" name="Google Shape;136;p23"/>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457200" lvl="0" indent="-304800" algn="l" rtl="0">
              <a:lnSpc>
                <a:spcPct val="100000"/>
              </a:lnSpc>
              <a:spcBef>
                <a:spcPts val="0"/>
              </a:spcBef>
              <a:spcAft>
                <a:spcPts val="0"/>
              </a:spcAft>
              <a:buClr>
                <a:srgbClr val="000000"/>
              </a:buClr>
              <a:buSzPts val="1200"/>
              <a:buFont typeface="Calibri"/>
              <a:buChar char="●"/>
            </a:pPr>
            <a:r>
              <a:rPr lang="en" sz="1200">
                <a:solidFill>
                  <a:srgbClr val="000000"/>
                </a:solidFill>
                <a:latin typeface="Calibri"/>
                <a:ea typeface="Calibri"/>
                <a:cs typeface="Calibri"/>
                <a:sym typeface="Calibri"/>
              </a:rPr>
              <a:t>Cathryn Rehmeyer, Weixi Li, Motoaki Kusaba, Yun-Sik Kim, Doug Brown, Chuck Staben, Ralph Dean, Mark Farman. Organization of chromosome ends in the rice blast fungus, </a:t>
            </a:r>
            <a:r>
              <a:rPr lang="en" sz="1200" i="1">
                <a:solidFill>
                  <a:srgbClr val="000000"/>
                </a:solidFill>
                <a:latin typeface="Calibri"/>
                <a:ea typeface="Calibri"/>
                <a:cs typeface="Calibri"/>
                <a:sym typeface="Calibri"/>
              </a:rPr>
              <a:t>Magnaporthe oryzae. </a:t>
            </a:r>
            <a:r>
              <a:rPr lang="en" sz="1200">
                <a:solidFill>
                  <a:srgbClr val="000000"/>
                </a:solidFill>
                <a:latin typeface="Calibri"/>
                <a:ea typeface="Calibri"/>
                <a:cs typeface="Calibri"/>
                <a:sym typeface="Calibri"/>
              </a:rPr>
              <a:t>Nucleic Acids Research. 2006;34(17):4586-4701. doi:10.1093/nar/gkl588</a:t>
            </a:r>
            <a:endParaRPr sz="1200"/>
          </a:p>
        </p:txBody>
      </p:sp>
      <p:pic>
        <p:nvPicPr>
          <p:cNvPr id="2" name="Audio 1">
            <a:hlinkClick r:id="" action="ppaction://media"/>
            <a:extLst>
              <a:ext uri="{FF2B5EF4-FFF2-40B4-BE49-F238E27FC236}">
                <a16:creationId xmlns:a16="http://schemas.microsoft.com/office/drawing/2014/main" id="{3BF3AB54-2FC6-174E-92CC-B881CA2F21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611"/>
    </mc:Choice>
    <mc:Fallback>
      <p:transition spd="slow" advTm="5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Background</a:t>
            </a:r>
            <a:endParaRPr/>
          </a:p>
        </p:txBody>
      </p:sp>
      <p:sp>
        <p:nvSpPr>
          <p:cNvPr id="73" name="Google Shape;73;p14"/>
          <p:cNvSpPr txBox="1">
            <a:spLocks noGrp="1"/>
          </p:cNvSpPr>
          <p:nvPr>
            <p:ph type="body" idx="1"/>
          </p:nvPr>
        </p:nvSpPr>
        <p:spPr>
          <a:xfrm>
            <a:off x="311700" y="1266324"/>
            <a:ext cx="4743776" cy="3607425"/>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i="1" dirty="0" err="1"/>
              <a:t>Magnaporthe</a:t>
            </a:r>
            <a:r>
              <a:rPr lang="en" i="1" dirty="0"/>
              <a:t> </a:t>
            </a:r>
            <a:r>
              <a:rPr lang="en" i="1" dirty="0" err="1"/>
              <a:t>oryzae</a:t>
            </a:r>
            <a:r>
              <a:rPr lang="en" dirty="0"/>
              <a:t> is a </a:t>
            </a:r>
            <a:r>
              <a:rPr lang="en-US" dirty="0"/>
              <a:t>pathogenic fungus</a:t>
            </a:r>
            <a:endParaRPr dirty="0"/>
          </a:p>
          <a:p>
            <a:pPr marL="457200" lvl="0" indent="-342900" algn="l" rtl="0">
              <a:spcBef>
                <a:spcPts val="0"/>
              </a:spcBef>
              <a:spcAft>
                <a:spcPts val="0"/>
              </a:spcAft>
              <a:buSzPts val="1800"/>
              <a:buChar char="●"/>
            </a:pPr>
            <a:r>
              <a:rPr lang="en" dirty="0"/>
              <a:t>Subterminal regions are unstable portions of the genome</a:t>
            </a:r>
            <a:endParaRPr dirty="0"/>
          </a:p>
          <a:p>
            <a:pPr marL="457200" lvl="0" indent="-342900" algn="l" rtl="0">
              <a:spcBef>
                <a:spcPts val="0"/>
              </a:spcBef>
              <a:spcAft>
                <a:spcPts val="0"/>
              </a:spcAft>
              <a:buSzPts val="1800"/>
              <a:buChar char="●"/>
            </a:pPr>
            <a:r>
              <a:rPr lang="en" dirty="0"/>
              <a:t>High-quality, chromosome-level genome assemblies are necessary</a:t>
            </a:r>
          </a:p>
          <a:p>
            <a:pPr marL="457200" lvl="0" indent="-342900" algn="l" rtl="0">
              <a:spcBef>
                <a:spcPts val="0"/>
              </a:spcBef>
              <a:spcAft>
                <a:spcPts val="0"/>
              </a:spcAft>
              <a:buSzPts val="1800"/>
              <a:buChar char="●"/>
            </a:pPr>
            <a:r>
              <a:rPr lang="en" dirty="0"/>
              <a:t>Current genomes were derived from </a:t>
            </a:r>
            <a:r>
              <a:rPr lang="en" dirty="0" err="1"/>
              <a:t>MinION</a:t>
            </a:r>
            <a:r>
              <a:rPr lang="en" dirty="0"/>
              <a:t> sequencing and are broken into multiple contigs </a:t>
            </a:r>
            <a:endParaRPr dirty="0"/>
          </a:p>
        </p:txBody>
      </p:sp>
      <p:pic>
        <p:nvPicPr>
          <p:cNvPr id="1026" name="Picture 2" descr="Rice Blast: The Most Devastating Rice Disease in the World – AgFax">
            <a:extLst>
              <a:ext uri="{FF2B5EF4-FFF2-40B4-BE49-F238E27FC236}">
                <a16:creationId xmlns:a16="http://schemas.microsoft.com/office/drawing/2014/main" id="{4A714D57-7D99-524A-937C-DC6E3591A95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804" r="14493"/>
          <a:stretch/>
        </p:blipFill>
        <p:spPr bwMode="auto">
          <a:xfrm>
            <a:off x="5549463" y="1266325"/>
            <a:ext cx="2858813" cy="290074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E12FAFF-F547-B741-AC70-D42DBD5D9CB7}"/>
              </a:ext>
            </a:extLst>
          </p:cNvPr>
          <p:cNvSpPr txBox="1"/>
          <p:nvPr/>
        </p:nvSpPr>
        <p:spPr>
          <a:xfrm>
            <a:off x="5549463" y="4319752"/>
            <a:ext cx="2858813" cy="553998"/>
          </a:xfrm>
          <a:prstGeom prst="rect">
            <a:avLst/>
          </a:prstGeom>
          <a:noFill/>
        </p:spPr>
        <p:txBody>
          <a:bodyPr wrap="square" rtlCol="0">
            <a:spAutoFit/>
          </a:bodyPr>
          <a:lstStyle/>
          <a:p>
            <a:r>
              <a:rPr lang="en-US" sz="1000" dirty="0"/>
              <a:t>Source: https://</a:t>
            </a:r>
            <a:r>
              <a:rPr lang="en-US" sz="1000" dirty="0" err="1"/>
              <a:t>agfax.com</a:t>
            </a:r>
            <a:r>
              <a:rPr lang="en-US" sz="1000" dirty="0"/>
              <a:t>/2018/09/28/rice-blast-the-most-devastating-rice-disease-in-the-world/</a:t>
            </a:r>
          </a:p>
        </p:txBody>
      </p:sp>
      <p:pic>
        <p:nvPicPr>
          <p:cNvPr id="4" name="Audio 3">
            <a:hlinkClick r:id="" action="ppaction://media"/>
            <a:extLst>
              <a:ext uri="{FF2B5EF4-FFF2-40B4-BE49-F238E27FC236}">
                <a16:creationId xmlns:a16="http://schemas.microsoft.com/office/drawing/2014/main" id="{62733EA8-9AC4-3847-825B-87F16F9601D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4907"/>
    </mc:Choice>
    <mc:Fallback>
      <p:transition spd="slow" advTm="44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Goals</a:t>
            </a:r>
            <a:endParaRPr/>
          </a:p>
        </p:txBody>
      </p:sp>
      <p:sp>
        <p:nvSpPr>
          <p:cNvPr id="79" name="Google Shape;79;p15"/>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Refine MinION genomes and connect contigs to create chromosome-level assemblies for future studies</a:t>
            </a:r>
            <a:endParaRPr/>
          </a:p>
          <a:p>
            <a:pPr marL="914400" lvl="1" indent="-317500" algn="l" rtl="0">
              <a:spcBef>
                <a:spcPts val="0"/>
              </a:spcBef>
              <a:spcAft>
                <a:spcPts val="0"/>
              </a:spcAft>
              <a:buSzPts val="1400"/>
              <a:buChar char="○"/>
            </a:pPr>
            <a:r>
              <a:rPr lang="en"/>
              <a:t>Original number of Guy11 contigs: 33</a:t>
            </a:r>
            <a:endParaRPr/>
          </a:p>
          <a:p>
            <a:pPr marL="914400" lvl="1" indent="-317500" algn="l" rtl="0">
              <a:spcBef>
                <a:spcPts val="0"/>
              </a:spcBef>
              <a:spcAft>
                <a:spcPts val="0"/>
              </a:spcAft>
              <a:buSzPts val="1400"/>
              <a:buChar char="○"/>
            </a:pPr>
            <a:r>
              <a:rPr lang="en"/>
              <a:t>Original number of U233 contigs: 49</a:t>
            </a:r>
            <a:endParaRPr/>
          </a:p>
          <a:p>
            <a:pPr marL="457200" lvl="0" indent="-342900" algn="l" rtl="0">
              <a:spcBef>
                <a:spcPts val="0"/>
              </a:spcBef>
              <a:spcAft>
                <a:spcPts val="0"/>
              </a:spcAft>
              <a:buSzPts val="1800"/>
              <a:buChar char="●"/>
            </a:pPr>
            <a:r>
              <a:rPr lang="en"/>
              <a:t>Examine subtelomeric regions</a:t>
            </a:r>
            <a:endParaRPr/>
          </a:p>
          <a:p>
            <a:pPr marL="914400" lvl="1" indent="-317500" algn="l" rtl="0">
              <a:spcBef>
                <a:spcPts val="0"/>
              </a:spcBef>
              <a:spcAft>
                <a:spcPts val="0"/>
              </a:spcAft>
              <a:buSzPts val="1400"/>
              <a:buChar char="○"/>
            </a:pPr>
            <a:r>
              <a:rPr lang="en"/>
              <a:t>Overrepresented genes</a:t>
            </a:r>
            <a:endParaRPr/>
          </a:p>
          <a:p>
            <a:pPr marL="914400" lvl="1" indent="-317500" algn="l" rtl="0">
              <a:spcBef>
                <a:spcPts val="0"/>
              </a:spcBef>
              <a:spcAft>
                <a:spcPts val="0"/>
              </a:spcAft>
              <a:buSzPts val="1400"/>
              <a:buChar char="○"/>
            </a:pPr>
            <a:r>
              <a:rPr lang="en"/>
              <a:t>Chromosome-end organization </a:t>
            </a:r>
            <a:endParaRPr/>
          </a:p>
        </p:txBody>
      </p:sp>
      <p:pic>
        <p:nvPicPr>
          <p:cNvPr id="3" name="Audio 2">
            <a:hlinkClick r:id="" action="ppaction://media"/>
            <a:extLst>
              <a:ext uri="{FF2B5EF4-FFF2-40B4-BE49-F238E27FC236}">
                <a16:creationId xmlns:a16="http://schemas.microsoft.com/office/drawing/2014/main" id="{CAE3B087-8C19-E449-971A-A0F9CC5FD2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7110"/>
    </mc:Choice>
    <mc:Fallback>
      <p:transition spd="slow" advTm="27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Methods</a:t>
            </a:r>
            <a:endParaRPr/>
          </a:p>
        </p:txBody>
      </p:sp>
      <p:sp>
        <p:nvSpPr>
          <p:cNvPr id="85" name="Google Shape;85;p16"/>
          <p:cNvSpPr txBox="1">
            <a:spLocks noGrp="1"/>
          </p:cNvSpPr>
          <p:nvPr>
            <p:ph type="body" idx="1"/>
          </p:nvPr>
        </p:nvSpPr>
        <p:spPr>
          <a:xfrm>
            <a:off x="311700" y="1266325"/>
            <a:ext cx="3589800" cy="33027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dirty="0" err="1"/>
              <a:t>MUMplot</a:t>
            </a:r>
            <a:r>
              <a:rPr lang="en" dirty="0"/>
              <a:t> graphs</a:t>
            </a:r>
            <a:endParaRPr dirty="0"/>
          </a:p>
          <a:p>
            <a:pPr marL="914400" lvl="1" indent="-317500" algn="l" rtl="0">
              <a:spcBef>
                <a:spcPts val="0"/>
              </a:spcBef>
              <a:spcAft>
                <a:spcPts val="0"/>
              </a:spcAft>
              <a:buSzPts val="1400"/>
              <a:buChar char="○"/>
            </a:pPr>
            <a:r>
              <a:rPr lang="en" dirty="0"/>
              <a:t>Contig arrangement, translocations, mis-assemblies</a:t>
            </a:r>
            <a:endParaRPr dirty="0"/>
          </a:p>
          <a:p>
            <a:pPr marL="457200" lvl="0" indent="-342900" algn="l" rtl="0">
              <a:spcBef>
                <a:spcPts val="0"/>
              </a:spcBef>
              <a:spcAft>
                <a:spcPts val="0"/>
              </a:spcAft>
              <a:buSzPts val="1800"/>
              <a:buChar char="●"/>
            </a:pPr>
            <a:r>
              <a:rPr lang="en" dirty="0"/>
              <a:t>Minimap2 and IGV</a:t>
            </a:r>
            <a:endParaRPr dirty="0"/>
          </a:p>
          <a:p>
            <a:pPr marL="914400" lvl="1" indent="-317500" algn="l" rtl="0">
              <a:spcBef>
                <a:spcPts val="0"/>
              </a:spcBef>
              <a:spcAft>
                <a:spcPts val="0"/>
              </a:spcAft>
              <a:buSzPts val="1400"/>
              <a:buChar char="○"/>
            </a:pPr>
            <a:r>
              <a:rPr lang="en" dirty="0"/>
              <a:t>Raw read coverage and mis-assemblies</a:t>
            </a:r>
            <a:endParaRPr dirty="0"/>
          </a:p>
          <a:p>
            <a:pPr marL="457200" lvl="0" indent="-342900" algn="l" rtl="0">
              <a:spcBef>
                <a:spcPts val="0"/>
              </a:spcBef>
              <a:spcAft>
                <a:spcPts val="0"/>
              </a:spcAft>
              <a:buSzPts val="1800"/>
              <a:buChar char="●"/>
            </a:pPr>
            <a:r>
              <a:rPr lang="en" dirty="0"/>
              <a:t>BLAST searches with raw read data for supporting evidence</a:t>
            </a:r>
            <a:endParaRPr dirty="0"/>
          </a:p>
        </p:txBody>
      </p:sp>
      <p:pic>
        <p:nvPicPr>
          <p:cNvPr id="86" name="Google Shape;86;p16"/>
          <p:cNvPicPr preferRelativeResize="0"/>
          <p:nvPr/>
        </p:nvPicPr>
        <p:blipFill rotWithShape="1">
          <a:blip r:embed="rId5">
            <a:alphaModFix/>
          </a:blip>
          <a:srcRect l="5960" t="8338" r="8881" b="7852"/>
          <a:stretch/>
        </p:blipFill>
        <p:spPr>
          <a:xfrm>
            <a:off x="4793300" y="756350"/>
            <a:ext cx="3057449" cy="3089301"/>
          </a:xfrm>
          <a:prstGeom prst="rect">
            <a:avLst/>
          </a:prstGeom>
          <a:noFill/>
          <a:ln>
            <a:noFill/>
          </a:ln>
        </p:spPr>
      </p:pic>
      <p:sp>
        <p:nvSpPr>
          <p:cNvPr id="87" name="Google Shape;87;p16"/>
          <p:cNvSpPr txBox="1"/>
          <p:nvPr/>
        </p:nvSpPr>
        <p:spPr>
          <a:xfrm>
            <a:off x="4793225" y="3845650"/>
            <a:ext cx="3057600" cy="54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dirty="0" err="1">
                <a:latin typeface="Open Sans"/>
                <a:ea typeface="Open Sans"/>
                <a:cs typeface="Open Sans"/>
                <a:sym typeface="Open Sans"/>
              </a:rPr>
              <a:t>MUMplot</a:t>
            </a:r>
            <a:r>
              <a:rPr lang="en" sz="1200" dirty="0">
                <a:latin typeface="Open Sans"/>
                <a:ea typeface="Open Sans"/>
                <a:cs typeface="Open Sans"/>
                <a:sym typeface="Open Sans"/>
              </a:rPr>
              <a:t> graph of Guy11 contigs and Chromosome 6 of LpKY97-1A</a:t>
            </a:r>
            <a:endParaRPr sz="1200" dirty="0">
              <a:latin typeface="Open Sans"/>
              <a:ea typeface="Open Sans"/>
              <a:cs typeface="Open Sans"/>
              <a:sym typeface="Open Sans"/>
            </a:endParaRPr>
          </a:p>
        </p:txBody>
      </p:sp>
      <p:pic>
        <p:nvPicPr>
          <p:cNvPr id="3" name="Audio 2">
            <a:hlinkClick r:id="" action="ppaction://media"/>
            <a:extLst>
              <a:ext uri="{FF2B5EF4-FFF2-40B4-BE49-F238E27FC236}">
                <a16:creationId xmlns:a16="http://schemas.microsoft.com/office/drawing/2014/main" id="{19FF14CF-9FE9-0E46-9D63-C112C04B6EE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9950"/>
    </mc:Choice>
    <mc:Fallback>
      <p:transition spd="slow" advTm="29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Connecting contigs</a:t>
            </a:r>
            <a:endParaRPr dirty="0"/>
          </a:p>
        </p:txBody>
      </p:sp>
      <p:pic>
        <p:nvPicPr>
          <p:cNvPr id="86" name="Google Shape;86;p16"/>
          <p:cNvPicPr preferRelativeResize="0"/>
          <p:nvPr/>
        </p:nvPicPr>
        <p:blipFill rotWithShape="1">
          <a:blip r:embed="rId5">
            <a:alphaModFix/>
          </a:blip>
          <a:srcRect l="5960" t="8338" r="8881" b="7852"/>
          <a:stretch/>
        </p:blipFill>
        <p:spPr>
          <a:xfrm>
            <a:off x="311700" y="1152425"/>
            <a:ext cx="3057449" cy="3089301"/>
          </a:xfrm>
          <a:prstGeom prst="rect">
            <a:avLst/>
          </a:prstGeom>
          <a:noFill/>
          <a:ln>
            <a:noFill/>
          </a:ln>
        </p:spPr>
      </p:pic>
      <p:sp>
        <p:nvSpPr>
          <p:cNvPr id="87" name="Google Shape;87;p16"/>
          <p:cNvSpPr txBox="1"/>
          <p:nvPr/>
        </p:nvSpPr>
        <p:spPr>
          <a:xfrm>
            <a:off x="311549" y="4313950"/>
            <a:ext cx="3057600" cy="54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dirty="0" err="1">
                <a:latin typeface="Open Sans"/>
                <a:ea typeface="Open Sans"/>
                <a:cs typeface="Open Sans"/>
                <a:sym typeface="Open Sans"/>
              </a:rPr>
              <a:t>MUMplot</a:t>
            </a:r>
            <a:r>
              <a:rPr lang="en" sz="1200" dirty="0">
                <a:latin typeface="Open Sans"/>
                <a:ea typeface="Open Sans"/>
                <a:cs typeface="Open Sans"/>
                <a:sym typeface="Open Sans"/>
              </a:rPr>
              <a:t> graph of Guy11 contigs and Chromosome 6 of LpKY97-1A</a:t>
            </a:r>
            <a:endParaRPr sz="1200" dirty="0">
              <a:latin typeface="Open Sans"/>
              <a:ea typeface="Open Sans"/>
              <a:cs typeface="Open Sans"/>
              <a:sym typeface="Open Sans"/>
            </a:endParaRPr>
          </a:p>
        </p:txBody>
      </p:sp>
      <p:pic>
        <p:nvPicPr>
          <p:cNvPr id="5" name="Picture 4" descr="Graphical user interface, application&#10;&#10;Description automatically generated">
            <a:extLst>
              <a:ext uri="{FF2B5EF4-FFF2-40B4-BE49-F238E27FC236}">
                <a16:creationId xmlns:a16="http://schemas.microsoft.com/office/drawing/2014/main" id="{DECE2569-A608-034B-AEE7-5E7385CE0581}"/>
              </a:ext>
            </a:extLst>
          </p:cNvPr>
          <p:cNvPicPr>
            <a:picLocks noChangeAspect="1"/>
          </p:cNvPicPr>
          <p:nvPr/>
        </p:nvPicPr>
        <p:blipFill rotWithShape="1">
          <a:blip r:embed="rId6"/>
          <a:srcRect l="21274" t="48350" b="10779"/>
          <a:stretch/>
        </p:blipFill>
        <p:spPr>
          <a:xfrm>
            <a:off x="3539670" y="1152425"/>
            <a:ext cx="5349470" cy="3213100"/>
          </a:xfrm>
          <a:prstGeom prst="rect">
            <a:avLst/>
          </a:prstGeom>
        </p:spPr>
      </p:pic>
      <p:sp>
        <p:nvSpPr>
          <p:cNvPr id="6" name="Frame 5">
            <a:extLst>
              <a:ext uri="{FF2B5EF4-FFF2-40B4-BE49-F238E27FC236}">
                <a16:creationId xmlns:a16="http://schemas.microsoft.com/office/drawing/2014/main" id="{6676A505-D96A-E446-9C62-F3E25591CD97}"/>
              </a:ext>
            </a:extLst>
          </p:cNvPr>
          <p:cNvSpPr/>
          <p:nvPr/>
        </p:nvSpPr>
        <p:spPr>
          <a:xfrm>
            <a:off x="4724400" y="2448743"/>
            <a:ext cx="2235200" cy="246013"/>
          </a:xfrm>
          <a:prstGeom prst="frame">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Google Shape;87;p16">
            <a:extLst>
              <a:ext uri="{FF2B5EF4-FFF2-40B4-BE49-F238E27FC236}">
                <a16:creationId xmlns:a16="http://schemas.microsoft.com/office/drawing/2014/main" id="{8F61F567-59F1-784F-BB25-A6E093971F56}"/>
              </a:ext>
            </a:extLst>
          </p:cNvPr>
          <p:cNvSpPr txBox="1"/>
          <p:nvPr/>
        </p:nvSpPr>
        <p:spPr>
          <a:xfrm>
            <a:off x="3539670" y="4449600"/>
            <a:ext cx="5292630" cy="541500"/>
          </a:xfrm>
          <a:prstGeom prst="rect">
            <a:avLst/>
          </a:prstGeom>
          <a:noFill/>
          <a:ln>
            <a:noFill/>
          </a:ln>
        </p:spPr>
        <p:txBody>
          <a:bodyPr spcFirstLastPara="1" wrap="square" lIns="91425" tIns="91425" rIns="91425" bIns="91425" anchor="t" anchorCtr="0">
            <a:noAutofit/>
          </a:bodyPr>
          <a:lstStyle/>
          <a:p>
            <a:pPr lvl="0" algn="ctr"/>
            <a:r>
              <a:rPr lang="en-US" sz="1200" dirty="0">
                <a:latin typeface="Open Sans"/>
                <a:ea typeface="Open Sans"/>
                <a:cs typeface="Open Sans"/>
                <a:sym typeface="Open Sans"/>
              </a:rPr>
              <a:t>IGV view of raw reads. Raw reads with many bases soft-clipped at the end of the contig were </a:t>
            </a:r>
            <a:r>
              <a:rPr lang="en-US" sz="1200" dirty="0" err="1">
                <a:latin typeface="Open Sans"/>
                <a:ea typeface="Open Sans"/>
                <a:cs typeface="Open Sans"/>
                <a:sym typeface="Open Sans"/>
              </a:rPr>
              <a:t>BLASTed</a:t>
            </a:r>
            <a:r>
              <a:rPr lang="en-US" sz="1200" dirty="0">
                <a:latin typeface="Open Sans"/>
                <a:ea typeface="Open Sans"/>
                <a:cs typeface="Open Sans"/>
                <a:sym typeface="Open Sans"/>
              </a:rPr>
              <a:t> for connections.</a:t>
            </a:r>
            <a:endParaRPr sz="1200" dirty="0">
              <a:latin typeface="Open Sans"/>
              <a:ea typeface="Open Sans"/>
              <a:cs typeface="Open Sans"/>
              <a:sym typeface="Open Sans"/>
            </a:endParaRPr>
          </a:p>
        </p:txBody>
      </p:sp>
      <p:pic>
        <p:nvPicPr>
          <p:cNvPr id="8" name="Audio 7">
            <a:hlinkClick r:id="" action="ppaction://media"/>
            <a:extLst>
              <a:ext uri="{FF2B5EF4-FFF2-40B4-BE49-F238E27FC236}">
                <a16:creationId xmlns:a16="http://schemas.microsoft.com/office/drawing/2014/main" id="{B023C475-6FEE-6D4A-94AF-E006824DCA0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1161235291"/>
      </p:ext>
    </p:extLst>
  </p:cSld>
  <p:clrMapOvr>
    <a:masterClrMapping/>
  </p:clrMapOvr>
  <mc:AlternateContent xmlns:mc="http://schemas.openxmlformats.org/markup-compatibility/2006">
    <mc:Choice xmlns:p14="http://schemas.microsoft.com/office/powerpoint/2010/main" Requires="p14">
      <p:transition spd="slow" p14:dur="2000" advTm="47294"/>
    </mc:Choice>
    <mc:Fallback>
      <p:transition spd="slow" advTm="472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7"/>
          <p:cNvSpPr txBox="1">
            <a:spLocks noGrp="1"/>
          </p:cNvSpPr>
          <p:nvPr>
            <p:ph type="title"/>
          </p:nvPr>
        </p:nvSpPr>
        <p:spPr>
          <a:xfrm>
            <a:off x="311700" y="814800"/>
            <a:ext cx="8571300" cy="94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Results</a:t>
            </a:r>
            <a:endParaRPr/>
          </a:p>
        </p:txBody>
      </p:sp>
      <p:graphicFrame>
        <p:nvGraphicFramePr>
          <p:cNvPr id="93" name="Google Shape;93;p17"/>
          <p:cNvGraphicFramePr/>
          <p:nvPr/>
        </p:nvGraphicFramePr>
        <p:xfrm>
          <a:off x="478650" y="3000375"/>
          <a:ext cx="8186700" cy="1615350"/>
        </p:xfrm>
        <a:graphic>
          <a:graphicData uri="http://schemas.openxmlformats.org/drawingml/2006/table">
            <a:tbl>
              <a:tblPr>
                <a:noFill/>
                <a:tableStyleId>{22284DED-2A98-4395-9709-90AF7C55182C}</a:tableStyleId>
              </a:tblPr>
              <a:tblGrid>
                <a:gridCol w="1364450">
                  <a:extLst>
                    <a:ext uri="{9D8B030D-6E8A-4147-A177-3AD203B41FA5}">
                      <a16:colId xmlns:a16="http://schemas.microsoft.com/office/drawing/2014/main" val="20000"/>
                    </a:ext>
                  </a:extLst>
                </a:gridCol>
                <a:gridCol w="1364450">
                  <a:extLst>
                    <a:ext uri="{9D8B030D-6E8A-4147-A177-3AD203B41FA5}">
                      <a16:colId xmlns:a16="http://schemas.microsoft.com/office/drawing/2014/main" val="20001"/>
                    </a:ext>
                  </a:extLst>
                </a:gridCol>
                <a:gridCol w="1364450">
                  <a:extLst>
                    <a:ext uri="{9D8B030D-6E8A-4147-A177-3AD203B41FA5}">
                      <a16:colId xmlns:a16="http://schemas.microsoft.com/office/drawing/2014/main" val="20002"/>
                    </a:ext>
                  </a:extLst>
                </a:gridCol>
                <a:gridCol w="1364450">
                  <a:extLst>
                    <a:ext uri="{9D8B030D-6E8A-4147-A177-3AD203B41FA5}">
                      <a16:colId xmlns:a16="http://schemas.microsoft.com/office/drawing/2014/main" val="20003"/>
                    </a:ext>
                  </a:extLst>
                </a:gridCol>
                <a:gridCol w="1364450">
                  <a:extLst>
                    <a:ext uri="{9D8B030D-6E8A-4147-A177-3AD203B41FA5}">
                      <a16:colId xmlns:a16="http://schemas.microsoft.com/office/drawing/2014/main" val="20004"/>
                    </a:ext>
                  </a:extLst>
                </a:gridCol>
                <a:gridCol w="1364450">
                  <a:extLst>
                    <a:ext uri="{9D8B030D-6E8A-4147-A177-3AD203B41FA5}">
                      <a16:colId xmlns:a16="http://schemas.microsoft.com/office/drawing/2014/main" val="20005"/>
                    </a:ext>
                  </a:extLst>
                </a:gridCol>
              </a:tblGrid>
              <a:tr h="511050">
                <a:tc>
                  <a:txBody>
                    <a:bodyPr/>
                    <a:lstStyle/>
                    <a:p>
                      <a:pPr marL="0" lvl="0" indent="0" algn="l" rtl="0">
                        <a:spcBef>
                          <a:spcPts val="0"/>
                        </a:spcBef>
                        <a:spcAft>
                          <a:spcPts val="0"/>
                        </a:spcAft>
                        <a:buNone/>
                      </a:pP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a:t>Original # contigs</a:t>
                      </a: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a:t>Final # contigs</a:t>
                      </a: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a:t>Connections</a:t>
                      </a: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a:t>Assembly errors</a:t>
                      </a: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a:t>Translocations</a:t>
                      </a: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396200">
                <a:tc>
                  <a:txBody>
                    <a:bodyPr/>
                    <a:lstStyle/>
                    <a:p>
                      <a:pPr marL="0" lvl="0" indent="0" algn="l" rtl="0">
                        <a:spcBef>
                          <a:spcPts val="0"/>
                        </a:spcBef>
                        <a:spcAft>
                          <a:spcPts val="0"/>
                        </a:spcAft>
                        <a:buNone/>
                      </a:pPr>
                      <a:r>
                        <a:rPr lang="en"/>
                        <a:t>Guy11</a:t>
                      </a: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a:t>33</a:t>
                      </a: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a:t>23</a:t>
                      </a: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a:t>7</a:t>
                      </a: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a:t>10</a:t>
                      </a: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a:t>None confirmed</a:t>
                      </a: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a:t>U233</a:t>
                      </a: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a:t>49</a:t>
                      </a: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a:t>43</a:t>
                      </a: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a:t>5</a:t>
                      </a: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a:t>11</a:t>
                      </a: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dirty="0"/>
                        <a:t>7</a:t>
                      </a:r>
                      <a:endParaRPr dirty="0"/>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bl>
          </a:graphicData>
        </a:graphic>
      </p:graphicFrame>
      <p:pic>
        <p:nvPicPr>
          <p:cNvPr id="2" name="Audio 1">
            <a:hlinkClick r:id="" action="ppaction://media"/>
            <a:extLst>
              <a:ext uri="{FF2B5EF4-FFF2-40B4-BE49-F238E27FC236}">
                <a16:creationId xmlns:a16="http://schemas.microsoft.com/office/drawing/2014/main" id="{D594116E-3797-C543-BACF-977FC28654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4517"/>
    </mc:Choice>
    <mc:Fallback>
      <p:transition spd="slow" advTm="34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8"/>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Mis-assemblies</a:t>
            </a:r>
            <a:endParaRPr/>
          </a:p>
        </p:txBody>
      </p:sp>
      <p:sp>
        <p:nvSpPr>
          <p:cNvPr id="99" name="Google Shape;99;p18"/>
          <p:cNvSpPr txBox="1">
            <a:spLocks noGrp="1"/>
          </p:cNvSpPr>
          <p:nvPr>
            <p:ph type="body" idx="1"/>
          </p:nvPr>
        </p:nvSpPr>
        <p:spPr>
          <a:xfrm>
            <a:off x="311700" y="1266325"/>
            <a:ext cx="3940200" cy="33027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dirty="0"/>
              <a:t>False duplications revealed through poor raw read coverage in IGV</a:t>
            </a:r>
            <a:endParaRPr dirty="0"/>
          </a:p>
          <a:p>
            <a:pPr marL="457200" lvl="0" indent="-342900" algn="l" rtl="0">
              <a:spcBef>
                <a:spcPts val="0"/>
              </a:spcBef>
              <a:spcAft>
                <a:spcPts val="0"/>
              </a:spcAft>
              <a:buSzPts val="1800"/>
              <a:buChar char="●"/>
            </a:pPr>
            <a:r>
              <a:rPr lang="en" dirty="0"/>
              <a:t>Improper placement of sequences on contigs</a:t>
            </a:r>
            <a:endParaRPr dirty="0"/>
          </a:p>
          <a:p>
            <a:pPr marL="457200" lvl="0" indent="-342900" algn="l" rtl="0">
              <a:spcBef>
                <a:spcPts val="0"/>
              </a:spcBef>
              <a:spcAft>
                <a:spcPts val="0"/>
              </a:spcAft>
              <a:buSzPts val="1800"/>
              <a:buChar char="●"/>
            </a:pPr>
            <a:r>
              <a:rPr lang="en" i="1" dirty="0"/>
              <a:t>Escherichia coli</a:t>
            </a:r>
            <a:r>
              <a:rPr lang="en" dirty="0"/>
              <a:t> contamination </a:t>
            </a:r>
            <a:endParaRPr dirty="0"/>
          </a:p>
          <a:p>
            <a:pPr marL="457200" lvl="0" indent="-342900" algn="l" rtl="0">
              <a:spcBef>
                <a:spcPts val="0"/>
              </a:spcBef>
              <a:spcAft>
                <a:spcPts val="0"/>
              </a:spcAft>
              <a:buSzPts val="1800"/>
              <a:buChar char="●"/>
            </a:pPr>
            <a:r>
              <a:rPr lang="en" dirty="0"/>
              <a:t>Mis-assemblies were resolved through the use of raw read data</a:t>
            </a:r>
            <a:endParaRPr dirty="0"/>
          </a:p>
        </p:txBody>
      </p:sp>
      <p:pic>
        <p:nvPicPr>
          <p:cNvPr id="100" name="Google Shape;100;p18"/>
          <p:cNvPicPr preferRelativeResize="0"/>
          <p:nvPr/>
        </p:nvPicPr>
        <p:blipFill rotWithShape="1">
          <a:blip r:embed="rId5">
            <a:alphaModFix/>
          </a:blip>
          <a:srcRect l="15109" t="27076" r="1410" b="5601"/>
          <a:stretch/>
        </p:blipFill>
        <p:spPr>
          <a:xfrm>
            <a:off x="4325600" y="1370575"/>
            <a:ext cx="4369299" cy="2219324"/>
          </a:xfrm>
          <a:prstGeom prst="rect">
            <a:avLst/>
          </a:prstGeom>
          <a:noFill/>
          <a:ln>
            <a:noFill/>
          </a:ln>
        </p:spPr>
      </p:pic>
      <p:sp>
        <p:nvSpPr>
          <p:cNvPr id="101" name="Google Shape;101;p18"/>
          <p:cNvSpPr txBox="1"/>
          <p:nvPr/>
        </p:nvSpPr>
        <p:spPr>
          <a:xfrm>
            <a:off x="4251900" y="3589900"/>
            <a:ext cx="4443000" cy="106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Open Sans"/>
                <a:ea typeface="Open Sans"/>
                <a:cs typeface="Open Sans"/>
                <a:sym typeface="Open Sans"/>
              </a:rPr>
              <a:t>IGV display of raw reads against a MinION contig. Primary reads are colored gray, and secondary and supplementary alignments are white. Clean breaks in the raw read alignment were indicative of a potential mis-assembly. The sequence to the left of the break is </a:t>
            </a:r>
            <a:r>
              <a:rPr lang="en" sz="1200" i="1">
                <a:latin typeface="Open Sans"/>
                <a:ea typeface="Open Sans"/>
                <a:cs typeface="Open Sans"/>
                <a:sym typeface="Open Sans"/>
              </a:rPr>
              <a:t>E. coli </a:t>
            </a:r>
            <a:r>
              <a:rPr lang="en" sz="1200">
                <a:latin typeface="Open Sans"/>
                <a:ea typeface="Open Sans"/>
                <a:cs typeface="Open Sans"/>
                <a:sym typeface="Open Sans"/>
              </a:rPr>
              <a:t>contamination.</a:t>
            </a:r>
            <a:endParaRPr sz="1200">
              <a:latin typeface="Open Sans"/>
              <a:ea typeface="Open Sans"/>
              <a:cs typeface="Open Sans"/>
              <a:sym typeface="Open Sans"/>
            </a:endParaRPr>
          </a:p>
        </p:txBody>
      </p:sp>
      <p:pic>
        <p:nvPicPr>
          <p:cNvPr id="2" name="Audio 1">
            <a:hlinkClick r:id="" action="ppaction://media"/>
            <a:extLst>
              <a:ext uri="{FF2B5EF4-FFF2-40B4-BE49-F238E27FC236}">
                <a16:creationId xmlns:a16="http://schemas.microsoft.com/office/drawing/2014/main" id="{925FD214-5F85-D04D-ABE2-2DB12DC2BC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6895"/>
    </mc:Choice>
    <mc:Fallback>
      <p:transition spd="slow" advTm="46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9"/>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Translocations</a:t>
            </a:r>
            <a:endParaRPr/>
          </a:p>
        </p:txBody>
      </p:sp>
      <p:sp>
        <p:nvSpPr>
          <p:cNvPr id="107" name="Google Shape;107;p19"/>
          <p:cNvSpPr txBox="1">
            <a:spLocks noGrp="1"/>
          </p:cNvSpPr>
          <p:nvPr>
            <p:ph type="body" idx="1"/>
          </p:nvPr>
        </p:nvSpPr>
        <p:spPr>
          <a:xfrm>
            <a:off x="311700" y="1266325"/>
            <a:ext cx="3836700" cy="33027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dirty="0"/>
              <a:t>Translocations identified in the U233 genome assembly</a:t>
            </a:r>
            <a:endParaRPr dirty="0"/>
          </a:p>
          <a:p>
            <a:pPr marL="457200" lvl="0" indent="-342900" algn="l" rtl="0">
              <a:spcBef>
                <a:spcPts val="0"/>
              </a:spcBef>
              <a:spcAft>
                <a:spcPts val="0"/>
              </a:spcAft>
              <a:buSzPts val="1800"/>
              <a:buChar char="●"/>
            </a:pPr>
            <a:r>
              <a:rPr lang="en" dirty="0"/>
              <a:t>Breakpoint region used to find retrotransposons associated</a:t>
            </a:r>
            <a:endParaRPr dirty="0"/>
          </a:p>
          <a:p>
            <a:pPr marL="457200" lvl="0" indent="-342900" algn="l" rtl="0">
              <a:spcBef>
                <a:spcPts val="0"/>
              </a:spcBef>
              <a:spcAft>
                <a:spcPts val="0"/>
              </a:spcAft>
              <a:buSzPts val="1800"/>
              <a:buChar char="●"/>
            </a:pPr>
            <a:r>
              <a:rPr lang="en" i="1" dirty="0" err="1"/>
              <a:t>Magnaporthe</a:t>
            </a:r>
            <a:r>
              <a:rPr lang="en" i="1" dirty="0"/>
              <a:t> grisea </a:t>
            </a:r>
            <a:r>
              <a:rPr lang="en" dirty="0"/>
              <a:t>non-LTR MGL retrotransposon was the most common</a:t>
            </a:r>
            <a:endParaRPr dirty="0"/>
          </a:p>
        </p:txBody>
      </p:sp>
      <p:pic>
        <p:nvPicPr>
          <p:cNvPr id="108" name="Google Shape;108;p19"/>
          <p:cNvPicPr preferRelativeResize="0"/>
          <p:nvPr/>
        </p:nvPicPr>
        <p:blipFill>
          <a:blip r:embed="rId5">
            <a:alphaModFix/>
          </a:blip>
          <a:stretch>
            <a:fillRect/>
          </a:stretch>
        </p:blipFill>
        <p:spPr>
          <a:xfrm>
            <a:off x="5191696" y="95562"/>
            <a:ext cx="3374753" cy="2253374"/>
          </a:xfrm>
          <a:prstGeom prst="rect">
            <a:avLst/>
          </a:prstGeom>
          <a:noFill/>
          <a:ln>
            <a:noFill/>
          </a:ln>
        </p:spPr>
      </p:pic>
      <p:sp>
        <p:nvSpPr>
          <p:cNvPr id="109" name="Google Shape;109;p19"/>
          <p:cNvSpPr txBox="1"/>
          <p:nvPr/>
        </p:nvSpPr>
        <p:spPr>
          <a:xfrm>
            <a:off x="5191725" y="4597325"/>
            <a:ext cx="3458400" cy="41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434343"/>
                </a:solidFill>
                <a:latin typeface="Open Sans"/>
                <a:ea typeface="Open Sans"/>
                <a:cs typeface="Open Sans"/>
                <a:sym typeface="Open Sans"/>
              </a:rPr>
              <a:t>Translocation of contig 31454 between chromosomes 4 and 7: Colorful read coverage indicated repeats</a:t>
            </a:r>
            <a:endParaRPr sz="1000">
              <a:solidFill>
                <a:srgbClr val="434343"/>
              </a:solidFill>
              <a:latin typeface="Open Sans"/>
              <a:ea typeface="Open Sans"/>
              <a:cs typeface="Open Sans"/>
              <a:sym typeface="Open Sans"/>
            </a:endParaRPr>
          </a:p>
        </p:txBody>
      </p:sp>
      <p:pic>
        <p:nvPicPr>
          <p:cNvPr id="110" name="Google Shape;110;p19"/>
          <p:cNvPicPr preferRelativeResize="0"/>
          <p:nvPr/>
        </p:nvPicPr>
        <p:blipFill rotWithShape="1">
          <a:blip r:embed="rId6">
            <a:alphaModFix/>
          </a:blip>
          <a:srcRect l="11345" t="1246" r="13966" b="10383"/>
          <a:stretch/>
        </p:blipFill>
        <p:spPr>
          <a:xfrm>
            <a:off x="5191708" y="2457838"/>
            <a:ext cx="3458441" cy="2187600"/>
          </a:xfrm>
          <a:prstGeom prst="rect">
            <a:avLst/>
          </a:prstGeom>
          <a:noFill/>
          <a:ln>
            <a:noFill/>
          </a:ln>
        </p:spPr>
      </p:pic>
      <p:pic>
        <p:nvPicPr>
          <p:cNvPr id="2" name="Audio 1">
            <a:hlinkClick r:id="" action="ppaction://media"/>
            <a:extLst>
              <a:ext uri="{FF2B5EF4-FFF2-40B4-BE49-F238E27FC236}">
                <a16:creationId xmlns:a16="http://schemas.microsoft.com/office/drawing/2014/main" id="{E7F7A7AB-7E28-504B-8C99-F8A3DBF1264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5822"/>
    </mc:Choice>
    <mc:Fallback>
      <p:transition spd="slow" advTm="65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0"/>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Telomeres and subterminal regions</a:t>
            </a:r>
            <a:endParaRPr/>
          </a:p>
        </p:txBody>
      </p:sp>
      <p:sp>
        <p:nvSpPr>
          <p:cNvPr id="116" name="Google Shape;116;p20"/>
          <p:cNvSpPr txBox="1">
            <a:spLocks noGrp="1"/>
          </p:cNvSpPr>
          <p:nvPr>
            <p:ph type="body" idx="1"/>
          </p:nvPr>
        </p:nvSpPr>
        <p:spPr>
          <a:xfrm>
            <a:off x="311700" y="1266325"/>
            <a:ext cx="8520600" cy="16137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Telomeric contigs identified in MinION assemblies and raw read data</a:t>
            </a:r>
            <a:endParaRPr/>
          </a:p>
          <a:p>
            <a:pPr marL="457200" lvl="0" indent="-342900" algn="l" rtl="0">
              <a:spcBef>
                <a:spcPts val="0"/>
              </a:spcBef>
              <a:spcAft>
                <a:spcPts val="0"/>
              </a:spcAft>
              <a:buSzPts val="1800"/>
              <a:buChar char="●"/>
            </a:pPr>
            <a:r>
              <a:rPr lang="en"/>
              <a:t>Guy11 terminal regions were compared with those of its progeny strain, 70-15 (Rehmeyer et al., 2006)</a:t>
            </a:r>
            <a:endParaRPr/>
          </a:p>
          <a:p>
            <a:pPr marL="914400" lvl="1" indent="-317500" algn="l" rtl="0">
              <a:spcBef>
                <a:spcPts val="0"/>
              </a:spcBef>
              <a:spcAft>
                <a:spcPts val="0"/>
              </a:spcAft>
              <a:buSzPts val="1400"/>
              <a:buChar char="○"/>
            </a:pPr>
            <a:r>
              <a:rPr lang="en"/>
              <a:t>BLAST searches of the Telomere-Linked Helicase gene (TLH gene), transposons, and rDNA</a:t>
            </a:r>
            <a:endParaRPr/>
          </a:p>
          <a:p>
            <a:pPr marL="914400" lvl="1" indent="-317500" algn="l" rtl="0">
              <a:spcBef>
                <a:spcPts val="0"/>
              </a:spcBef>
              <a:spcAft>
                <a:spcPts val="0"/>
              </a:spcAft>
              <a:buSzPts val="1400"/>
              <a:buChar char="○"/>
            </a:pPr>
            <a:r>
              <a:rPr lang="en"/>
              <a:t>Ten out of fourteen telomeres were found in both Guy11 and 70-15</a:t>
            </a:r>
            <a:endParaRPr/>
          </a:p>
        </p:txBody>
      </p:sp>
      <p:pic>
        <p:nvPicPr>
          <p:cNvPr id="117" name="Google Shape;117;p20"/>
          <p:cNvPicPr preferRelativeResize="0"/>
          <p:nvPr/>
        </p:nvPicPr>
        <p:blipFill rotWithShape="1">
          <a:blip r:embed="rId5">
            <a:alphaModFix/>
          </a:blip>
          <a:srcRect l="7749" t="9706"/>
          <a:stretch/>
        </p:blipFill>
        <p:spPr>
          <a:xfrm>
            <a:off x="2144221" y="3049725"/>
            <a:ext cx="4599278" cy="1335600"/>
          </a:xfrm>
          <a:prstGeom prst="rect">
            <a:avLst/>
          </a:prstGeom>
          <a:noFill/>
          <a:ln>
            <a:noFill/>
          </a:ln>
        </p:spPr>
      </p:pic>
      <p:sp>
        <p:nvSpPr>
          <p:cNvPr id="118" name="Google Shape;118;p20"/>
          <p:cNvSpPr txBox="1"/>
          <p:nvPr/>
        </p:nvSpPr>
        <p:spPr>
          <a:xfrm>
            <a:off x="2211425" y="4385325"/>
            <a:ext cx="4532074" cy="53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dirty="0">
                <a:latin typeface="Open Sans"/>
                <a:ea typeface="Open Sans"/>
                <a:cs typeface="Open Sans"/>
                <a:sym typeface="Open Sans"/>
              </a:rPr>
              <a:t>Source: Rehmeyer et al. (2006). Terminal organization of chromosome ends of </a:t>
            </a:r>
            <a:r>
              <a:rPr lang="en" sz="1200" dirty="0" err="1">
                <a:latin typeface="Open Sans"/>
                <a:ea typeface="Open Sans"/>
                <a:cs typeface="Open Sans"/>
                <a:sym typeface="Open Sans"/>
              </a:rPr>
              <a:t>Magnaporthe</a:t>
            </a:r>
            <a:r>
              <a:rPr lang="en" sz="1200" dirty="0">
                <a:latin typeface="Open Sans"/>
                <a:ea typeface="Open Sans"/>
                <a:cs typeface="Open Sans"/>
                <a:sym typeface="Open Sans"/>
              </a:rPr>
              <a:t> </a:t>
            </a:r>
            <a:r>
              <a:rPr lang="en" sz="1200" dirty="0" err="1">
                <a:latin typeface="Open Sans"/>
                <a:ea typeface="Open Sans"/>
                <a:cs typeface="Open Sans"/>
                <a:sym typeface="Open Sans"/>
              </a:rPr>
              <a:t>oryzae</a:t>
            </a:r>
            <a:r>
              <a:rPr lang="en" sz="1200" dirty="0">
                <a:latin typeface="Open Sans"/>
                <a:ea typeface="Open Sans"/>
                <a:cs typeface="Open Sans"/>
                <a:sym typeface="Open Sans"/>
              </a:rPr>
              <a:t> strain 70-15.</a:t>
            </a:r>
            <a:endParaRPr sz="1200" dirty="0">
              <a:latin typeface="Open Sans"/>
              <a:ea typeface="Open Sans"/>
              <a:cs typeface="Open Sans"/>
              <a:sym typeface="Open Sans"/>
            </a:endParaRPr>
          </a:p>
        </p:txBody>
      </p:sp>
      <p:pic>
        <p:nvPicPr>
          <p:cNvPr id="3" name="Audio 2">
            <a:hlinkClick r:id="" action="ppaction://media"/>
            <a:extLst>
              <a:ext uri="{FF2B5EF4-FFF2-40B4-BE49-F238E27FC236}">
                <a16:creationId xmlns:a16="http://schemas.microsoft.com/office/drawing/2014/main" id="{0991CEF0-9FC1-8449-9FE3-14C0738D3CE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4948"/>
    </mc:Choice>
    <mc:Fallback>
      <p:transition spd="slow" advTm="64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156</TotalTime>
  <Words>1332</Words>
  <Application>Microsoft Macintosh PowerPoint</Application>
  <PresentationFormat>On-screen Show (16:9)</PresentationFormat>
  <Paragraphs>99</Paragraphs>
  <Slides>12</Slides>
  <Notes>12</Notes>
  <HiddenSlides>0</HiddenSlides>
  <MMClips>12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PT Sans Narrow</vt:lpstr>
      <vt:lpstr>Open Sans</vt:lpstr>
      <vt:lpstr>Calibri</vt:lpstr>
      <vt:lpstr>Arial</vt:lpstr>
      <vt:lpstr>Impact</vt:lpstr>
      <vt:lpstr>Tropic</vt:lpstr>
      <vt:lpstr>Genome improvement of  Magnaporthe oryzae strains  Guy11 and U233</vt:lpstr>
      <vt:lpstr>Background</vt:lpstr>
      <vt:lpstr>Goals</vt:lpstr>
      <vt:lpstr>Methods</vt:lpstr>
      <vt:lpstr>Connecting contigs</vt:lpstr>
      <vt:lpstr>Results</vt:lpstr>
      <vt:lpstr>Mis-assemblies</vt:lpstr>
      <vt:lpstr>Translocations</vt:lpstr>
      <vt:lpstr>Telomeres and subterminal regions</vt:lpstr>
      <vt:lpstr>Conclusion</vt:lpstr>
      <vt:lpstr>Future investigation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Genome improvement of  Magnaporthe oryzae strains  Guy11 and U233</dc:title>
  <cp:lastModifiedBy>DeGiorgio, Chloe G.</cp:lastModifiedBy>
  <cp:revision>17</cp:revision>
  <dcterms:modified xsi:type="dcterms:W3CDTF">2020-10-28T23:54:56Z</dcterms:modified>
</cp:coreProperties>
</file>