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89" r:id="rId3"/>
    <p:sldId id="292" r:id="rId4"/>
    <p:sldId id="318" r:id="rId5"/>
    <p:sldId id="286" r:id="rId6"/>
    <p:sldId id="257" r:id="rId7"/>
    <p:sldId id="258" r:id="rId8"/>
    <p:sldId id="259" r:id="rId9"/>
    <p:sldId id="322" r:id="rId10"/>
    <p:sldId id="261" r:id="rId11"/>
    <p:sldId id="262" r:id="rId12"/>
    <p:sldId id="263" r:id="rId13"/>
    <p:sldId id="326" r:id="rId14"/>
    <p:sldId id="323" r:id="rId15"/>
    <p:sldId id="281" r:id="rId16"/>
    <p:sldId id="324"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cooper" initials="rc" lastIdx="1" clrIdx="0">
    <p:extLst>
      <p:ext uri="{19B8F6BF-5375-455C-9EA6-DF929625EA0E}">
        <p15:presenceInfo xmlns:p15="http://schemas.microsoft.com/office/powerpoint/2012/main" userId="f69c7695f26dd5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2" autoAdjust="0"/>
    <p:restoredTop sz="77742"/>
  </p:normalViewPr>
  <p:slideViewPr>
    <p:cSldViewPr snapToGrid="0">
      <p:cViewPr>
        <p:scale>
          <a:sx n="101" d="100"/>
          <a:sy n="101" d="100"/>
        </p:scale>
        <p:origin x="296" y="-5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E8499-EB5B-4493-BE57-BCC2CA8394CA}" type="datetimeFigureOut">
              <a:rPr lang="en-US" smtClean="0"/>
              <a:t>10/31/20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0D7BA-5D4D-4638-9D7A-29BD3F4BC377}" type="slidenum">
              <a:rPr lang="en-US" smtClean="0"/>
              <a:t>‹#›</a:t>
            </a:fld>
            <a:endParaRPr lang="en-US"/>
          </a:p>
        </p:txBody>
      </p:sp>
    </p:spTree>
    <p:extLst>
      <p:ext uri="{BB962C8B-B14F-4D97-AF65-F5344CB8AC3E}">
        <p14:creationId xmlns:p14="http://schemas.microsoft.com/office/powerpoint/2010/main" val="1859962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FAF8A6F-562B-4A60-8359-F979947F33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43791A73-1A63-4962-A8D2-E7F9358962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Slide 1: The resting membrane potential in cells are actually made up of many different ions. (explain the different ions on the far-left column). In the right most columns, you will see both the intracellular and extracellular concentrations of these ions that researchers have found in the past </a:t>
            </a:r>
          </a:p>
          <a:p>
            <a:pPr>
              <a:spcBef>
                <a:spcPct val="0"/>
              </a:spcBef>
            </a:pPr>
            <a:endParaRPr lang="en-US" altLang="en-US" dirty="0"/>
          </a:p>
        </p:txBody>
      </p:sp>
      <p:sp>
        <p:nvSpPr>
          <p:cNvPr id="8196" name="Slide Number Placeholder 3">
            <a:extLst>
              <a:ext uri="{FF2B5EF4-FFF2-40B4-BE49-F238E27FC236}">
                <a16:creationId xmlns:a16="http://schemas.microsoft.com/office/drawing/2014/main" id="{2CA2B33F-5176-49FB-91FD-2B578A8F06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EA20CB7-E5F1-4248-AFD2-584DF8DA3258}"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Slide 22: If we increase the T from 294 K to 303 K, we end up with -51.74 mV. So, this value is decreasing. Therefore, if the T is increasing, the resting membrane potential is actually decreasing, displaying an inverse relationship. </a:t>
            </a:r>
          </a:p>
          <a:p>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11</a:t>
            </a:fld>
            <a:endParaRPr lang="en-US"/>
          </a:p>
        </p:txBody>
      </p:sp>
    </p:spTree>
    <p:extLst>
      <p:ext uri="{BB962C8B-B14F-4D97-AF65-F5344CB8AC3E}">
        <p14:creationId xmlns:p14="http://schemas.microsoft.com/office/powerpoint/2010/main" val="4246505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relationship between the RP and temperature has been examined in past studies, but very few studies also vary the levels of Ko in their experiments. The study shown here, performed in barnacle muscles, is one example where this is done.  (Explain x and y axes). Y axis is negative again (decreasing as you go up). They changed the temperature and determined that as the T increased, the resting membrane potential decreased, as seen before in the online simulation. However, there is also another relationship to look at. As they increased the Ko concentration, the resting membrane potential increased as well. This suggests a direct relationship between these two variables. </a:t>
            </a:r>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12</a:t>
            </a:fld>
            <a:endParaRPr lang="en-US"/>
          </a:p>
        </p:txBody>
      </p:sp>
    </p:spTree>
    <p:extLst>
      <p:ext uri="{BB962C8B-B14F-4D97-AF65-F5344CB8AC3E}">
        <p14:creationId xmlns:p14="http://schemas.microsoft.com/office/powerpoint/2010/main" val="1125330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table we used to collect our data in our lab. (Explain the different columns). The Ko repeat in chunks for distinct T values. The electrode resistance is not something we change but something that we just regulate throughout the experiment to ensure everything is going correctly. The main data collection is happening in the middle column. </a:t>
            </a:r>
          </a:p>
          <a:p>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14</a:t>
            </a:fld>
            <a:endParaRPr lang="en-US"/>
          </a:p>
        </p:txBody>
      </p:sp>
    </p:spTree>
    <p:extLst>
      <p:ext uri="{BB962C8B-B14F-4D97-AF65-F5344CB8AC3E}">
        <p14:creationId xmlns:p14="http://schemas.microsoft.com/office/powerpoint/2010/main" val="412469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an example of a sample data set that was obtained from one student in our class based on the online simulation. We can see the same relationships that I mentioned earlier: as the extracellular concentration of K+ increases on the x axis, the resting membrane potential is increasing, or depolarizing. We also see that as the temperature increases, the resting membrane potential decreases. (Explain this using one specific T) This further reiterates what the online simulation showed us as well as what the study with the barnacle muscles showed us. </a:t>
            </a:r>
          </a:p>
          <a:p>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15</a:t>
            </a:fld>
            <a:endParaRPr lang="en-US"/>
          </a:p>
        </p:txBody>
      </p:sp>
    </p:spTree>
    <p:extLst>
      <p:ext uri="{BB962C8B-B14F-4D97-AF65-F5344CB8AC3E}">
        <p14:creationId xmlns:p14="http://schemas.microsoft.com/office/powerpoint/2010/main" val="126407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all graphs that were obtained from the class data. The graphs on the left-hand side show us a comparison between resting membrane potential values obtained at 21 degrees Celsius and 5 degrees Celsius, while the graphs on the right-hand side show us a comparison between resting membrane potential values obtained at 21 degrees Celsius and 30 degrees Celsius. Almost all of the lines on the left side have a generally positive slope. This means that as the extracellular concentration of K+ is increasing, so is the resting membrane potential, which is a relationship we have already established. This same relationship is also seen with the graphs on the right where we compare data points at 21 degrees Celsius with those at 30 degrees Celsius. Additionally, some of the graphs on the left side show that as temperature increases, the resting membrane potential decreases. However, this relationship is not as prominent with the graphs on the right side. We are continuing this data collection in a research lab with tight controls of T and an average of 3 values at each T for each preparation. It was hard to control all of the different setups that were used for this experiment as some electrodes broke and the T may have been varied at times and therefore not constant. </a:t>
            </a:r>
          </a:p>
          <a:p>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16</a:t>
            </a:fld>
            <a:endParaRPr lang="en-US"/>
          </a:p>
        </p:txBody>
      </p:sp>
    </p:spTree>
    <p:extLst>
      <p:ext uri="{BB962C8B-B14F-4D97-AF65-F5344CB8AC3E}">
        <p14:creationId xmlns:p14="http://schemas.microsoft.com/office/powerpoint/2010/main" val="2479336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some improvements we could focus on for future labs. For example, we could use one lab period to just record muscle potentials and get familiarized with changing out the saline baths. This would allow for more accurate results in the future. Also, we could have thermometer at each setup in the lab so that we can keep a closer eye on the temperature when the resting membrane potential is being recorded.</a:t>
            </a:r>
          </a:p>
          <a:p>
            <a:r>
              <a:rPr lang="en-US" sz="1200" kern="1200" dirty="0">
                <a:solidFill>
                  <a:schemeClr val="tx1"/>
                </a:solidFill>
                <a:effectLst/>
                <a:latin typeface="+mn-lt"/>
                <a:ea typeface="+mn-ea"/>
                <a:cs typeface="+mn-cs"/>
              </a:rPr>
              <a:t>Outcomes: As a lab, the students have learned to have a new appreciation for the various values that can contribute to the RP. Also, we now know how T can have large effects on the RP and that heterothermic animals have to adapt to environmental changes. Hopefully, these results can even have some clinical applications in the future. </a:t>
            </a:r>
          </a:p>
          <a:p>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17</a:t>
            </a:fld>
            <a:endParaRPr lang="en-US"/>
          </a:p>
        </p:txBody>
      </p:sp>
    </p:spTree>
    <p:extLst>
      <p:ext uri="{BB962C8B-B14F-4D97-AF65-F5344CB8AC3E}">
        <p14:creationId xmlns:p14="http://schemas.microsoft.com/office/powerpoint/2010/main" val="231388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CB5766C5-5983-43A1-BA43-A1EA033664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D35E2DB-6C30-465B-97E9-7E89DDE3B3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Slide 3: This is a quick diagram of the experiment we performed in the lab. Here you have the reference electrode that is placed in the saline bath as a control and here you have the recording electrode that will be placed directly into the cell. On the right side, we will notice that after a few seconds of inserting the electrode, 0 mV drops to about -80 mV. Not every cell will drop to this level, this will depend on the cell. This value of -80mV will be our resting membrane potential. </a:t>
            </a:r>
          </a:p>
          <a:p>
            <a:pPr eaLnBrk="1" hangingPunct="1">
              <a:spcBef>
                <a:spcPct val="0"/>
              </a:spcBef>
            </a:pPr>
            <a:endParaRPr lang="en-US" altLang="en-US" dirty="0"/>
          </a:p>
        </p:txBody>
      </p:sp>
      <p:sp>
        <p:nvSpPr>
          <p:cNvPr id="49156" name="Slide Number Placeholder 3">
            <a:extLst>
              <a:ext uri="{FF2B5EF4-FFF2-40B4-BE49-F238E27FC236}">
                <a16:creationId xmlns:a16="http://schemas.microsoft.com/office/drawing/2014/main" id="{C0D3145D-EE00-4C8C-81FE-437A259AF5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5FADB2D-B63A-4712-87DB-D1A4706D913B}" type="slidenum">
              <a:rPr lang="en-US" altLang="en-US" sz="1200"/>
              <a:pPr/>
              <a:t>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8336CA9-C546-42CC-90BB-6954FE8913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ECD399B6-3786-4B72-BC68-FB53215DAC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brings us to the Nernst equation. E= resting membrane potential (for the purposes of this experiment). (Explain all the other variables). </a:t>
            </a:r>
          </a:p>
          <a:p>
            <a:endParaRPr lang="en-US" altLang="en-US" dirty="0"/>
          </a:p>
        </p:txBody>
      </p:sp>
      <p:sp>
        <p:nvSpPr>
          <p:cNvPr id="81924" name="Slide Number Placeholder 3">
            <a:extLst>
              <a:ext uri="{FF2B5EF4-FFF2-40B4-BE49-F238E27FC236}">
                <a16:creationId xmlns:a16="http://schemas.microsoft.com/office/drawing/2014/main" id="{28878728-1D61-49B2-83AD-54FE46E9CE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F904DD2-8D51-4871-AD5A-CD9227C86794}" type="slidenum">
              <a:rPr lang="en-US" altLang="en-US" sz="1200"/>
              <a:pPr/>
              <a:t>4</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 Here is the Nernst equation visually represented by this graph. (Explain the x and y axes). We can see the expected vs. observed values. The observed values are a little different than the expected values, especially at the lower concentrations. The GHK equation takes this difference into account. </a:t>
            </a:r>
          </a:p>
          <a:p>
            <a:pPr eaLnBrk="1" hangingPunct="1">
              <a:spcBef>
                <a:spcPct val="0"/>
              </a:spcBef>
            </a:pPr>
            <a:endParaRPr lang="en-US" dirty="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049437-5521-46B7-ABB7-49A3F5ACE28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GHK equation. This equation is used to determine the RP of the cell in regard to multiple ions. In fact, it is an extension of the Nernst equation. There are a few differences between the GHK and Nernst equation. First, in the GHK equation, the permeability of different ions is actually taken into account. Second, the GHK equation also takes into account the Na+ and Cl- ions. </a:t>
            </a:r>
          </a:p>
          <a:p>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6</a:t>
            </a:fld>
            <a:endParaRPr lang="en-US"/>
          </a:p>
        </p:txBody>
      </p:sp>
    </p:spTree>
    <p:extLst>
      <p:ext uri="{BB962C8B-B14F-4D97-AF65-F5344CB8AC3E}">
        <p14:creationId xmlns:p14="http://schemas.microsoft.com/office/powerpoint/2010/main" val="4290336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the different concentrations that researchers have derived in the past. These values are the intracellular concentration values for Na+, K, and Cl. We also see the permeability of these ions as well. These values are actually assumptions made from neurons because researchers have only been able to find these values on a more consistent level in neurons than muscle fibers. These values will be assumed for muscle fibers as well in our experiment. The extracellular concentrations will depend on the saline that we will be using, so that is in our control. </a:t>
            </a:r>
          </a:p>
          <a:p>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7</a:t>
            </a:fld>
            <a:endParaRPr lang="en-US"/>
          </a:p>
        </p:txBody>
      </p:sp>
    </p:spTree>
    <p:extLst>
      <p:ext uri="{BB962C8B-B14F-4D97-AF65-F5344CB8AC3E}">
        <p14:creationId xmlns:p14="http://schemas.microsoft.com/office/powerpoint/2010/main" val="3794699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there is one exception. This study cited here was able to determine the intracellular concentrations of K+ in crayfish muscle. The other values are still assumed from neurons. </a:t>
            </a:r>
          </a:p>
          <a:p>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8</a:t>
            </a:fld>
            <a:endParaRPr lang="en-US"/>
          </a:p>
        </p:txBody>
      </p:sp>
    </p:spTree>
    <p:extLst>
      <p:ext uri="{BB962C8B-B14F-4D97-AF65-F5344CB8AC3E}">
        <p14:creationId xmlns:p14="http://schemas.microsoft.com/office/powerpoint/2010/main" val="86072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Looking at the GHK equation again, there is one variable that is not examined a lot, and this variable is temperature. Temperature plays a large role in this equation because, for example, crayfish can move from warmer to colder places over the year. Us humans will also have fluctuating temperatures throughout the day. Therefore, if T is always fluctuating, it will definitely affect the GHK equation. In this link below, we can manually put in different values for the temperature, and it will show us how the resting membrane potential is affected. </a:t>
            </a:r>
          </a:p>
          <a:p>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9</a:t>
            </a:fld>
            <a:endParaRPr lang="en-US"/>
          </a:p>
        </p:txBody>
      </p:sp>
    </p:spTree>
    <p:extLst>
      <p:ext uri="{BB962C8B-B14F-4D97-AF65-F5344CB8AC3E}">
        <p14:creationId xmlns:p14="http://schemas.microsoft.com/office/powerpoint/2010/main" val="3612089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Slide 21: Here, we are plugging in 294 K for the T, and we end up with -50.2 mV. </a:t>
            </a:r>
          </a:p>
          <a:p>
            <a:endParaRPr lang="en-US" dirty="0"/>
          </a:p>
        </p:txBody>
      </p:sp>
      <p:sp>
        <p:nvSpPr>
          <p:cNvPr id="4" name="Slide Number Placeholder 3"/>
          <p:cNvSpPr>
            <a:spLocks noGrp="1"/>
          </p:cNvSpPr>
          <p:nvPr>
            <p:ph type="sldNum" sz="quarter" idx="5"/>
          </p:nvPr>
        </p:nvSpPr>
        <p:spPr/>
        <p:txBody>
          <a:bodyPr/>
          <a:lstStyle/>
          <a:p>
            <a:fld id="{1310D7BA-5D4D-4638-9D7A-29BD3F4BC377}" type="slidenum">
              <a:rPr lang="en-US" smtClean="0"/>
              <a:t>10</a:t>
            </a:fld>
            <a:endParaRPr lang="en-US"/>
          </a:p>
        </p:txBody>
      </p:sp>
    </p:spTree>
    <p:extLst>
      <p:ext uri="{BB962C8B-B14F-4D97-AF65-F5344CB8AC3E}">
        <p14:creationId xmlns:p14="http://schemas.microsoft.com/office/powerpoint/2010/main" val="239964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BFB8-BAC9-4F1C-AE98-1A333E1A1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2369A5-FA19-47A5-ADA3-20CC9DD001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90C070-E0A1-4FEC-B41C-A5FF0798BA3A}"/>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5" name="Footer Placeholder 4">
            <a:extLst>
              <a:ext uri="{FF2B5EF4-FFF2-40B4-BE49-F238E27FC236}">
                <a16:creationId xmlns:a16="http://schemas.microsoft.com/office/drawing/2014/main" id="{953C740B-525D-4C32-A940-DE76CA7C1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7D161-EF62-436F-BFEC-6274854271C6}"/>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2934551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A4F24-461F-4B0F-B1D6-8616A6458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EC8C7-F3E3-4E4F-9CB8-B47829DE51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BAA9E-1403-478C-B808-3E6840D77854}"/>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5" name="Footer Placeholder 4">
            <a:extLst>
              <a:ext uri="{FF2B5EF4-FFF2-40B4-BE49-F238E27FC236}">
                <a16:creationId xmlns:a16="http://schemas.microsoft.com/office/drawing/2014/main" id="{2B76ED8C-8C1D-4769-9288-425DB3C7F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418F5-4B1E-4271-B975-00F408F322BB}"/>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314369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33E71-4D66-40EF-9401-F7B12734AA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EAC69D-1D7B-4E68-A647-23BE730764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5727F-8FA3-4CA5-8C36-C2CEC0A522FD}"/>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5" name="Footer Placeholder 4">
            <a:extLst>
              <a:ext uri="{FF2B5EF4-FFF2-40B4-BE49-F238E27FC236}">
                <a16:creationId xmlns:a16="http://schemas.microsoft.com/office/drawing/2014/main" id="{86412E99-00DC-4D1B-8D29-84B96869D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C8C6A-06CE-490E-BAB2-21B1DA68ACD1}"/>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427140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8C4C-0811-40B3-AED3-F00DA8385A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4E952D-696B-4499-AF0F-903A3C79BC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576C7-C511-4D58-8917-27420582248A}"/>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5" name="Footer Placeholder 4">
            <a:extLst>
              <a:ext uri="{FF2B5EF4-FFF2-40B4-BE49-F238E27FC236}">
                <a16:creationId xmlns:a16="http://schemas.microsoft.com/office/drawing/2014/main" id="{405BFFD9-EBAD-481F-9F85-01045A25A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815E3-C53D-419C-9DAF-4A24DECB34AC}"/>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109891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407BB-7FA9-46D2-BE2C-BE2724BF0E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BDF1F9-CA2F-42CA-9EF0-D6D3557626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AF73F4-4A11-4728-B7D3-B7613F23004B}"/>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5" name="Footer Placeholder 4">
            <a:extLst>
              <a:ext uri="{FF2B5EF4-FFF2-40B4-BE49-F238E27FC236}">
                <a16:creationId xmlns:a16="http://schemas.microsoft.com/office/drawing/2014/main" id="{11E19C80-F734-4374-B31A-3BC57F2B8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FD6C9-664E-436C-B86F-8E94F79F88E0}"/>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316356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CEC0-1ED9-436F-BD4D-3CF6E0798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7FA1A-FF00-4B2C-8389-FD46D26283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5C976-FD36-41BB-AC54-0DA034F002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91C5C5-1675-4825-B6A3-A0DB924A4FE1}"/>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6" name="Footer Placeholder 5">
            <a:extLst>
              <a:ext uri="{FF2B5EF4-FFF2-40B4-BE49-F238E27FC236}">
                <a16:creationId xmlns:a16="http://schemas.microsoft.com/office/drawing/2014/main" id="{623095F5-A995-4DE1-BE34-4FF9BFC68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71305-269F-40B1-908E-C49AADD5C8F6}"/>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223091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D18F-066A-408A-9A3F-421563AB81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9DCDED-7FA7-494A-90A5-F84E692AEE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5A2E47-A3DC-4B0B-AC41-01ECE9F88A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C8B676-B008-46FC-B0FC-6D0DEED999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0D739-A590-45DB-980E-B1C053CE8D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11B1E5-60E6-47A1-887C-C6C4E086F80C}"/>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8" name="Footer Placeholder 7">
            <a:extLst>
              <a:ext uri="{FF2B5EF4-FFF2-40B4-BE49-F238E27FC236}">
                <a16:creationId xmlns:a16="http://schemas.microsoft.com/office/drawing/2014/main" id="{F132F630-FFC0-493E-A56D-C24F0946ED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24CAD2-BA19-476B-8450-607FF9EDEB5C}"/>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268055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516F-DAFF-43C6-8CB5-78E06C1233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72648A-702E-4DA4-8AFF-CF1A675FD8AD}"/>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4" name="Footer Placeholder 3">
            <a:extLst>
              <a:ext uri="{FF2B5EF4-FFF2-40B4-BE49-F238E27FC236}">
                <a16:creationId xmlns:a16="http://schemas.microsoft.com/office/drawing/2014/main" id="{0FCC6512-91A8-4022-B51E-5F811FF9A9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8D8E04-80FE-4C41-A3C7-2E2011BB8C70}"/>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2242145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DAB458-4945-410B-8BA6-63919CC74CFE}"/>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3" name="Footer Placeholder 2">
            <a:extLst>
              <a:ext uri="{FF2B5EF4-FFF2-40B4-BE49-F238E27FC236}">
                <a16:creationId xmlns:a16="http://schemas.microsoft.com/office/drawing/2014/main" id="{B9DC2A67-86CC-4860-BB5B-7EA40665C8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A5FDFF-FECA-4586-876F-DF2B21611A82}"/>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2449569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FF25-6508-4B0F-B1CD-87C02B3EF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D6C09A-14E1-413F-898D-559F56A60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1871FE-55CC-45CA-8238-6A0908E4F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85BE4-B0DD-4B58-A551-51220D585AC6}"/>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6" name="Footer Placeholder 5">
            <a:extLst>
              <a:ext uri="{FF2B5EF4-FFF2-40B4-BE49-F238E27FC236}">
                <a16:creationId xmlns:a16="http://schemas.microsoft.com/office/drawing/2014/main" id="{0A6C85F1-BEA4-4EA7-A477-F37F1A6FC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B579D-D7BA-4DE2-9723-6F0C55A4DEAF}"/>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1717284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EA56-360F-4ED9-B97A-953B25AD1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F1C130-8734-4845-82EE-077FC94FD1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276946-EB26-4277-9641-576224A56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BB6FE-80E3-447A-81AC-675140D55C46}"/>
              </a:ext>
            </a:extLst>
          </p:cNvPr>
          <p:cNvSpPr>
            <a:spLocks noGrp="1"/>
          </p:cNvSpPr>
          <p:nvPr>
            <p:ph type="dt" sz="half" idx="10"/>
          </p:nvPr>
        </p:nvSpPr>
        <p:spPr/>
        <p:txBody>
          <a:bodyPr/>
          <a:lstStyle/>
          <a:p>
            <a:fld id="{C2A469BC-FA59-4FF9-A3D5-D8845FFFBCBD}" type="datetimeFigureOut">
              <a:rPr lang="en-US" smtClean="0"/>
              <a:t>10/31/20</a:t>
            </a:fld>
            <a:endParaRPr lang="en-US"/>
          </a:p>
        </p:txBody>
      </p:sp>
      <p:sp>
        <p:nvSpPr>
          <p:cNvPr id="6" name="Footer Placeholder 5">
            <a:extLst>
              <a:ext uri="{FF2B5EF4-FFF2-40B4-BE49-F238E27FC236}">
                <a16:creationId xmlns:a16="http://schemas.microsoft.com/office/drawing/2014/main" id="{0FA09A47-E9AB-4534-8B69-9C62F91C23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8C3A5-06F8-471D-BB92-892F062CE0D9}"/>
              </a:ext>
            </a:extLst>
          </p:cNvPr>
          <p:cNvSpPr>
            <a:spLocks noGrp="1"/>
          </p:cNvSpPr>
          <p:nvPr>
            <p:ph type="sldNum" sz="quarter" idx="12"/>
          </p:nvPr>
        </p:nvSpPr>
        <p:spPr/>
        <p:txBody>
          <a:bodyPr/>
          <a:lstStyle/>
          <a:p>
            <a:fld id="{9B35E71D-B569-403C-8294-55ACB280122C}" type="slidenum">
              <a:rPr lang="en-US" smtClean="0"/>
              <a:t>‹#›</a:t>
            </a:fld>
            <a:endParaRPr lang="en-US"/>
          </a:p>
        </p:txBody>
      </p:sp>
    </p:spTree>
    <p:extLst>
      <p:ext uri="{BB962C8B-B14F-4D97-AF65-F5344CB8AC3E}">
        <p14:creationId xmlns:p14="http://schemas.microsoft.com/office/powerpoint/2010/main" val="104783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9F7767-C8FD-44AD-B635-96F0857A8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04152B-3857-4BE1-8596-E669AAEFBE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C036F-439D-400A-9DFE-8995F5E2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469BC-FA59-4FF9-A3D5-D8845FFFBCBD}" type="datetimeFigureOut">
              <a:rPr lang="en-US" smtClean="0"/>
              <a:t>10/31/20</a:t>
            </a:fld>
            <a:endParaRPr lang="en-US"/>
          </a:p>
        </p:txBody>
      </p:sp>
      <p:sp>
        <p:nvSpPr>
          <p:cNvPr id="5" name="Footer Placeholder 4">
            <a:extLst>
              <a:ext uri="{FF2B5EF4-FFF2-40B4-BE49-F238E27FC236}">
                <a16:creationId xmlns:a16="http://schemas.microsoft.com/office/drawing/2014/main" id="{D3F9C4E2-66FA-4CBB-A23E-BA139DB5D2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A3FDFF-7045-468E-A415-19BB731842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5E71D-B569-403C-8294-55ACB280122C}" type="slidenum">
              <a:rPr lang="en-US" smtClean="0"/>
              <a:t>‹#›</a:t>
            </a:fld>
            <a:endParaRPr lang="en-US"/>
          </a:p>
        </p:txBody>
      </p:sp>
    </p:spTree>
    <p:extLst>
      <p:ext uri="{BB962C8B-B14F-4D97-AF65-F5344CB8AC3E}">
        <p14:creationId xmlns:p14="http://schemas.microsoft.com/office/powerpoint/2010/main" val="3482134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media12.m4a"/><Relationship Id="rId7" Type="http://schemas.openxmlformats.org/officeDocument/2006/relationships/image" Target="../media/image10.jp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11.xml"/><Relationship Id="rId4" Type="http://schemas.openxmlformats.org/officeDocument/2006/relationships/slideLayout" Target="../slideLayouts/slideLayout1.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9.m4a"/><Relationship Id="rId7" Type="http://schemas.openxmlformats.org/officeDocument/2006/relationships/hyperlink" Target="https://www.physiologyweb.com/calculators/ghk_equation_calculator.html" TargetMode="External"/><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50B446-43B0-47B5-8895-AC004B360C78}"/>
              </a:ext>
            </a:extLst>
          </p:cNvPr>
          <p:cNvSpPr txBox="1"/>
          <p:nvPr/>
        </p:nvSpPr>
        <p:spPr>
          <a:xfrm>
            <a:off x="1364566" y="844061"/>
            <a:ext cx="10051366" cy="4693080"/>
          </a:xfrm>
          <a:prstGeom prst="rect">
            <a:avLst/>
          </a:prstGeom>
          <a:noFill/>
        </p:spPr>
        <p:txBody>
          <a:bodyPr wrap="square">
            <a:spAutoFit/>
          </a:bodyPr>
          <a:lstStyle/>
          <a:p>
            <a:pPr marL="0" marR="0" algn="ctr">
              <a:lnSpc>
                <a:spcPct val="115000"/>
              </a:lnSpc>
              <a:spcBef>
                <a:spcPts val="0"/>
              </a:spcBef>
              <a:spcAft>
                <a:spcPts val="0"/>
              </a:spcAft>
            </a:pPr>
            <a:r>
              <a:rPr lang="en-US" sz="3200" b="1" dirty="0">
                <a:effectLst/>
                <a:latin typeface="Arial" panose="020B0604020202020204" pitchFamily="34" charset="0"/>
                <a:ea typeface="Calibri" panose="020F0502020204030204" pitchFamily="34" charset="0"/>
                <a:cs typeface="Times New Roman" panose="02020603050405020304" pitchFamily="18" charset="0"/>
              </a:rPr>
              <a:t>TEMPERATURE DEPENDENCE ON THE PASSIVE EFFECTS OF K+ ON MEMBRANE POTENTIAL OF SKELETAL MUSCLE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400" b="1" dirty="0">
                <a:effectLst/>
                <a:latin typeface="Arial" panose="020B0604020202020204" pitchFamily="34" charset="0"/>
                <a:ea typeface="Calibri" panose="020F0502020204030204" pitchFamily="34" charset="0"/>
                <a:cs typeface="Times New Roman" panose="02020603050405020304" pitchFamily="18" charset="0"/>
              </a:rPr>
              <a:t>By</a:t>
            </a:r>
          </a:p>
          <a:p>
            <a:pPr algn="ctr"/>
            <a:endParaRPr lang="en-US" sz="2400" b="1" dirty="0">
              <a:effectLst/>
              <a:latin typeface="Arial" panose="020B0604020202020204" pitchFamily="34" charset="0"/>
              <a:ea typeface="Calibri" panose="020F0502020204030204" pitchFamily="34" charset="0"/>
            </a:endParaRPr>
          </a:p>
          <a:p>
            <a:pPr algn="ctr"/>
            <a:r>
              <a:rPr lang="en-US" sz="2400" b="1" dirty="0" err="1">
                <a:effectLst/>
                <a:latin typeface="Arial" panose="020B0604020202020204" pitchFamily="34" charset="0"/>
                <a:ea typeface="Calibri" panose="020F0502020204030204" pitchFamily="34" charset="0"/>
              </a:rPr>
              <a:t>Janki</a:t>
            </a:r>
            <a:r>
              <a:rPr lang="en-US" sz="2400" b="1" dirty="0">
                <a:effectLst/>
                <a:latin typeface="Arial" panose="020B0604020202020204" pitchFamily="34" charset="0"/>
                <a:ea typeface="Calibri" panose="020F0502020204030204" pitchFamily="34" charset="0"/>
              </a:rPr>
              <a:t> R. </a:t>
            </a:r>
            <a:r>
              <a:rPr lang="en-US" sz="2400" b="1" dirty="0" err="1">
                <a:effectLst/>
                <a:latin typeface="Arial" panose="020B0604020202020204" pitchFamily="34" charset="0"/>
                <a:ea typeface="Calibri" panose="020F0502020204030204" pitchFamily="34" charset="0"/>
              </a:rPr>
              <a:t>Naidugari</a:t>
            </a:r>
            <a:endParaRPr lang="en-US" sz="2400" b="1" dirty="0">
              <a:effectLst/>
              <a:latin typeface="Arial" panose="020B0604020202020204" pitchFamily="34" charset="0"/>
              <a:ea typeface="Calibri" panose="020F0502020204030204" pitchFamily="34" charset="0"/>
            </a:endParaRPr>
          </a:p>
          <a:p>
            <a:pPr algn="ctr"/>
            <a:endParaRPr lang="en-US" sz="2400" b="1" dirty="0">
              <a:effectLst/>
              <a:latin typeface="Arial" panose="020B0604020202020204" pitchFamily="34" charset="0"/>
              <a:ea typeface="Calibri" panose="020F0502020204030204" pitchFamily="34" charset="0"/>
            </a:endParaRPr>
          </a:p>
          <a:p>
            <a:pPr algn="ctr"/>
            <a:endParaRPr lang="en-US" sz="2400" b="1" dirty="0">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F3ABB06C-F121-C645-AA36-73BEC9E446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39356170"/>
      </p:ext>
    </p:extLst>
  </p:cSld>
  <p:clrMapOvr>
    <a:masterClrMapping/>
  </p:clrMapOvr>
  <mc:AlternateContent xmlns:mc="http://schemas.openxmlformats.org/markup-compatibility/2006">
    <mc:Choice xmlns:p14="http://schemas.microsoft.com/office/powerpoint/2010/main" Requires="p14">
      <p:transition spd="slow" p14:dur="2000" advTm="11242"/>
    </mc:Choice>
    <mc:Fallback>
      <p:transition spd="slow" advTm="11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38E19254-7D8D-45AA-B29C-6FE70E4C1B5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698115" y="1662430"/>
            <a:ext cx="6795770" cy="3906520"/>
          </a:xfrm>
          <a:prstGeom prst="rect">
            <a:avLst/>
          </a:prstGeom>
        </p:spPr>
      </p:pic>
      <p:sp>
        <p:nvSpPr>
          <p:cNvPr id="7" name="TextBox 3">
            <a:extLst>
              <a:ext uri="{FF2B5EF4-FFF2-40B4-BE49-F238E27FC236}">
                <a16:creationId xmlns:a16="http://schemas.microsoft.com/office/drawing/2014/main" id="{6461C833-005C-41F5-95FC-8AB8CC4BE046}"/>
              </a:ext>
            </a:extLst>
          </p:cNvPr>
          <p:cNvSpPr txBox="1"/>
          <p:nvPr/>
        </p:nvSpPr>
        <p:spPr>
          <a:xfrm>
            <a:off x="3766185" y="1289050"/>
            <a:ext cx="1096010" cy="370205"/>
          </a:xfrm>
          <a:prstGeom prst="rect">
            <a:avLst/>
          </a:prstGeom>
          <a:noFill/>
        </p:spPr>
        <p:txBody>
          <a:bodyPr wrap="none" rtlCol="0">
            <a:spAutoFit/>
          </a:bodyPr>
          <a:lstStyle/>
          <a:p>
            <a:pPr marL="0" marR="0">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Temp 21C</a:t>
            </a:r>
            <a:endParaRPr lang="en-US" sz="1200">
              <a:effectLst/>
              <a:latin typeface="Times New Roman" panose="02020603050405020304" pitchFamily="18" charset="0"/>
              <a:ea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24C3F0F7-3CF1-4629-A158-E681DB2225A7}"/>
              </a:ext>
            </a:extLst>
          </p:cNvPr>
          <p:cNvCxnSpPr>
            <a:cxnSpLocks/>
          </p:cNvCxnSpPr>
          <p:nvPr/>
        </p:nvCxnSpPr>
        <p:spPr>
          <a:xfrm>
            <a:off x="2137145" y="1860698"/>
            <a:ext cx="64326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A2E2FEE-7806-4199-8BCE-F8F9950A6737}"/>
              </a:ext>
            </a:extLst>
          </p:cNvPr>
          <p:cNvCxnSpPr>
            <a:cxnSpLocks/>
          </p:cNvCxnSpPr>
          <p:nvPr/>
        </p:nvCxnSpPr>
        <p:spPr>
          <a:xfrm>
            <a:off x="2054846" y="4894521"/>
            <a:ext cx="64326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ED8A853D-3157-014E-8CE4-C618AD2751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29132525"/>
      </p:ext>
    </p:extLst>
  </p:cSld>
  <p:clrMapOvr>
    <a:masterClrMapping/>
  </p:clrMapOvr>
  <mc:AlternateContent xmlns:mc="http://schemas.openxmlformats.org/markup-compatibility/2006">
    <mc:Choice xmlns:p14="http://schemas.microsoft.com/office/powerpoint/2010/main" Requires="p14">
      <p:transition spd="slow" p14:dur="2000" advTm="9614"/>
    </mc:Choice>
    <mc:Fallback>
      <p:transition spd="slow" advTm="9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069A1E2-41C2-49E3-9A4D-4B180737BE1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900362" y="1558925"/>
            <a:ext cx="6391275" cy="3740150"/>
          </a:xfrm>
          <a:prstGeom prst="rect">
            <a:avLst/>
          </a:prstGeom>
        </p:spPr>
      </p:pic>
      <p:cxnSp>
        <p:nvCxnSpPr>
          <p:cNvPr id="2" name="Straight Arrow Connector 1">
            <a:extLst>
              <a:ext uri="{FF2B5EF4-FFF2-40B4-BE49-F238E27FC236}">
                <a16:creationId xmlns:a16="http://schemas.microsoft.com/office/drawing/2014/main" id="{1C0F11C4-AF86-4DD8-B350-A80D08E10F9B}"/>
              </a:ext>
            </a:extLst>
          </p:cNvPr>
          <p:cNvCxnSpPr>
            <a:cxnSpLocks/>
          </p:cNvCxnSpPr>
          <p:nvPr/>
        </p:nvCxnSpPr>
        <p:spPr>
          <a:xfrm>
            <a:off x="2498652" y="1834117"/>
            <a:ext cx="64326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42342FE0-4E15-406E-A294-060A7F97010C}"/>
              </a:ext>
            </a:extLst>
          </p:cNvPr>
          <p:cNvCxnSpPr>
            <a:cxnSpLocks/>
          </p:cNvCxnSpPr>
          <p:nvPr/>
        </p:nvCxnSpPr>
        <p:spPr>
          <a:xfrm>
            <a:off x="2458779" y="4612758"/>
            <a:ext cx="64326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5CE7A35-AEEA-487E-9E4B-34DDCB184C85}"/>
              </a:ext>
            </a:extLst>
          </p:cNvPr>
          <p:cNvSpPr txBox="1"/>
          <p:nvPr/>
        </p:nvSpPr>
        <p:spPr>
          <a:xfrm>
            <a:off x="2780414" y="722185"/>
            <a:ext cx="6095114" cy="830997"/>
          </a:xfrm>
          <a:prstGeom prst="rect">
            <a:avLst/>
          </a:prstGeom>
          <a:noFill/>
        </p:spPr>
        <p:txBody>
          <a:bodyPr wrap="square">
            <a:spAutoFit/>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Temp 30 C</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More negative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Vm</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than for 21C</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p:txBody>
      </p:sp>
      <p:pic>
        <p:nvPicPr>
          <p:cNvPr id="6" name="Audio 5">
            <a:hlinkClick r:id="" action="ppaction://media"/>
            <a:extLst>
              <a:ext uri="{FF2B5EF4-FFF2-40B4-BE49-F238E27FC236}">
                <a16:creationId xmlns:a16="http://schemas.microsoft.com/office/drawing/2014/main" id="{FEE592AF-7D8A-9840-826D-8C6B0120DE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493057"/>
      </p:ext>
    </p:extLst>
  </p:cSld>
  <p:clrMapOvr>
    <a:masterClrMapping/>
  </p:clrMapOvr>
  <mc:AlternateContent xmlns:mc="http://schemas.openxmlformats.org/markup-compatibility/2006">
    <mc:Choice xmlns:p14="http://schemas.microsoft.com/office/powerpoint/2010/main" Requires="p14">
      <p:transition spd="slow" p14:dur="2000" advTm="18723"/>
    </mc:Choice>
    <mc:Fallback>
      <p:transition spd="slow" advTm="1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4D4587-3514-4CDA-82F4-B74B0BF68AAB}"/>
              </a:ext>
            </a:extLst>
          </p:cNvPr>
          <p:cNvPicPr/>
          <p:nvPr/>
        </p:nvPicPr>
        <p:blipFill rotWithShape="1">
          <a:blip r:embed="rId6"/>
          <a:srcRect t="7283" b="27742"/>
          <a:stretch/>
        </p:blipFill>
        <p:spPr>
          <a:xfrm>
            <a:off x="299434" y="607592"/>
            <a:ext cx="6703239" cy="5975797"/>
          </a:xfrm>
          <a:prstGeom prst="rect">
            <a:avLst/>
          </a:prstGeom>
        </p:spPr>
      </p:pic>
      <p:sp>
        <p:nvSpPr>
          <p:cNvPr id="5" name="TextBox 4">
            <a:extLst>
              <a:ext uri="{FF2B5EF4-FFF2-40B4-BE49-F238E27FC236}">
                <a16:creationId xmlns:a16="http://schemas.microsoft.com/office/drawing/2014/main" id="{0E2D8270-2109-4770-AB1F-D07E19B1AF8F}"/>
              </a:ext>
            </a:extLst>
          </p:cNvPr>
          <p:cNvSpPr txBox="1"/>
          <p:nvPr/>
        </p:nvSpPr>
        <p:spPr>
          <a:xfrm>
            <a:off x="8287555" y="583238"/>
            <a:ext cx="1713931" cy="369332"/>
          </a:xfrm>
          <a:prstGeom prst="rect">
            <a:avLst/>
          </a:prstGeom>
          <a:noFill/>
        </p:spPr>
        <p:txBody>
          <a:bodyPr wrap="none" rtlCol="0">
            <a:spAutoFit/>
          </a:bodyPr>
          <a:lstStyle/>
          <a:p>
            <a:r>
              <a:rPr lang="en-US" dirty="0"/>
              <a:t>Barnacle muscle</a:t>
            </a:r>
          </a:p>
        </p:txBody>
      </p:sp>
      <p:pic>
        <p:nvPicPr>
          <p:cNvPr id="7" name="Picture 6" descr="A picture containing covered, food, cake, sitting&#10;&#10;Description automatically generated">
            <a:extLst>
              <a:ext uri="{FF2B5EF4-FFF2-40B4-BE49-F238E27FC236}">
                <a16:creationId xmlns:a16="http://schemas.microsoft.com/office/drawing/2014/main" id="{872154E5-6465-488C-B73C-6EABBDB9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123091" y="2401912"/>
            <a:ext cx="5048519" cy="2839792"/>
          </a:xfrm>
          <a:prstGeom prst="rect">
            <a:avLst/>
          </a:prstGeom>
        </p:spPr>
      </p:pic>
      <p:pic>
        <p:nvPicPr>
          <p:cNvPr id="9" name="Picture 8" descr="A picture containing outdoor, sitting, standing, person&#10;&#10;Description automatically generated">
            <a:extLst>
              <a:ext uri="{FF2B5EF4-FFF2-40B4-BE49-F238E27FC236}">
                <a16:creationId xmlns:a16="http://schemas.microsoft.com/office/drawing/2014/main" id="{82AE8BE1-4E7C-4D14-8CB7-7B17E6EF7DEF}"/>
              </a:ext>
            </a:extLst>
          </p:cNvPr>
          <p:cNvPicPr>
            <a:picLocks noChangeAspect="1"/>
          </p:cNvPicPr>
          <p:nvPr/>
        </p:nvPicPr>
        <p:blipFill rotWithShape="1">
          <a:blip r:embed="rId8">
            <a:extLst>
              <a:ext uri="{28A0092B-C50C-407E-A947-70E740481C1C}">
                <a14:useLocalDpi xmlns:a14="http://schemas.microsoft.com/office/drawing/2010/main" val="0"/>
              </a:ext>
            </a:extLst>
          </a:blip>
          <a:srcRect l="41181" b="18894"/>
          <a:stretch/>
        </p:blipFill>
        <p:spPr>
          <a:xfrm>
            <a:off x="9196035" y="2875722"/>
            <a:ext cx="2865121" cy="2646097"/>
          </a:xfrm>
          <a:prstGeom prst="rect">
            <a:avLst/>
          </a:prstGeom>
        </p:spPr>
      </p:pic>
      <p:pic>
        <p:nvPicPr>
          <p:cNvPr id="3" name="Audio 2">
            <a:hlinkClick r:id="" action="ppaction://media"/>
            <a:extLst>
              <a:ext uri="{FF2B5EF4-FFF2-40B4-BE49-F238E27FC236}">
                <a16:creationId xmlns:a16="http://schemas.microsoft.com/office/drawing/2014/main" id="{A3A60EBD-47DB-8C43-8F35-38D20DA38EB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427799861"/>
      </p:ext>
    </p:extLst>
  </p:cSld>
  <p:clrMapOvr>
    <a:masterClrMapping/>
  </p:clrMapOvr>
  <mc:AlternateContent xmlns:mc="http://schemas.openxmlformats.org/markup-compatibility/2006">
    <mc:Choice xmlns:p14="http://schemas.microsoft.com/office/powerpoint/2010/main" Requires="p14">
      <p:transition spd="slow" p14:dur="2000" advTm="62021"/>
    </mc:Choice>
    <mc:Fallback>
      <p:transition spd="slow" advTm="6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2904E0-8525-6C48-9479-E1ADD6C176F0}"/>
              </a:ext>
            </a:extLst>
          </p:cNvPr>
          <p:cNvSpPr txBox="1"/>
          <p:nvPr/>
        </p:nvSpPr>
        <p:spPr>
          <a:xfrm>
            <a:off x="4052710" y="530578"/>
            <a:ext cx="423333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Methods</a:t>
            </a:r>
          </a:p>
        </p:txBody>
      </p:sp>
      <p:sp>
        <p:nvSpPr>
          <p:cNvPr id="4" name="TextBox 3">
            <a:extLst>
              <a:ext uri="{FF2B5EF4-FFF2-40B4-BE49-F238E27FC236}">
                <a16:creationId xmlns:a16="http://schemas.microsoft.com/office/drawing/2014/main" id="{1ADAD5F2-3114-394D-A9AB-A328699BF62B}"/>
              </a:ext>
            </a:extLst>
          </p:cNvPr>
          <p:cNvSpPr txBox="1"/>
          <p:nvPr/>
        </p:nvSpPr>
        <p:spPr>
          <a:xfrm>
            <a:off x="1241777" y="1411111"/>
            <a:ext cx="9516533"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Crayfish abdominal preparations were made that were bathed in standard crayfish saline (made with 205 NaCl; 5.3KCl; 13.5 CaCl</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2H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2.45 MgCl</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6H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5 HEPES and adjusted to pH 7.4 (in mM)).</a:t>
            </a:r>
          </a:p>
        </p:txBody>
      </p:sp>
      <p:sp>
        <p:nvSpPr>
          <p:cNvPr id="2" name="TextBox 1">
            <a:extLst>
              <a:ext uri="{FF2B5EF4-FFF2-40B4-BE49-F238E27FC236}">
                <a16:creationId xmlns:a16="http://schemas.microsoft.com/office/drawing/2014/main" id="{8B3541C1-CD62-A24A-BEF9-3736BC8D8259}"/>
              </a:ext>
            </a:extLst>
          </p:cNvPr>
          <p:cNvSpPr txBox="1"/>
          <p:nvPr/>
        </p:nvSpPr>
        <p:spPr>
          <a:xfrm>
            <a:off x="1422400" y="2314222"/>
            <a:ext cx="8873067"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glass intracellular pipette was then filled with 3M </a:t>
            </a:r>
            <a:r>
              <a:rPr lang="en-US" dirty="0" err="1">
                <a:latin typeface="Times New Roman" panose="02020603050405020304" pitchFamily="18" charset="0"/>
                <a:cs typeface="Times New Roman" panose="02020603050405020304" pitchFamily="18" charset="0"/>
              </a:rPr>
              <a:t>KCl</a:t>
            </a:r>
            <a:r>
              <a:rPr lang="en-US" dirty="0">
                <a:latin typeface="Times New Roman" panose="02020603050405020304" pitchFamily="18" charset="0"/>
                <a:cs typeface="Times New Roman" panose="02020603050405020304" pitchFamily="18" charset="0"/>
              </a:rPr>
              <a:t> with a syringe. After the silver wire was placed into the pipette, the electrode resistance was measured (anywhere between 20-60 MΩ was ideal). The extracellular voltage was then set to 0, and the microelectrode tip was placed into the longitudinal muscles. The microelectrode was then removed and placed into another muscle fiber so that multiple recordings could be obtained. The data was collected via </a:t>
            </a:r>
            <a:r>
              <a:rPr lang="en-US" dirty="0" err="1">
                <a:latin typeface="Times New Roman" panose="02020603050405020304" pitchFamily="18" charset="0"/>
                <a:cs typeface="Times New Roman" panose="02020603050405020304" pitchFamily="18" charset="0"/>
              </a:rPr>
              <a:t>LabChart</a:t>
            </a:r>
            <a:r>
              <a:rPr lang="en-US" dirty="0">
                <a:latin typeface="Times New Roman" panose="02020603050405020304" pitchFamily="18" charset="0"/>
                <a:cs typeface="Times New Roman" panose="02020603050405020304" pitchFamily="18" charset="0"/>
              </a:rPr>
              <a:t> Software. </a:t>
            </a:r>
          </a:p>
        </p:txBody>
      </p:sp>
      <p:sp>
        <p:nvSpPr>
          <p:cNvPr id="6" name="TextBox 5">
            <a:extLst>
              <a:ext uri="{FF2B5EF4-FFF2-40B4-BE49-F238E27FC236}">
                <a16:creationId xmlns:a16="http://schemas.microsoft.com/office/drawing/2014/main" id="{E8036A7F-264D-264C-B8B4-555C59096692}"/>
              </a:ext>
            </a:extLst>
          </p:cNvPr>
          <p:cNvSpPr txBox="1"/>
          <p:nvPr/>
        </p:nvSpPr>
        <p:spPr>
          <a:xfrm>
            <a:off x="1422400" y="4436533"/>
            <a:ext cx="916657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first set of data collection occurred under 21 ° Celsius. The saline bath was exchanged multiple times, starting with 5.3 mM K</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then 10 mM, 20 mM, 30 mM, 40 mM, and 50 mM K+ concentrations before being returned to 5.3 mM K</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This was repeated for 10 ° Celsius, 5 ° Celsius, and finally 30 ° Celsius.</a:t>
            </a:r>
          </a:p>
        </p:txBody>
      </p:sp>
      <p:pic>
        <p:nvPicPr>
          <p:cNvPr id="8" name="Audio 7">
            <a:hlinkClick r:id="" action="ppaction://media"/>
            <a:extLst>
              <a:ext uri="{FF2B5EF4-FFF2-40B4-BE49-F238E27FC236}">
                <a16:creationId xmlns:a16="http://schemas.microsoft.com/office/drawing/2014/main" id="{E03ABA76-56F7-1840-AE99-16DCDC526B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41282632"/>
      </p:ext>
    </p:extLst>
  </p:cSld>
  <p:clrMapOvr>
    <a:masterClrMapping/>
  </p:clrMapOvr>
  <mc:AlternateContent xmlns:mc="http://schemas.openxmlformats.org/markup-compatibility/2006">
    <mc:Choice xmlns:p14="http://schemas.microsoft.com/office/powerpoint/2010/main" Requires="p14">
      <p:transition spd="slow" p14:dur="2000" advTm="60540"/>
    </mc:Choice>
    <mc:Fallback>
      <p:transition spd="slow" advTm="6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121EA9-5BE8-41DE-96CE-EA41A52058F5}"/>
              </a:ext>
            </a:extLst>
          </p:cNvPr>
          <p:cNvGraphicFramePr>
            <a:graphicFrameLocks noGrp="1"/>
          </p:cNvGraphicFramePr>
          <p:nvPr>
            <p:extLst>
              <p:ext uri="{D42A27DB-BD31-4B8C-83A1-F6EECF244321}">
                <p14:modId xmlns:p14="http://schemas.microsoft.com/office/powerpoint/2010/main" val="706169950"/>
              </p:ext>
            </p:extLst>
          </p:nvPr>
        </p:nvGraphicFramePr>
        <p:xfrm>
          <a:off x="2247364" y="180304"/>
          <a:ext cx="6678316" cy="5996662"/>
        </p:xfrm>
        <a:graphic>
          <a:graphicData uri="http://schemas.openxmlformats.org/drawingml/2006/table">
            <a:tbl>
              <a:tblPr firstRow="1" firstCol="1" bandRow="1">
                <a:tableStyleId>{5C22544A-7EE6-4342-B048-85BDC9FD1C3A}</a:tableStyleId>
              </a:tblPr>
              <a:tblGrid>
                <a:gridCol w="1831194">
                  <a:extLst>
                    <a:ext uri="{9D8B030D-6E8A-4147-A177-3AD203B41FA5}">
                      <a16:colId xmlns:a16="http://schemas.microsoft.com/office/drawing/2014/main" val="3466913861"/>
                    </a:ext>
                  </a:extLst>
                </a:gridCol>
                <a:gridCol w="1020447">
                  <a:extLst>
                    <a:ext uri="{9D8B030D-6E8A-4147-A177-3AD203B41FA5}">
                      <a16:colId xmlns:a16="http://schemas.microsoft.com/office/drawing/2014/main" val="4143659950"/>
                    </a:ext>
                  </a:extLst>
                </a:gridCol>
                <a:gridCol w="1638859">
                  <a:extLst>
                    <a:ext uri="{9D8B030D-6E8A-4147-A177-3AD203B41FA5}">
                      <a16:colId xmlns:a16="http://schemas.microsoft.com/office/drawing/2014/main" val="3616337718"/>
                    </a:ext>
                  </a:extLst>
                </a:gridCol>
                <a:gridCol w="2187816">
                  <a:extLst>
                    <a:ext uri="{9D8B030D-6E8A-4147-A177-3AD203B41FA5}">
                      <a16:colId xmlns:a16="http://schemas.microsoft.com/office/drawing/2014/main" val="21439684"/>
                    </a:ext>
                  </a:extLst>
                </a:gridCol>
              </a:tblGrid>
              <a:tr h="337438">
                <a:tc>
                  <a:txBody>
                    <a:bodyPr/>
                    <a:lstStyle/>
                    <a:p>
                      <a:pPr marL="0" marR="0" algn="just">
                        <a:lnSpc>
                          <a:spcPct val="115000"/>
                        </a:lnSpc>
                        <a:spcBef>
                          <a:spcPts val="0"/>
                        </a:spcBef>
                        <a:spcAft>
                          <a:spcPts val="0"/>
                        </a:spcAft>
                      </a:pPr>
                      <a:br>
                        <a:rPr lang="en-US" sz="700">
                          <a:effectLst/>
                        </a:rPr>
                      </a:br>
                      <a:r>
                        <a:rPr lang="en-US" sz="700">
                          <a:effectLst/>
                        </a:rPr>
                        <a:t>[K</a:t>
                      </a:r>
                      <a:r>
                        <a:rPr lang="en-US" sz="700" baseline="30000">
                          <a:effectLst/>
                        </a:rPr>
                        <a:t>+</a:t>
                      </a:r>
                      <a:r>
                        <a:rPr lang="en-US" sz="700">
                          <a:effectLst/>
                        </a:rPr>
                        <a:t>]</a:t>
                      </a:r>
                      <a:r>
                        <a:rPr lang="en-US" sz="700" baseline="-25000">
                          <a:effectLst/>
                        </a:rPr>
                        <a:t>out  </a:t>
                      </a:r>
                      <a:r>
                        <a:rPr lang="en-US" sz="700">
                          <a:effectLst/>
                        </a:rPr>
                        <a:t> (mM)</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Electrode resistance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Membrane potential (mV)</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Bathing temperature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1165615343"/>
                  </a:ext>
                </a:extLst>
              </a:tr>
              <a:tr h="235801">
                <a:tc>
                  <a:txBody>
                    <a:bodyPr/>
                    <a:lstStyle/>
                    <a:p>
                      <a:pPr marL="0" marR="0" algn="just">
                        <a:lnSpc>
                          <a:spcPct val="115000"/>
                        </a:lnSpc>
                        <a:spcBef>
                          <a:spcPts val="0"/>
                        </a:spcBef>
                        <a:spcAft>
                          <a:spcPts val="0"/>
                        </a:spcAft>
                      </a:pPr>
                      <a:r>
                        <a:rPr lang="en-US" sz="700">
                          <a:effectLst/>
                        </a:rPr>
                        <a:t>5.3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21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788400108"/>
                  </a:ext>
                </a:extLst>
              </a:tr>
              <a:tr h="235801">
                <a:tc>
                  <a:txBody>
                    <a:bodyPr/>
                    <a:lstStyle/>
                    <a:p>
                      <a:pPr marL="0" marR="0" algn="just">
                        <a:lnSpc>
                          <a:spcPct val="115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21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3685449073"/>
                  </a:ext>
                </a:extLst>
              </a:tr>
              <a:tr h="235801">
                <a:tc>
                  <a:txBody>
                    <a:bodyPr/>
                    <a:lstStyle/>
                    <a:p>
                      <a:pPr marL="0" marR="0" algn="just">
                        <a:lnSpc>
                          <a:spcPct val="115000"/>
                        </a:lnSpc>
                        <a:spcBef>
                          <a:spcPts val="0"/>
                        </a:spcBef>
                        <a:spcAft>
                          <a:spcPts val="0"/>
                        </a:spcAft>
                      </a:pPr>
                      <a:r>
                        <a:rPr lang="en-US" sz="700">
                          <a:effectLst/>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21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491289930"/>
                  </a:ext>
                </a:extLst>
              </a:tr>
              <a:tr h="235801">
                <a:tc>
                  <a:txBody>
                    <a:bodyPr/>
                    <a:lstStyle/>
                    <a:p>
                      <a:pPr marL="0" marR="0" algn="just">
                        <a:lnSpc>
                          <a:spcPct val="115000"/>
                        </a:lnSpc>
                        <a:spcBef>
                          <a:spcPts val="0"/>
                        </a:spcBef>
                        <a:spcAft>
                          <a:spcPts val="0"/>
                        </a:spcAft>
                      </a:pPr>
                      <a:r>
                        <a:rPr lang="en-US" sz="700">
                          <a:effectLst/>
                        </a:rPr>
                        <a:t>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21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3022768346"/>
                  </a:ext>
                </a:extLst>
              </a:tr>
              <a:tr h="235801">
                <a:tc>
                  <a:txBody>
                    <a:bodyPr/>
                    <a:lstStyle/>
                    <a:p>
                      <a:pPr marL="0" marR="0" algn="just">
                        <a:lnSpc>
                          <a:spcPct val="115000"/>
                        </a:lnSpc>
                        <a:spcBef>
                          <a:spcPts val="0"/>
                        </a:spcBef>
                        <a:spcAft>
                          <a:spcPts val="0"/>
                        </a:spcAft>
                      </a:pPr>
                      <a:r>
                        <a:rPr lang="en-US" sz="700">
                          <a:effectLst/>
                        </a:rPr>
                        <a:t>40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21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2705997935"/>
                  </a:ext>
                </a:extLst>
              </a:tr>
              <a:tr h="235801">
                <a:tc>
                  <a:txBody>
                    <a:bodyPr/>
                    <a:lstStyle/>
                    <a:p>
                      <a:pPr marL="0" marR="0" algn="just">
                        <a:lnSpc>
                          <a:spcPct val="115000"/>
                        </a:lnSpc>
                        <a:spcBef>
                          <a:spcPts val="0"/>
                        </a:spcBef>
                        <a:spcAft>
                          <a:spcPts val="0"/>
                        </a:spcAft>
                      </a:pPr>
                      <a:r>
                        <a:rPr lang="en-US" sz="700">
                          <a:effectLst/>
                        </a:rPr>
                        <a:t>50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21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682453529"/>
                  </a:ext>
                </a:extLst>
              </a:tr>
              <a:tr h="235801">
                <a:tc>
                  <a:txBody>
                    <a:bodyPr/>
                    <a:lstStyle/>
                    <a:p>
                      <a:pPr marL="0" marR="0" algn="just">
                        <a:lnSpc>
                          <a:spcPct val="115000"/>
                        </a:lnSpc>
                        <a:spcBef>
                          <a:spcPts val="0"/>
                        </a:spcBef>
                        <a:spcAft>
                          <a:spcPts val="0"/>
                        </a:spcAft>
                      </a:pPr>
                      <a:r>
                        <a:rPr lang="en-US" sz="700">
                          <a:effectLst/>
                        </a:rPr>
                        <a:t>5.3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995914649"/>
                  </a:ext>
                </a:extLst>
              </a:tr>
              <a:tr h="235801">
                <a:tc>
                  <a:txBody>
                    <a:bodyPr/>
                    <a:lstStyle/>
                    <a:p>
                      <a:pPr marL="0" marR="0" algn="just">
                        <a:lnSpc>
                          <a:spcPct val="115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2660503692"/>
                  </a:ext>
                </a:extLst>
              </a:tr>
              <a:tr h="235801">
                <a:tc>
                  <a:txBody>
                    <a:bodyPr/>
                    <a:lstStyle/>
                    <a:p>
                      <a:pPr marL="0" marR="0" algn="just">
                        <a:lnSpc>
                          <a:spcPct val="115000"/>
                        </a:lnSpc>
                        <a:spcBef>
                          <a:spcPts val="0"/>
                        </a:spcBef>
                        <a:spcAft>
                          <a:spcPts val="0"/>
                        </a:spcAft>
                      </a:pPr>
                      <a:r>
                        <a:rPr lang="en-US" sz="700">
                          <a:effectLst/>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2747415053"/>
                  </a:ext>
                </a:extLst>
              </a:tr>
              <a:tr h="235801">
                <a:tc>
                  <a:txBody>
                    <a:bodyPr/>
                    <a:lstStyle/>
                    <a:p>
                      <a:pPr marL="0" marR="0" algn="just">
                        <a:lnSpc>
                          <a:spcPct val="115000"/>
                        </a:lnSpc>
                        <a:spcBef>
                          <a:spcPts val="0"/>
                        </a:spcBef>
                        <a:spcAft>
                          <a:spcPts val="0"/>
                        </a:spcAft>
                      </a:pPr>
                      <a:r>
                        <a:rPr lang="en-US" sz="700">
                          <a:effectLst/>
                        </a:rPr>
                        <a:t>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3386642053"/>
                  </a:ext>
                </a:extLst>
              </a:tr>
              <a:tr h="235801">
                <a:tc>
                  <a:txBody>
                    <a:bodyPr/>
                    <a:lstStyle/>
                    <a:p>
                      <a:pPr marL="0" marR="0" algn="just">
                        <a:lnSpc>
                          <a:spcPct val="115000"/>
                        </a:lnSpc>
                        <a:spcBef>
                          <a:spcPts val="0"/>
                        </a:spcBef>
                        <a:spcAft>
                          <a:spcPts val="0"/>
                        </a:spcAft>
                      </a:pPr>
                      <a:r>
                        <a:rPr lang="en-US" sz="700">
                          <a:effectLst/>
                        </a:rPr>
                        <a:t>40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4258938123"/>
                  </a:ext>
                </a:extLst>
              </a:tr>
              <a:tr h="235801">
                <a:tc>
                  <a:txBody>
                    <a:bodyPr/>
                    <a:lstStyle/>
                    <a:p>
                      <a:pPr marL="0" marR="0" algn="just">
                        <a:lnSpc>
                          <a:spcPct val="115000"/>
                        </a:lnSpc>
                        <a:spcBef>
                          <a:spcPts val="0"/>
                        </a:spcBef>
                        <a:spcAft>
                          <a:spcPts val="0"/>
                        </a:spcAft>
                      </a:pPr>
                      <a:r>
                        <a:rPr lang="en-US" sz="700">
                          <a:effectLst/>
                        </a:rPr>
                        <a:t>50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1040260949"/>
                  </a:ext>
                </a:extLst>
              </a:tr>
              <a:tr h="235801">
                <a:tc>
                  <a:txBody>
                    <a:bodyPr/>
                    <a:lstStyle/>
                    <a:p>
                      <a:pPr marL="0" marR="0" algn="just">
                        <a:lnSpc>
                          <a:spcPct val="115000"/>
                        </a:lnSpc>
                        <a:spcBef>
                          <a:spcPts val="0"/>
                        </a:spcBef>
                        <a:spcAft>
                          <a:spcPts val="0"/>
                        </a:spcAft>
                      </a:pPr>
                      <a:r>
                        <a:rPr lang="en-US" sz="700">
                          <a:effectLst/>
                        </a:rPr>
                        <a:t>5.3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1680540403"/>
                  </a:ext>
                </a:extLst>
              </a:tr>
              <a:tr h="235801">
                <a:tc>
                  <a:txBody>
                    <a:bodyPr/>
                    <a:lstStyle/>
                    <a:p>
                      <a:pPr marL="0" marR="0" algn="just">
                        <a:lnSpc>
                          <a:spcPct val="115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646691107"/>
                  </a:ext>
                </a:extLst>
              </a:tr>
              <a:tr h="235801">
                <a:tc>
                  <a:txBody>
                    <a:bodyPr/>
                    <a:lstStyle/>
                    <a:p>
                      <a:pPr marL="0" marR="0" algn="just">
                        <a:lnSpc>
                          <a:spcPct val="115000"/>
                        </a:lnSpc>
                        <a:spcBef>
                          <a:spcPts val="0"/>
                        </a:spcBef>
                        <a:spcAft>
                          <a:spcPts val="0"/>
                        </a:spcAft>
                      </a:pPr>
                      <a:r>
                        <a:rPr lang="en-US" sz="700">
                          <a:effectLst/>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2407530866"/>
                  </a:ext>
                </a:extLst>
              </a:tr>
              <a:tr h="235801">
                <a:tc>
                  <a:txBody>
                    <a:bodyPr/>
                    <a:lstStyle/>
                    <a:p>
                      <a:pPr marL="0" marR="0" algn="just">
                        <a:lnSpc>
                          <a:spcPct val="115000"/>
                        </a:lnSpc>
                        <a:spcBef>
                          <a:spcPts val="0"/>
                        </a:spcBef>
                        <a:spcAft>
                          <a:spcPts val="0"/>
                        </a:spcAft>
                      </a:pPr>
                      <a:r>
                        <a:rPr lang="en-US" sz="700">
                          <a:effectLst/>
                        </a:rPr>
                        <a:t>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885598430"/>
                  </a:ext>
                </a:extLst>
              </a:tr>
              <a:tr h="235801">
                <a:tc>
                  <a:txBody>
                    <a:bodyPr/>
                    <a:lstStyle/>
                    <a:p>
                      <a:pPr marL="0" marR="0" algn="just">
                        <a:lnSpc>
                          <a:spcPct val="115000"/>
                        </a:lnSpc>
                        <a:spcBef>
                          <a:spcPts val="0"/>
                        </a:spcBef>
                        <a:spcAft>
                          <a:spcPts val="0"/>
                        </a:spcAft>
                      </a:pPr>
                      <a:r>
                        <a:rPr lang="en-US" sz="700">
                          <a:effectLst/>
                        </a:rPr>
                        <a:t>40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3414719843"/>
                  </a:ext>
                </a:extLst>
              </a:tr>
              <a:tr h="235801">
                <a:tc>
                  <a:txBody>
                    <a:bodyPr/>
                    <a:lstStyle/>
                    <a:p>
                      <a:pPr marL="0" marR="0" algn="just">
                        <a:lnSpc>
                          <a:spcPct val="115000"/>
                        </a:lnSpc>
                        <a:spcBef>
                          <a:spcPts val="0"/>
                        </a:spcBef>
                        <a:spcAft>
                          <a:spcPts val="0"/>
                        </a:spcAft>
                      </a:pPr>
                      <a:r>
                        <a:rPr lang="en-US" sz="700">
                          <a:effectLst/>
                        </a:rPr>
                        <a:t>50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1258481482"/>
                  </a:ext>
                </a:extLst>
              </a:tr>
              <a:tr h="235801">
                <a:tc>
                  <a:txBody>
                    <a:bodyPr/>
                    <a:lstStyle/>
                    <a:p>
                      <a:pPr marL="0" marR="0" algn="just">
                        <a:lnSpc>
                          <a:spcPct val="115000"/>
                        </a:lnSpc>
                        <a:spcBef>
                          <a:spcPts val="0"/>
                        </a:spcBef>
                        <a:spcAft>
                          <a:spcPts val="0"/>
                        </a:spcAft>
                      </a:pPr>
                      <a:r>
                        <a:rPr lang="en-US" sz="700">
                          <a:effectLst/>
                        </a:rPr>
                        <a:t>5.3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1274707693"/>
                  </a:ext>
                </a:extLst>
              </a:tr>
              <a:tr h="235801">
                <a:tc>
                  <a:txBody>
                    <a:bodyPr/>
                    <a:lstStyle/>
                    <a:p>
                      <a:pPr marL="0" marR="0" algn="just">
                        <a:lnSpc>
                          <a:spcPct val="115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117124482"/>
                  </a:ext>
                </a:extLst>
              </a:tr>
              <a:tr h="235801">
                <a:tc>
                  <a:txBody>
                    <a:bodyPr/>
                    <a:lstStyle/>
                    <a:p>
                      <a:pPr marL="0" marR="0" algn="just">
                        <a:lnSpc>
                          <a:spcPct val="115000"/>
                        </a:lnSpc>
                        <a:spcBef>
                          <a:spcPts val="0"/>
                        </a:spcBef>
                        <a:spcAft>
                          <a:spcPts val="0"/>
                        </a:spcAft>
                      </a:pPr>
                      <a:r>
                        <a:rPr lang="en-US" sz="700">
                          <a:effectLst/>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3252081185"/>
                  </a:ext>
                </a:extLst>
              </a:tr>
              <a:tr h="235801">
                <a:tc>
                  <a:txBody>
                    <a:bodyPr/>
                    <a:lstStyle/>
                    <a:p>
                      <a:pPr marL="0" marR="0" algn="just">
                        <a:lnSpc>
                          <a:spcPct val="115000"/>
                        </a:lnSpc>
                        <a:spcBef>
                          <a:spcPts val="0"/>
                        </a:spcBef>
                        <a:spcAft>
                          <a:spcPts val="0"/>
                        </a:spcAft>
                      </a:pPr>
                      <a:r>
                        <a:rPr lang="en-US" sz="700">
                          <a:effectLst/>
                        </a:rPr>
                        <a:t>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499053374"/>
                  </a:ext>
                </a:extLst>
              </a:tr>
              <a:tr h="235801">
                <a:tc>
                  <a:txBody>
                    <a:bodyPr/>
                    <a:lstStyle/>
                    <a:p>
                      <a:pPr marL="0" marR="0" algn="just">
                        <a:lnSpc>
                          <a:spcPct val="115000"/>
                        </a:lnSpc>
                        <a:spcBef>
                          <a:spcPts val="0"/>
                        </a:spcBef>
                        <a:spcAft>
                          <a:spcPts val="0"/>
                        </a:spcAft>
                      </a:pPr>
                      <a:r>
                        <a:rPr lang="en-US" sz="700">
                          <a:effectLst/>
                        </a:rPr>
                        <a:t>40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745834573"/>
                  </a:ext>
                </a:extLst>
              </a:tr>
              <a:tr h="235801">
                <a:tc>
                  <a:txBody>
                    <a:bodyPr/>
                    <a:lstStyle/>
                    <a:p>
                      <a:pPr marL="0" marR="0" algn="just">
                        <a:lnSpc>
                          <a:spcPct val="115000"/>
                        </a:lnSpc>
                        <a:spcBef>
                          <a:spcPts val="0"/>
                        </a:spcBef>
                        <a:spcAft>
                          <a:spcPts val="0"/>
                        </a:spcAft>
                      </a:pPr>
                      <a:r>
                        <a:rPr lang="en-US" sz="700">
                          <a:effectLst/>
                        </a:rPr>
                        <a:t>50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tc>
                  <a:txBody>
                    <a:bodyPr/>
                    <a:lstStyle/>
                    <a:p>
                      <a:pPr marL="0" marR="0" algn="just">
                        <a:lnSpc>
                          <a:spcPct val="115000"/>
                        </a:lnSpc>
                        <a:spcBef>
                          <a:spcPts val="0"/>
                        </a:spcBef>
                        <a:spcAft>
                          <a:spcPts val="0"/>
                        </a:spcAft>
                      </a:pPr>
                      <a:r>
                        <a:rPr lang="en-US" sz="700" dirty="0">
                          <a:effectLst/>
                        </a:rPr>
                        <a:t>30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248" marR="41248" marT="0" marB="0"/>
                </a:tc>
                <a:extLst>
                  <a:ext uri="{0D108BD9-81ED-4DB2-BD59-A6C34878D82A}">
                    <a16:rowId xmlns:a16="http://schemas.microsoft.com/office/drawing/2014/main" val="2373733806"/>
                  </a:ext>
                </a:extLst>
              </a:tr>
            </a:tbl>
          </a:graphicData>
        </a:graphic>
      </p:graphicFrame>
      <p:sp>
        <p:nvSpPr>
          <p:cNvPr id="6" name="TextBox 5">
            <a:extLst>
              <a:ext uri="{FF2B5EF4-FFF2-40B4-BE49-F238E27FC236}">
                <a16:creationId xmlns:a16="http://schemas.microsoft.com/office/drawing/2014/main" id="{1C45DF48-501B-4397-8734-76105D2EB760}"/>
              </a:ext>
            </a:extLst>
          </p:cNvPr>
          <p:cNvSpPr txBox="1"/>
          <p:nvPr/>
        </p:nvSpPr>
        <p:spPr>
          <a:xfrm>
            <a:off x="9308206" y="788681"/>
            <a:ext cx="2416111" cy="1477328"/>
          </a:xfrm>
          <a:prstGeom prst="rect">
            <a:avLst/>
          </a:prstGeom>
          <a:noFill/>
        </p:spPr>
        <p:txBody>
          <a:bodyPr wrap="none" rtlCol="0">
            <a:spAutoFit/>
          </a:bodyPr>
          <a:lstStyle/>
          <a:p>
            <a:r>
              <a:rPr lang="en-US" sz="1800" dirty="0">
                <a:effectLst/>
                <a:latin typeface="Arial" panose="020B0604020202020204" pitchFamily="34" charset="0"/>
                <a:ea typeface="Calibri" panose="020F0502020204030204" pitchFamily="34" charset="0"/>
              </a:rPr>
              <a:t>RT (~21</a:t>
            </a:r>
            <a:r>
              <a:rPr lang="en-US" sz="1800" baseline="30000" dirty="0">
                <a:effectLst/>
                <a:latin typeface="Arial" panose="020B0604020202020204" pitchFamily="34" charset="0"/>
                <a:ea typeface="Calibri" panose="020F0502020204030204" pitchFamily="34" charset="0"/>
              </a:rPr>
              <a:t>o</a:t>
            </a:r>
            <a:r>
              <a:rPr lang="en-US" sz="1800" dirty="0">
                <a:effectLst/>
                <a:latin typeface="Arial" panose="020B0604020202020204" pitchFamily="34" charset="0"/>
                <a:ea typeface="Calibri" panose="020F0502020204030204" pitchFamily="34" charset="0"/>
              </a:rPr>
              <a:t>C)</a:t>
            </a:r>
          </a:p>
          <a:p>
            <a:r>
              <a:rPr lang="en-US" sz="1800" dirty="0">
                <a:effectLst/>
                <a:latin typeface="Arial" panose="020B0604020202020204" pitchFamily="34" charset="0"/>
                <a:ea typeface="Calibri" panose="020F0502020204030204" pitchFamily="34" charset="0"/>
              </a:rPr>
              <a:t>10</a:t>
            </a:r>
            <a:r>
              <a:rPr lang="en-US" sz="1800" baseline="30000" dirty="0">
                <a:effectLst/>
                <a:latin typeface="Arial" panose="020B0604020202020204" pitchFamily="34" charset="0"/>
                <a:ea typeface="Calibri" panose="020F0502020204030204" pitchFamily="34" charset="0"/>
              </a:rPr>
              <a:t>o</a:t>
            </a:r>
            <a:r>
              <a:rPr lang="en-US" sz="1800" dirty="0">
                <a:effectLst/>
                <a:latin typeface="Arial" panose="020B0604020202020204" pitchFamily="34" charset="0"/>
                <a:ea typeface="Calibri" panose="020F0502020204030204" pitchFamily="34" charset="0"/>
              </a:rPr>
              <a:t>C </a:t>
            </a:r>
          </a:p>
          <a:p>
            <a:r>
              <a:rPr lang="en-US" sz="1800" dirty="0">
                <a:effectLst/>
                <a:latin typeface="Arial" panose="020B0604020202020204" pitchFamily="34" charset="0"/>
                <a:ea typeface="Calibri" panose="020F0502020204030204" pitchFamily="34" charset="0"/>
              </a:rPr>
              <a:t>5</a:t>
            </a:r>
            <a:r>
              <a:rPr lang="en-US" sz="1800" baseline="30000" dirty="0">
                <a:effectLst/>
                <a:latin typeface="Arial" panose="020B0604020202020204" pitchFamily="34" charset="0"/>
                <a:ea typeface="Calibri" panose="020F0502020204030204" pitchFamily="34" charset="0"/>
              </a:rPr>
              <a:t>o</a:t>
            </a:r>
            <a:r>
              <a:rPr lang="en-US" sz="1800" dirty="0">
                <a:effectLst/>
                <a:latin typeface="Arial" panose="020B0604020202020204" pitchFamily="34" charset="0"/>
                <a:ea typeface="Calibri" panose="020F0502020204030204" pitchFamily="34" charset="0"/>
              </a:rPr>
              <a:t>C </a:t>
            </a:r>
          </a:p>
          <a:p>
            <a:r>
              <a:rPr lang="en-US" sz="1800" dirty="0">
                <a:effectLst/>
                <a:latin typeface="Arial" panose="020B0604020202020204" pitchFamily="34" charset="0"/>
                <a:ea typeface="Calibri" panose="020F0502020204030204" pitchFamily="34" charset="0"/>
              </a:rPr>
              <a:t>30</a:t>
            </a:r>
            <a:r>
              <a:rPr lang="en-US" sz="1800" baseline="30000" dirty="0">
                <a:effectLst/>
                <a:latin typeface="Arial" panose="020B0604020202020204" pitchFamily="34" charset="0"/>
                <a:ea typeface="Calibri" panose="020F0502020204030204" pitchFamily="34" charset="0"/>
              </a:rPr>
              <a:t>o</a:t>
            </a:r>
            <a:r>
              <a:rPr lang="en-US" sz="1800" dirty="0">
                <a:effectLst/>
                <a:latin typeface="Arial" panose="020B0604020202020204" pitchFamily="34" charset="0"/>
                <a:ea typeface="Calibri" panose="020F0502020204030204" pitchFamily="34" charset="0"/>
              </a:rPr>
              <a:t>C. </a:t>
            </a:r>
          </a:p>
          <a:p>
            <a:r>
              <a:rPr lang="en-US" sz="1800" dirty="0">
                <a:effectLst/>
                <a:latin typeface="Arial" panose="020B0604020202020204" pitchFamily="34" charset="0"/>
                <a:ea typeface="Calibri" panose="020F0502020204030204" pitchFamily="34" charset="0"/>
              </a:rPr>
              <a:t>A period of 5 minutes </a:t>
            </a:r>
            <a:endParaRPr lang="en-US" dirty="0"/>
          </a:p>
        </p:txBody>
      </p:sp>
      <p:sp>
        <p:nvSpPr>
          <p:cNvPr id="7" name="TextBox 6">
            <a:extLst>
              <a:ext uri="{FF2B5EF4-FFF2-40B4-BE49-F238E27FC236}">
                <a16:creationId xmlns:a16="http://schemas.microsoft.com/office/drawing/2014/main" id="{D301FE52-93A6-45BE-BEC1-D5195FED95EE}"/>
              </a:ext>
            </a:extLst>
          </p:cNvPr>
          <p:cNvSpPr txBox="1"/>
          <p:nvPr/>
        </p:nvSpPr>
        <p:spPr>
          <a:xfrm>
            <a:off x="9627022" y="3477985"/>
            <a:ext cx="1326004" cy="1754326"/>
          </a:xfrm>
          <a:prstGeom prst="rect">
            <a:avLst/>
          </a:prstGeom>
          <a:noFill/>
        </p:spPr>
        <p:txBody>
          <a:bodyPr wrap="none" rtlCol="0">
            <a:spAutoFit/>
          </a:bodyPr>
          <a:lstStyle/>
          <a:p>
            <a:r>
              <a:rPr lang="en-US" sz="1800" dirty="0">
                <a:effectLst/>
                <a:latin typeface="Arial" panose="020B0604020202020204" pitchFamily="34" charset="0"/>
                <a:ea typeface="Calibri" panose="020F0502020204030204" pitchFamily="34" charset="0"/>
              </a:rPr>
              <a:t>5.3 mM K</a:t>
            </a:r>
            <a:r>
              <a:rPr lang="en-US" sz="1800" baseline="30000" dirty="0">
                <a:effectLst/>
                <a:latin typeface="Arial" panose="020B0604020202020204" pitchFamily="34" charset="0"/>
                <a:ea typeface="Calibri" panose="020F0502020204030204" pitchFamily="34" charset="0"/>
              </a:rPr>
              <a:t>+</a:t>
            </a:r>
            <a:r>
              <a:rPr lang="en-US" sz="1800" dirty="0">
                <a:effectLst/>
                <a:latin typeface="Arial" panose="020B0604020202020204" pitchFamily="34" charset="0"/>
                <a:ea typeface="Calibri" panose="020F0502020204030204" pitchFamily="34" charset="0"/>
              </a:rPr>
              <a:t> </a:t>
            </a:r>
          </a:p>
          <a:p>
            <a:r>
              <a:rPr lang="en-US" sz="1800" dirty="0">
                <a:effectLst/>
                <a:latin typeface="Arial" panose="020B0604020202020204" pitchFamily="34" charset="0"/>
                <a:ea typeface="Calibri" panose="020F0502020204030204" pitchFamily="34" charset="0"/>
              </a:rPr>
              <a:t>10 mM</a:t>
            </a:r>
          </a:p>
          <a:p>
            <a:r>
              <a:rPr lang="en-US" sz="1800" dirty="0">
                <a:effectLst/>
                <a:latin typeface="Arial" panose="020B0604020202020204" pitchFamily="34" charset="0"/>
                <a:ea typeface="Calibri" panose="020F0502020204030204" pitchFamily="34" charset="0"/>
              </a:rPr>
              <a:t>20 mM</a:t>
            </a:r>
          </a:p>
          <a:p>
            <a:r>
              <a:rPr lang="en-US" sz="1800" dirty="0">
                <a:effectLst/>
                <a:latin typeface="Arial" panose="020B0604020202020204" pitchFamily="34" charset="0"/>
                <a:ea typeface="Calibri" panose="020F0502020204030204" pitchFamily="34" charset="0"/>
              </a:rPr>
              <a:t>30 mM</a:t>
            </a:r>
          </a:p>
          <a:p>
            <a:r>
              <a:rPr lang="en-US" sz="1800" dirty="0">
                <a:effectLst/>
                <a:latin typeface="Arial" panose="020B0604020202020204" pitchFamily="34" charset="0"/>
                <a:ea typeface="Calibri" panose="020F0502020204030204" pitchFamily="34" charset="0"/>
              </a:rPr>
              <a:t>40 mM</a:t>
            </a:r>
          </a:p>
          <a:p>
            <a:r>
              <a:rPr lang="en-US" sz="1800" dirty="0">
                <a:effectLst/>
                <a:latin typeface="Arial" panose="020B0604020202020204" pitchFamily="34" charset="0"/>
                <a:ea typeface="Calibri" panose="020F0502020204030204" pitchFamily="34" charset="0"/>
              </a:rPr>
              <a:t>50 mM K+</a:t>
            </a:r>
            <a:endParaRPr lang="en-US" dirty="0"/>
          </a:p>
        </p:txBody>
      </p:sp>
      <p:pic>
        <p:nvPicPr>
          <p:cNvPr id="5" name="Audio 4">
            <a:hlinkClick r:id="" action="ppaction://media"/>
            <a:extLst>
              <a:ext uri="{FF2B5EF4-FFF2-40B4-BE49-F238E27FC236}">
                <a16:creationId xmlns:a16="http://schemas.microsoft.com/office/drawing/2014/main" id="{5A681618-6A90-7A4C-9CA4-1835088AD8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25521697"/>
      </p:ext>
    </p:extLst>
  </p:cSld>
  <p:clrMapOvr>
    <a:masterClrMapping/>
  </p:clrMapOvr>
  <mc:AlternateContent xmlns:mc="http://schemas.openxmlformats.org/markup-compatibility/2006">
    <mc:Choice xmlns:p14="http://schemas.microsoft.com/office/powerpoint/2010/main" Requires="p14">
      <p:transition spd="slow" p14:dur="2000" advTm="32532"/>
    </mc:Choice>
    <mc:Fallback>
      <p:transition spd="slow" advTm="32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0D45D-3466-3144-9426-47189CDD0EE2}"/>
              </a:ext>
            </a:extLst>
          </p:cNvPr>
          <p:cNvPicPr>
            <a:picLocks noChangeAspect="1"/>
          </p:cNvPicPr>
          <p:nvPr/>
        </p:nvPicPr>
        <p:blipFill>
          <a:blip r:embed="rId5"/>
          <a:stretch>
            <a:fillRect/>
          </a:stretch>
        </p:blipFill>
        <p:spPr>
          <a:xfrm>
            <a:off x="2154795" y="1097054"/>
            <a:ext cx="8029161" cy="5230368"/>
          </a:xfrm>
          <a:prstGeom prst="rect">
            <a:avLst/>
          </a:prstGeom>
        </p:spPr>
      </p:pic>
      <p:sp>
        <p:nvSpPr>
          <p:cNvPr id="3" name="TextBox 2">
            <a:extLst>
              <a:ext uri="{FF2B5EF4-FFF2-40B4-BE49-F238E27FC236}">
                <a16:creationId xmlns:a16="http://schemas.microsoft.com/office/drawing/2014/main" id="{772904E0-8525-6C48-9479-E1ADD6C176F0}"/>
              </a:ext>
            </a:extLst>
          </p:cNvPr>
          <p:cNvSpPr txBox="1"/>
          <p:nvPr/>
        </p:nvSpPr>
        <p:spPr>
          <a:xfrm>
            <a:off x="4052710" y="530578"/>
            <a:ext cx="4233333"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Sample Data Obtained from One Student</a:t>
            </a:r>
          </a:p>
        </p:txBody>
      </p:sp>
      <p:pic>
        <p:nvPicPr>
          <p:cNvPr id="6" name="Audio 5">
            <a:hlinkClick r:id="" action="ppaction://media"/>
            <a:extLst>
              <a:ext uri="{FF2B5EF4-FFF2-40B4-BE49-F238E27FC236}">
                <a16:creationId xmlns:a16="http://schemas.microsoft.com/office/drawing/2014/main" id="{AB575CC5-55FB-5D4B-8D32-34FD7CAC5C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89645427"/>
      </p:ext>
    </p:extLst>
  </p:cSld>
  <p:clrMapOvr>
    <a:masterClrMapping/>
  </p:clrMapOvr>
  <mc:AlternateContent xmlns:mc="http://schemas.openxmlformats.org/markup-compatibility/2006">
    <mc:Choice xmlns:p14="http://schemas.microsoft.com/office/powerpoint/2010/main" Requires="p14">
      <p:transition spd="slow" p14:dur="2000" advTm="40920"/>
    </mc:Choice>
    <mc:Fallback>
      <p:transition spd="slow" advTm="4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A093D617-9BEE-6E47-9015-B7795A84156B}"/>
              </a:ext>
            </a:extLst>
          </p:cNvPr>
          <p:cNvPicPr/>
          <p:nvPr/>
        </p:nvPicPr>
        <p:blipFill rotWithShape="1">
          <a:blip r:embed="rId5"/>
          <a:srcRect b="25276"/>
          <a:stretch/>
        </p:blipFill>
        <p:spPr>
          <a:xfrm>
            <a:off x="966754" y="869809"/>
            <a:ext cx="5014595" cy="5118382"/>
          </a:xfrm>
          <a:prstGeom prst="rect">
            <a:avLst/>
          </a:prstGeom>
        </p:spPr>
      </p:pic>
      <p:pic>
        <p:nvPicPr>
          <p:cNvPr id="4" name="Picture 3" descr="Chart, scatter chart&#10;&#10;Description automatically generated">
            <a:extLst>
              <a:ext uri="{FF2B5EF4-FFF2-40B4-BE49-F238E27FC236}">
                <a16:creationId xmlns:a16="http://schemas.microsoft.com/office/drawing/2014/main" id="{984A3663-FCF1-CA42-B049-6C33007068A0}"/>
              </a:ext>
            </a:extLst>
          </p:cNvPr>
          <p:cNvPicPr/>
          <p:nvPr/>
        </p:nvPicPr>
        <p:blipFill>
          <a:blip r:embed="rId6"/>
          <a:stretch>
            <a:fillRect/>
          </a:stretch>
        </p:blipFill>
        <p:spPr>
          <a:xfrm>
            <a:off x="6210652" y="1064472"/>
            <a:ext cx="4863747" cy="4890770"/>
          </a:xfrm>
          <a:prstGeom prst="rect">
            <a:avLst/>
          </a:prstGeom>
        </p:spPr>
      </p:pic>
      <p:sp>
        <p:nvSpPr>
          <p:cNvPr id="5" name="TextBox 4">
            <a:extLst>
              <a:ext uri="{FF2B5EF4-FFF2-40B4-BE49-F238E27FC236}">
                <a16:creationId xmlns:a16="http://schemas.microsoft.com/office/drawing/2014/main" id="{EB8EF012-E07A-AF46-8457-21F487403C33}"/>
              </a:ext>
            </a:extLst>
          </p:cNvPr>
          <p:cNvSpPr txBox="1"/>
          <p:nvPr/>
        </p:nvSpPr>
        <p:spPr>
          <a:xfrm>
            <a:off x="3725333" y="519289"/>
            <a:ext cx="5418667"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Class Data Obtained</a:t>
            </a:r>
          </a:p>
        </p:txBody>
      </p:sp>
      <p:pic>
        <p:nvPicPr>
          <p:cNvPr id="7" name="Audio 6">
            <a:hlinkClick r:id="" action="ppaction://media"/>
            <a:extLst>
              <a:ext uri="{FF2B5EF4-FFF2-40B4-BE49-F238E27FC236}">
                <a16:creationId xmlns:a16="http://schemas.microsoft.com/office/drawing/2014/main" id="{CE92005E-4824-834E-9BFA-E5833489E9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30289205"/>
      </p:ext>
    </p:extLst>
  </p:cSld>
  <p:clrMapOvr>
    <a:masterClrMapping/>
  </p:clrMapOvr>
  <mc:AlternateContent xmlns:mc="http://schemas.openxmlformats.org/markup-compatibility/2006">
    <mc:Choice xmlns:p14="http://schemas.microsoft.com/office/powerpoint/2010/main" Requires="p14">
      <p:transition spd="slow" p14:dur="2000" advTm="64157"/>
    </mc:Choice>
    <mc:Fallback>
      <p:transition spd="slow" advTm="6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2904E0-8525-6C48-9479-E1ADD6C176F0}"/>
              </a:ext>
            </a:extLst>
          </p:cNvPr>
          <p:cNvSpPr txBox="1"/>
          <p:nvPr/>
        </p:nvSpPr>
        <p:spPr>
          <a:xfrm>
            <a:off x="4052710" y="530578"/>
            <a:ext cx="423333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Improvements and Outcomes </a:t>
            </a:r>
          </a:p>
        </p:txBody>
      </p:sp>
      <p:sp>
        <p:nvSpPr>
          <p:cNvPr id="4" name="TextBox 3">
            <a:extLst>
              <a:ext uri="{FF2B5EF4-FFF2-40B4-BE49-F238E27FC236}">
                <a16:creationId xmlns:a16="http://schemas.microsoft.com/office/drawing/2014/main" id="{1ADAD5F2-3114-394D-A9AB-A328699BF62B}"/>
              </a:ext>
            </a:extLst>
          </p:cNvPr>
          <p:cNvSpPr txBox="1"/>
          <p:nvPr/>
        </p:nvSpPr>
        <p:spPr>
          <a:xfrm>
            <a:off x="1241777" y="1411111"/>
            <a:ext cx="9516533"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Improvements: practice lab periods solely for recording resting membrane potentials and changing saline baths, using thermometers at every station </a:t>
            </a:r>
          </a:p>
          <a:p>
            <a:pPr algn="ctr"/>
            <a:endParaRPr lang="en-US" dirty="0"/>
          </a:p>
        </p:txBody>
      </p:sp>
      <p:sp>
        <p:nvSpPr>
          <p:cNvPr id="5" name="TextBox 4">
            <a:extLst>
              <a:ext uri="{FF2B5EF4-FFF2-40B4-BE49-F238E27FC236}">
                <a16:creationId xmlns:a16="http://schemas.microsoft.com/office/drawing/2014/main" id="{5F538A9D-3C0E-CB4B-A0E9-E957523E953F}"/>
              </a:ext>
            </a:extLst>
          </p:cNvPr>
          <p:cNvSpPr txBox="1"/>
          <p:nvPr/>
        </p:nvSpPr>
        <p:spPr>
          <a:xfrm>
            <a:off x="1241777" y="2334441"/>
            <a:ext cx="97536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Outcomes: appreciations for the resting membrane potential and how temperature can affect it, heterothermic animals adapting to environmental changes </a:t>
            </a:r>
          </a:p>
        </p:txBody>
      </p:sp>
      <p:pic>
        <p:nvPicPr>
          <p:cNvPr id="7" name="Audio 6">
            <a:hlinkClick r:id="" action="ppaction://media"/>
            <a:extLst>
              <a:ext uri="{FF2B5EF4-FFF2-40B4-BE49-F238E27FC236}">
                <a16:creationId xmlns:a16="http://schemas.microsoft.com/office/drawing/2014/main" id="{EB4F1B62-435D-6D4D-BA16-5A8E7FD911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38069346"/>
      </p:ext>
    </p:extLst>
  </p:cSld>
  <p:clrMapOvr>
    <a:masterClrMapping/>
  </p:clrMapOvr>
  <mc:AlternateContent xmlns:mc="http://schemas.openxmlformats.org/markup-compatibility/2006">
    <mc:Choice xmlns:p14="http://schemas.microsoft.com/office/powerpoint/2010/main" Requires="p14">
      <p:transition spd="slow" p14:dur="2000" advTm="38593"/>
    </mc:Choice>
    <mc:Fallback>
      <p:transition spd="slow" advTm="3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able-14-02.jpg                                                000357AFprojects                       B63F1671:">
            <a:extLst>
              <a:ext uri="{FF2B5EF4-FFF2-40B4-BE49-F238E27FC236}">
                <a16:creationId xmlns:a16="http://schemas.microsoft.com/office/drawing/2014/main" id="{F84C2A35-7C4D-4DD4-BED8-36F416CF7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2014" y="465139"/>
            <a:ext cx="7926387" cy="59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A8225F1F-FDD9-724A-9C50-800726845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325"/>
    </mc:Choice>
    <mc:Fallback>
      <p:transition spd="slow" advTm="20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05-07b.jpg                                              000343E7projects                       B63F1671:">
            <a:extLst>
              <a:ext uri="{FF2B5EF4-FFF2-40B4-BE49-F238E27FC236}">
                <a16:creationId xmlns:a16="http://schemas.microsoft.com/office/drawing/2014/main" id="{83470DF9-A7FC-4ED9-9E2C-6EFC6ED7C7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214" y="1795464"/>
            <a:ext cx="8535987"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3CDD7C1B-5258-0943-BFD6-01A966ADFF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833"/>
    </mc:Choice>
    <mc:Fallback>
      <p:transition spd="slow" advTm="31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a:extLst>
              <a:ext uri="{FF2B5EF4-FFF2-40B4-BE49-F238E27FC236}">
                <a16:creationId xmlns:a16="http://schemas.microsoft.com/office/drawing/2014/main" id="{B74F5303-CC9D-4E5D-82CE-88538279FA46}"/>
              </a:ext>
            </a:extLst>
          </p:cNvPr>
          <p:cNvSpPr txBox="1">
            <a:spLocks noChangeArrowheads="1"/>
          </p:cNvSpPr>
          <p:nvPr/>
        </p:nvSpPr>
        <p:spPr bwMode="auto">
          <a:xfrm>
            <a:off x="2746375" y="533401"/>
            <a:ext cx="6103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t>Nernst equation: 1864 – 1941.</a:t>
            </a:r>
            <a:r>
              <a:rPr lang="en-US" altLang="en-US" b="1"/>
              <a:t> Walther Nernst</a:t>
            </a:r>
          </a:p>
        </p:txBody>
      </p:sp>
      <p:pic>
        <p:nvPicPr>
          <p:cNvPr id="39939" name="Picture 3">
            <a:extLst>
              <a:ext uri="{FF2B5EF4-FFF2-40B4-BE49-F238E27FC236}">
                <a16:creationId xmlns:a16="http://schemas.microsoft.com/office/drawing/2014/main" id="{E25B2083-43B7-41E7-9FCF-9062D0682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995363"/>
            <a:ext cx="62865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a:extLst>
              <a:ext uri="{FF2B5EF4-FFF2-40B4-BE49-F238E27FC236}">
                <a16:creationId xmlns:a16="http://schemas.microsoft.com/office/drawing/2014/main" id="{16E55398-5A7D-49D4-9D12-A3620F11E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2133600"/>
            <a:ext cx="731520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583B0F1E-9A6B-3B4B-A47B-F04250A6A0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035"/>
    </mc:Choice>
    <mc:Fallback>
      <p:transition spd="slow" advTm="37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ure-05-14b.jpg                                              000343E7projects                       B63F1671:"/>
          <p:cNvPicPr>
            <a:picLocks noChangeAspect="1" noChangeArrowheads="1"/>
          </p:cNvPicPr>
          <p:nvPr/>
        </p:nvPicPr>
        <p:blipFill>
          <a:blip r:embed="rId5" cstate="print"/>
          <a:srcRect/>
          <a:stretch>
            <a:fillRect/>
          </a:stretch>
        </p:blipFill>
        <p:spPr bwMode="auto">
          <a:xfrm>
            <a:off x="2998789" y="379414"/>
            <a:ext cx="6194425" cy="6097587"/>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5E2A2430-2714-9141-BE6B-8B53E97BC8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425"/>
    </mc:Choice>
    <mc:Fallback>
      <p:transition spd="slow" advTm="43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52872F5-FBFE-4668-BE02-9B9482AA8561}"/>
                  </a:ext>
                </a:extLst>
              </p:cNvPr>
              <p:cNvSpPr txBox="1"/>
              <p:nvPr/>
            </p:nvSpPr>
            <p:spPr>
              <a:xfrm>
                <a:off x="3040912" y="1733107"/>
                <a:ext cx="6580224" cy="1415709"/>
              </a:xfrm>
              <a:prstGeom prst="rect">
                <a:avLst/>
              </a:prstGeom>
              <a:noFill/>
            </p:spPr>
            <p:txBody>
              <a:bodyPr wrap="square">
                <a:spAutoFit/>
              </a:bodyPr>
              <a:lstStyle/>
              <a:p>
                <a:pPr marL="0" marR="0" algn="just">
                  <a:lnSpc>
                    <a:spcPct val="115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Here is a generalized G-H-K equation for Na</a:t>
                </a:r>
                <a:r>
                  <a:rPr lang="en-US" sz="18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a:t>
                </a:r>
                <a:r>
                  <a:rPr lang="en-US" sz="18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Cl</a:t>
                </a:r>
                <a:r>
                  <a:rPr lang="en-US" sz="18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Em</m:t>
                          </m:r>
                        </m:e>
                        <m: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𝐾</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𝑁𝑎</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𝐶𝑙</m:t>
                          </m:r>
                        </m:sub>
                      </m:s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RT</m:t>
                          </m:r>
                        </m:num>
                        <m:den>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𝐹</m:t>
                          </m:r>
                        </m:den>
                      </m:f>
                      <m:func>
                        <m:func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ln</m:t>
                          </m:r>
                        </m:fName>
                        <m:e>
                          <m:f>
                            <m:f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P</m:t>
                                  </m:r>
                                </m:e>
                                <m:sub>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Na</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sub>
                              </m:sSub>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d>
                                    <m:dPr>
                                      <m:begChr m:val="["/>
                                      <m:endChr m:val="]"/>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Na</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e>
                                  </m:d>
                                </m:e>
                                <m:sub>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out</m:t>
                                  </m:r>
                                </m:sub>
                              </m:s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P</m:t>
                                  </m:r>
                                </m:e>
                                <m:sub>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K</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sub>
                              </m:sSub>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d>
                                    <m:dPr>
                                      <m:begChr m:val="["/>
                                      <m:endChr m:val="]"/>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K</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e>
                                  </m:d>
                                </m:e>
                                <m:sub>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out</m:t>
                                  </m:r>
                                </m:sub>
                              </m:s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𝑃𝐶𝑙</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𝐶𝑙</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𝑖𝑛</m:t>
                              </m:r>
                            </m:num>
                            <m:den>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P</m:t>
                                  </m:r>
                                </m:e>
                                <m:sub>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Na</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sub>
                              </m:sSub>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d>
                                    <m:dPr>
                                      <m:begChr m:val="["/>
                                      <m:endChr m:val="]"/>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Na</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e>
                                  </m:d>
                                </m:e>
                                <m:sub>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in</m:t>
                                  </m:r>
                                </m:sub>
                              </m:s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P</m:t>
                                  </m:r>
                                </m:e>
                                <m:sub>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K</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sub>
                              </m:sSub>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d>
                                    <m:dPr>
                                      <m:begChr m:val="["/>
                                      <m:endChr m:val="]"/>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K</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e>
                                  </m:d>
                                </m:e>
                                <m:sub>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in</m:t>
                                  </m:r>
                                </m:sub>
                              </m:s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𝑃𝐶𝑙</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𝐶𝑙</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𝑜𝑢𝑡</m:t>
                              </m:r>
                            </m:den>
                          </m:f>
                        </m:e>
                      </m:func>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F52872F5-FBFE-4668-BE02-9B9482AA8561}"/>
                  </a:ext>
                </a:extLst>
              </p:cNvPr>
              <p:cNvSpPr txBox="1">
                <a:spLocks noRot="1" noChangeAspect="1" noMove="1" noResize="1" noEditPoints="1" noAdjustHandles="1" noChangeArrowheads="1" noChangeShapeType="1" noTextEdit="1"/>
              </p:cNvSpPr>
              <p:nvPr/>
            </p:nvSpPr>
            <p:spPr>
              <a:xfrm>
                <a:off x="3040912" y="1733107"/>
                <a:ext cx="6580224" cy="1415709"/>
              </a:xfrm>
              <a:prstGeom prst="rect">
                <a:avLst/>
              </a:prstGeom>
              <a:blipFill>
                <a:blip r:embed="rId5"/>
                <a:stretch>
                  <a:fillRect l="-834" t="-858"/>
                </a:stretch>
              </a:blipFill>
            </p:spPr>
            <p:txBody>
              <a:bodyPr/>
              <a:lstStyle/>
              <a:p>
                <a:r>
                  <a:rPr lang="en-US">
                    <a:noFill/>
                  </a:rPr>
                  <a:t> </a:t>
                </a:r>
              </a:p>
            </p:txBody>
          </p:sp>
        </mc:Fallback>
      </mc:AlternateContent>
      <p:pic>
        <p:nvPicPr>
          <p:cNvPr id="4" name="Audio 3">
            <a:hlinkClick r:id="" action="ppaction://media"/>
            <a:extLst>
              <a:ext uri="{FF2B5EF4-FFF2-40B4-BE49-F238E27FC236}">
                <a16:creationId xmlns:a16="http://schemas.microsoft.com/office/drawing/2014/main" id="{4E042667-7767-5A47-BEA9-3ED95427B4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61786785"/>
      </p:ext>
    </p:extLst>
  </p:cSld>
  <p:clrMapOvr>
    <a:masterClrMapping/>
  </p:clrMapOvr>
  <mc:AlternateContent xmlns:mc="http://schemas.openxmlformats.org/markup-compatibility/2006">
    <mc:Choice xmlns:p14="http://schemas.microsoft.com/office/powerpoint/2010/main" Requires="p14">
      <p:transition spd="slow" p14:dur="2000" advTm="33005"/>
    </mc:Choice>
    <mc:Fallback>
      <p:transition spd="slow" advTm="3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30CD78-1E20-43C7-A982-895757FA8349}"/>
              </a:ext>
            </a:extLst>
          </p:cNvPr>
          <p:cNvSpPr txBox="1"/>
          <p:nvPr/>
        </p:nvSpPr>
        <p:spPr>
          <a:xfrm>
            <a:off x="2866661" y="1102714"/>
            <a:ext cx="6094826" cy="4119589"/>
          </a:xfrm>
          <a:prstGeom prst="rect">
            <a:avLst/>
          </a:prstGeom>
          <a:noFill/>
        </p:spPr>
        <p:txBody>
          <a:bodyPr wrap="square">
            <a:spAutoFit/>
          </a:bodyPr>
          <a:lstStyle/>
          <a:p>
            <a:pPr marL="0" marR="0">
              <a:lnSpc>
                <a:spcPct val="115000"/>
              </a:lnSpc>
              <a:spcBef>
                <a:spcPts val="0"/>
              </a:spcBef>
              <a:spcAft>
                <a:spcPts val="1000"/>
              </a:spcAft>
              <a:tabLst>
                <a:tab pos="34912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There are values estimated for neurons (Atwood 1982) which we could use as well for comparison in muscle fibers.</a:t>
            </a:r>
          </a:p>
          <a:p>
            <a:pPr marL="0" marR="0">
              <a:lnSpc>
                <a:spcPct val="115000"/>
              </a:lnSpc>
              <a:spcBef>
                <a:spcPts val="0"/>
              </a:spcBef>
              <a:spcAft>
                <a:spcPts val="1000"/>
              </a:spcAft>
              <a:tabLst>
                <a:tab pos="3491230" algn="l"/>
              </a:tabLs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[Na]</a:t>
            </a:r>
            <a:r>
              <a:rPr lang="en-US" sz="1800" baseline="-25000" dirty="0" err="1">
                <a:effectLst/>
                <a:latin typeface="Arial" panose="020B0604020202020204" pitchFamily="34" charset="0"/>
                <a:ea typeface="Calibri" panose="020F0502020204030204" pitchFamily="34" charset="0"/>
                <a:cs typeface="Times New Roman" panose="02020603050405020304" pitchFamily="18" charset="0"/>
              </a:rPr>
              <a:t>i</a:t>
            </a:r>
            <a:r>
              <a:rPr lang="en-US" sz="1800" dirty="0">
                <a:effectLst/>
                <a:latin typeface="Arial" panose="020B0604020202020204" pitchFamily="34" charset="0"/>
                <a:ea typeface="Calibri" panose="020F0502020204030204" pitchFamily="34" charset="0"/>
                <a:cs typeface="Times New Roman" panose="02020603050405020304" pitchFamily="18" charset="0"/>
              </a:rPr>
              <a:t> = 17.4 mM (for neurons, Atwood 1982)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[K]</a:t>
            </a:r>
            <a:r>
              <a:rPr lang="en-US" sz="1800" baseline="-25000" dirty="0" err="1">
                <a:effectLst/>
                <a:latin typeface="Arial" panose="020B0604020202020204" pitchFamily="34" charset="0"/>
                <a:ea typeface="Calibri" panose="020F0502020204030204" pitchFamily="34" charset="0"/>
                <a:cs typeface="Times New Roman" panose="02020603050405020304" pitchFamily="18" charset="0"/>
              </a:rPr>
              <a:t>i</a:t>
            </a:r>
            <a:r>
              <a:rPr lang="en-US" sz="1800" dirty="0">
                <a:effectLst/>
                <a:latin typeface="Arial" panose="020B0604020202020204" pitchFamily="34" charset="0"/>
                <a:ea typeface="Calibri" panose="020F0502020204030204" pitchFamily="34" charset="0"/>
                <a:cs typeface="Times New Roman" panose="02020603050405020304" pitchFamily="18" charset="0"/>
              </a:rPr>
              <a:t>  = 265 mM (for neurons, Atwood 1982)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[Cl]</a:t>
            </a:r>
            <a:r>
              <a:rPr lang="en-US" sz="1800" baseline="-25000" dirty="0" err="1">
                <a:effectLst/>
                <a:latin typeface="Arial" panose="020B0604020202020204" pitchFamily="34" charset="0"/>
                <a:ea typeface="Calibri" panose="020F0502020204030204" pitchFamily="34" charset="0"/>
                <a:cs typeface="Times New Roman" panose="02020603050405020304" pitchFamily="18" charset="0"/>
              </a:rPr>
              <a:t>i</a:t>
            </a:r>
            <a:r>
              <a:rPr lang="en-US" sz="1800" dirty="0">
                <a:effectLst/>
                <a:latin typeface="Arial" panose="020B0604020202020204" pitchFamily="34" charset="0"/>
                <a:ea typeface="Calibri" panose="020F0502020204030204" pitchFamily="34" charset="0"/>
                <a:cs typeface="Times New Roman" panose="02020603050405020304" pitchFamily="18" charset="0"/>
              </a:rPr>
              <a:t>  = 12.7 (for neurons, Atwood 1982)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pK</a:t>
            </a:r>
            <a:r>
              <a:rPr lang="en-US" sz="1800" dirty="0">
                <a:effectLst/>
                <a:latin typeface="Arial" panose="020B0604020202020204" pitchFamily="34" charset="0"/>
                <a:ea typeface="Calibri" panose="020F0502020204030204" pitchFamily="34" charset="0"/>
                <a:cs typeface="Times New Roman" panose="02020603050405020304" pitchFamily="18" charset="0"/>
              </a:rPr>
              <a:t> = 1 (for neurons, Atwood 1982)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pCl</a:t>
            </a:r>
            <a:r>
              <a:rPr lang="en-US" sz="1800" dirty="0">
                <a:effectLst/>
                <a:latin typeface="Arial" panose="020B0604020202020204" pitchFamily="34" charset="0"/>
                <a:ea typeface="Calibri" panose="020F0502020204030204" pitchFamily="34" charset="0"/>
                <a:cs typeface="Times New Roman" panose="02020603050405020304" pitchFamily="18" charset="0"/>
              </a:rPr>
              <a:t> = 0.1 (for neurons, Atwood 1982)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pNa</a:t>
            </a:r>
            <a:r>
              <a:rPr lang="en-US" sz="1800" dirty="0">
                <a:effectLst/>
                <a:latin typeface="Arial" panose="020B0604020202020204" pitchFamily="34" charset="0"/>
                <a:ea typeface="Calibri" panose="020F0502020204030204" pitchFamily="34" charset="0"/>
                <a:cs typeface="Times New Roman" panose="02020603050405020304" pitchFamily="18" charset="0"/>
              </a:rPr>
              <a:t> = 0.001 (for neurons, Atwood 1982)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F5DC7FA7-8371-EA4B-B91A-D8963599AA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8756304"/>
      </p:ext>
    </p:extLst>
  </p:cSld>
  <p:clrMapOvr>
    <a:masterClrMapping/>
  </p:clrMapOvr>
  <mc:AlternateContent xmlns:mc="http://schemas.openxmlformats.org/markup-compatibility/2006">
    <mc:Choice xmlns:p14="http://schemas.microsoft.com/office/powerpoint/2010/main" Requires="p14">
      <p:transition spd="slow" p14:dur="2000" advTm="33915"/>
    </mc:Choice>
    <mc:Fallback>
      <p:transition spd="slow" advTm="33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91FB1F-4087-472B-9B59-2C2FC23F174C}"/>
              </a:ext>
            </a:extLst>
          </p:cNvPr>
          <p:cNvSpPr txBox="1"/>
          <p:nvPr/>
        </p:nvSpPr>
        <p:spPr>
          <a:xfrm>
            <a:off x="2526910" y="108347"/>
            <a:ext cx="8291146" cy="6641305"/>
          </a:xfrm>
          <a:prstGeom prst="rect">
            <a:avLst/>
          </a:prstGeom>
          <a:noFill/>
        </p:spPr>
        <p:txBody>
          <a:bodyPr wrap="square">
            <a:spAutoFit/>
          </a:bodyPr>
          <a:lstStyle/>
          <a:p>
            <a:pPr marL="0" marR="0">
              <a:lnSpc>
                <a:spcPct val="115000"/>
              </a:lnSpc>
              <a:spcBef>
                <a:spcPts val="0"/>
              </a:spcBef>
              <a:spcAft>
                <a:spcPts val="1000"/>
              </a:spcAft>
              <a:tabLst>
                <a:tab pos="34912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For crayfish muscle: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34912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i="1" dirty="0" err="1">
                <a:effectLst/>
                <a:latin typeface="Arial" panose="020B0604020202020204" pitchFamily="34" charset="0"/>
                <a:ea typeface="Calibri" panose="020F0502020204030204" pitchFamily="34" charset="0"/>
                <a:cs typeface="Times New Roman" panose="02020603050405020304" pitchFamily="18" charset="0"/>
              </a:rPr>
              <a:t>Procambarus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and </a:t>
            </a:r>
            <a:r>
              <a:rPr lang="en-US" sz="1800" i="1" dirty="0" err="1">
                <a:effectLst/>
                <a:latin typeface="Arial" panose="020B0604020202020204" pitchFamily="34" charset="0"/>
                <a:ea typeface="Calibri" panose="020F0502020204030204" pitchFamily="34" charset="0"/>
                <a:cs typeface="Times New Roman" panose="02020603050405020304" pitchFamily="18" charset="0"/>
              </a:rPr>
              <a:t>Astacus</a:t>
            </a:r>
            <a:r>
              <a:rPr lang="en-US" sz="1800" dirty="0">
                <a:effectLst/>
                <a:latin typeface="Arial" panose="020B0604020202020204" pitchFamily="34" charset="0"/>
                <a:ea typeface="Calibri" panose="020F0502020204030204" pitchFamily="34" charset="0"/>
                <a:cs typeface="Times New Roman" panose="02020603050405020304" pitchFamily="18" charset="0"/>
              </a:rPr>
              <a:t> [K]</a:t>
            </a:r>
            <a:r>
              <a:rPr lang="en-US" sz="1800" baseline="-25000" dirty="0" err="1">
                <a:effectLst/>
                <a:latin typeface="Arial" panose="020B0604020202020204" pitchFamily="34" charset="0"/>
                <a:ea typeface="Calibri" panose="020F0502020204030204" pitchFamily="34" charset="0"/>
                <a:cs typeface="Times New Roman" panose="02020603050405020304" pitchFamily="18" charset="0"/>
              </a:rPr>
              <a:t>i</a:t>
            </a:r>
            <a:r>
              <a:rPr lang="en-US" sz="1800" dirty="0">
                <a:effectLst/>
                <a:latin typeface="Arial" panose="020B0604020202020204" pitchFamily="34" charset="0"/>
                <a:ea typeface="Calibri" panose="020F0502020204030204" pitchFamily="34" charset="0"/>
                <a:cs typeface="Times New Roman" panose="02020603050405020304" pitchFamily="18" charset="0"/>
              </a:rPr>
              <a:t> appears to be 171 and 167 mM, respectively.” (Katz, G.M.,  Reuben, J.P.,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MacBerman</a:t>
            </a:r>
            <a:r>
              <a:rPr lang="en-US" sz="1800" dirty="0">
                <a:effectLst/>
                <a:latin typeface="Arial" panose="020B0604020202020204" pitchFamily="34" charset="0"/>
                <a:ea typeface="Calibri" panose="020F0502020204030204" pitchFamily="34" charset="0"/>
                <a:cs typeface="Times New Roman" panose="02020603050405020304" pitchFamily="18" charset="0"/>
              </a:rPr>
              <a:t>,  Dunham, P.B. 1972. Potassium Redistribution and Water Movement in Crayfish Muscle Fibers.  Journal of Comparative Physiology  80: 267–283). We are using the values for </a:t>
            </a:r>
            <a:r>
              <a:rPr lang="en-US" sz="1800" i="1" dirty="0" err="1">
                <a:effectLst/>
                <a:latin typeface="Arial" panose="020B0604020202020204" pitchFamily="34" charset="0"/>
                <a:ea typeface="Calibri" panose="020F0502020204030204" pitchFamily="34" charset="0"/>
                <a:cs typeface="Times New Roman" panose="02020603050405020304" pitchFamily="18" charset="0"/>
              </a:rPr>
              <a:t>Procambarus</a:t>
            </a:r>
            <a:r>
              <a:rPr lang="en-US" sz="1800" i="1" dirty="0">
                <a:effectLst/>
                <a:latin typeface="Arial" panose="020B060402020202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[K]</a:t>
            </a:r>
            <a:r>
              <a:rPr lang="en-US" sz="1800" baseline="-25000" dirty="0" err="1">
                <a:effectLst/>
                <a:latin typeface="Arial" panose="020B0604020202020204" pitchFamily="34" charset="0"/>
                <a:ea typeface="Calibri" panose="020F0502020204030204" pitchFamily="34" charset="0"/>
                <a:cs typeface="Times New Roman" panose="02020603050405020304" pitchFamily="18" charset="0"/>
              </a:rPr>
              <a:t>i</a:t>
            </a:r>
            <a:r>
              <a:rPr lang="en-US" sz="1800" dirty="0">
                <a:effectLst/>
                <a:latin typeface="Arial" panose="020B0604020202020204" pitchFamily="34" charset="0"/>
                <a:ea typeface="Calibri" panose="020F0502020204030204" pitchFamily="34" charset="0"/>
                <a:cs typeface="Times New Roman" panose="02020603050405020304" pitchFamily="18" charset="0"/>
              </a:rPr>
              <a:t> = 171 mM (determined for crayfish muscle)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[K]</a:t>
            </a:r>
            <a:r>
              <a:rPr lang="en-US" sz="1800" baseline="-25000" dirty="0">
                <a:effectLst/>
                <a:latin typeface="Arial" panose="020B0604020202020204" pitchFamily="34" charset="0"/>
                <a:ea typeface="Calibri" panose="020F0502020204030204" pitchFamily="34" charset="0"/>
                <a:cs typeface="Times New Roman" panose="02020603050405020304" pitchFamily="18" charset="0"/>
              </a:rPr>
              <a:t>o</a:t>
            </a:r>
            <a:r>
              <a:rPr lang="en-US" sz="1800" dirty="0">
                <a:effectLst/>
                <a:latin typeface="Arial" panose="020B0604020202020204" pitchFamily="34" charset="0"/>
                <a:ea typeface="Calibri" panose="020F0502020204030204" pitchFamily="34" charset="0"/>
                <a:cs typeface="Times New Roman" panose="02020603050405020304" pitchFamily="18" charset="0"/>
              </a:rPr>
              <a:t> = 5.3 mM (Saline)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[Na]</a:t>
            </a:r>
            <a:r>
              <a:rPr lang="en-US" sz="1800" baseline="-25000" dirty="0" err="1">
                <a:effectLst/>
                <a:latin typeface="Arial" panose="020B0604020202020204" pitchFamily="34" charset="0"/>
                <a:ea typeface="Calibri" panose="020F0502020204030204" pitchFamily="34" charset="0"/>
                <a:cs typeface="Times New Roman" panose="02020603050405020304" pitchFamily="18" charset="0"/>
              </a:rPr>
              <a:t>i</a:t>
            </a:r>
            <a:r>
              <a:rPr lang="en-US" sz="1800" dirty="0">
                <a:effectLst/>
                <a:latin typeface="Arial" panose="020B0604020202020204" pitchFamily="34" charset="0"/>
                <a:ea typeface="Calibri" panose="020F0502020204030204" pitchFamily="34" charset="0"/>
                <a:cs typeface="Times New Roman" panose="02020603050405020304" pitchFamily="18" charset="0"/>
              </a:rPr>
              <a:t> = 17.4 mM (assume for muscle)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[Na]</a:t>
            </a:r>
            <a:r>
              <a:rPr lang="en-US" sz="1800" baseline="-25000" dirty="0">
                <a:effectLst/>
                <a:latin typeface="Arial" panose="020B0604020202020204" pitchFamily="34" charset="0"/>
                <a:ea typeface="Calibri" panose="020F0502020204030204" pitchFamily="34" charset="0"/>
                <a:cs typeface="Times New Roman" panose="02020603050405020304" pitchFamily="18" charset="0"/>
              </a:rPr>
              <a:t>o</a:t>
            </a:r>
            <a:r>
              <a:rPr lang="en-US" sz="1800" dirty="0">
                <a:effectLst/>
                <a:latin typeface="Arial" panose="020B0604020202020204" pitchFamily="34" charset="0"/>
                <a:ea typeface="Calibri" panose="020F0502020204030204" pitchFamily="34" charset="0"/>
                <a:cs typeface="Times New Roman" panose="02020603050405020304" pitchFamily="18" charset="0"/>
              </a:rPr>
              <a:t> = 205 mM (Saline)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[Cl]</a:t>
            </a:r>
            <a:r>
              <a:rPr lang="en-US" sz="1800" baseline="-25000" dirty="0" err="1">
                <a:effectLst/>
                <a:latin typeface="Arial" panose="020B0604020202020204" pitchFamily="34" charset="0"/>
                <a:ea typeface="Calibri" panose="020F0502020204030204" pitchFamily="34" charset="0"/>
                <a:cs typeface="Times New Roman" panose="02020603050405020304" pitchFamily="18" charset="0"/>
              </a:rPr>
              <a:t>i</a:t>
            </a:r>
            <a:r>
              <a:rPr lang="en-US" sz="1800" dirty="0">
                <a:effectLst/>
                <a:latin typeface="Arial" panose="020B0604020202020204" pitchFamily="34" charset="0"/>
                <a:ea typeface="Calibri" panose="020F0502020204030204" pitchFamily="34" charset="0"/>
                <a:cs typeface="Times New Roman" panose="02020603050405020304" pitchFamily="18" charset="0"/>
              </a:rPr>
              <a:t> = 12.7 mM (assume for muscle)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[Cl]</a:t>
            </a:r>
            <a:r>
              <a:rPr lang="en-US" sz="1800" baseline="-25000" dirty="0">
                <a:effectLst/>
                <a:latin typeface="Arial" panose="020B0604020202020204" pitchFamily="34" charset="0"/>
                <a:ea typeface="Calibri" panose="020F0502020204030204" pitchFamily="34" charset="0"/>
                <a:cs typeface="Times New Roman" panose="02020603050405020304" pitchFamily="18" charset="0"/>
              </a:rPr>
              <a:t>o</a:t>
            </a:r>
            <a:r>
              <a:rPr lang="en-US" sz="1800" dirty="0">
                <a:effectLst/>
                <a:latin typeface="Arial" panose="020B0604020202020204" pitchFamily="34" charset="0"/>
                <a:ea typeface="Calibri" panose="020F0502020204030204" pitchFamily="34" charset="0"/>
                <a:cs typeface="Times New Roman" panose="02020603050405020304" pitchFamily="18" charset="0"/>
              </a:rPr>
              <a:t> = 232.15 mM (assume from saline; 205 mM NaCl; 5.3 mM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KCl</a:t>
            </a:r>
            <a:r>
              <a:rPr lang="en-US" sz="1800" dirty="0">
                <a:effectLst/>
                <a:latin typeface="Arial" panose="020B0604020202020204" pitchFamily="34" charset="0"/>
                <a:ea typeface="Calibri" panose="020F0502020204030204" pitchFamily="34" charset="0"/>
                <a:cs typeface="Times New Roman" panose="02020603050405020304" pitchFamily="18" charset="0"/>
              </a:rPr>
              <a:t>; 13.5 mM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CaCl</a:t>
            </a:r>
            <a:r>
              <a:rPr lang="en-US" sz="1800" baseline="-25000" dirty="0">
                <a:effectLst/>
                <a:latin typeface="Arial" panose="020B0604020202020204" pitchFamily="34" charset="0"/>
                <a:ea typeface="Calibri" panose="020F0502020204030204" pitchFamily="34" charset="0"/>
                <a:cs typeface="Times New Roman" panose="02020603050405020304" pitchFamily="18" charset="0"/>
              </a:rPr>
              <a:t>2</a:t>
            </a:r>
            <a:r>
              <a:rPr lang="en-US" sz="1800" dirty="0">
                <a:effectLst/>
                <a:latin typeface="Arial" panose="020B0604020202020204" pitchFamily="34" charset="0"/>
                <a:ea typeface="Calibri" panose="020F0502020204030204" pitchFamily="34" charset="0"/>
                <a:cs typeface="Times New Roman" panose="02020603050405020304" pitchFamily="18" charset="0"/>
              </a:rPr>
              <a:t>2H</a:t>
            </a:r>
            <a:r>
              <a:rPr lang="en-US" sz="1800" baseline="-25000" dirty="0">
                <a:effectLst/>
                <a:latin typeface="Arial" panose="020B0604020202020204" pitchFamily="34" charset="0"/>
                <a:ea typeface="Calibri" panose="020F0502020204030204" pitchFamily="34" charset="0"/>
                <a:cs typeface="Times New Roman" panose="02020603050405020304" pitchFamily="18" charset="0"/>
              </a:rPr>
              <a:t>2</a:t>
            </a:r>
            <a:r>
              <a:rPr lang="en-US" sz="1800" dirty="0">
                <a:effectLst/>
                <a:latin typeface="Arial" panose="020B0604020202020204" pitchFamily="34" charset="0"/>
                <a:ea typeface="Calibri" panose="020F0502020204030204" pitchFamily="34" charset="0"/>
                <a:cs typeface="Times New Roman" panose="02020603050405020304" pitchFamily="18" charset="0"/>
              </a:rPr>
              <a:t>O; 2.45 mM MgCl</a:t>
            </a:r>
            <a:r>
              <a:rPr lang="en-US" sz="1800" baseline="-25000" dirty="0">
                <a:effectLst/>
                <a:latin typeface="Arial" panose="020B0604020202020204" pitchFamily="34" charset="0"/>
                <a:ea typeface="Calibri" panose="020F0502020204030204" pitchFamily="34" charset="0"/>
                <a:cs typeface="Times New Roman" panose="02020603050405020304" pitchFamily="18" charset="0"/>
              </a:rPr>
              <a:t>2 </a:t>
            </a:r>
            <a:r>
              <a:rPr lang="en-US" sz="1800" dirty="0">
                <a:effectLst/>
                <a:latin typeface="Arial" panose="020B0604020202020204" pitchFamily="34" charset="0"/>
                <a:ea typeface="Calibri" panose="020F0502020204030204" pitchFamily="34" charset="0"/>
                <a:cs typeface="Times New Roman" panose="02020603050405020304" pitchFamily="18" charset="0"/>
              </a:rPr>
              <a:t>6H</a:t>
            </a:r>
            <a:r>
              <a:rPr lang="en-US" sz="1800" baseline="-25000" dirty="0">
                <a:effectLst/>
                <a:latin typeface="Arial" panose="020B0604020202020204" pitchFamily="34" charset="0"/>
                <a:ea typeface="Calibri" panose="020F0502020204030204" pitchFamily="34" charset="0"/>
                <a:cs typeface="Times New Roman" panose="02020603050405020304" pitchFamily="18" charset="0"/>
              </a:rPr>
              <a:t>2</a:t>
            </a:r>
            <a:r>
              <a:rPr lang="en-US" sz="1800" dirty="0">
                <a:effectLst/>
                <a:latin typeface="Arial" panose="020B0604020202020204" pitchFamily="34" charset="0"/>
                <a:ea typeface="Calibri" panose="020F0502020204030204" pitchFamily="34" charset="0"/>
                <a:cs typeface="Times New Roman" panose="02020603050405020304" pitchFamily="18" charset="0"/>
              </a:rPr>
              <a: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pK</a:t>
            </a:r>
            <a:r>
              <a:rPr lang="en-US" sz="1800" dirty="0">
                <a:effectLst/>
                <a:latin typeface="Arial" panose="020B0604020202020204" pitchFamily="34" charset="0"/>
                <a:ea typeface="Calibri" panose="020F0502020204030204" pitchFamily="34" charset="0"/>
                <a:cs typeface="Times New Roman" panose="02020603050405020304" pitchFamily="18" charset="0"/>
              </a:rPr>
              <a:t> = 1 (assume for muscle)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pNa</a:t>
            </a:r>
            <a:r>
              <a:rPr lang="en-US" sz="1800" dirty="0">
                <a:effectLst/>
                <a:latin typeface="Arial" panose="020B0604020202020204" pitchFamily="34" charset="0"/>
                <a:ea typeface="Calibri" panose="020F0502020204030204" pitchFamily="34" charset="0"/>
                <a:cs typeface="Times New Roman" panose="02020603050405020304" pitchFamily="18" charset="0"/>
              </a:rPr>
              <a:t> = 0.001 (assume for muscle)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pCl</a:t>
            </a:r>
            <a:r>
              <a:rPr lang="en-US" sz="1800" dirty="0">
                <a:effectLst/>
                <a:latin typeface="Arial" panose="020B0604020202020204" pitchFamily="34" charset="0"/>
                <a:ea typeface="Calibri" panose="020F0502020204030204" pitchFamily="34" charset="0"/>
                <a:cs typeface="Times New Roman" panose="02020603050405020304" pitchFamily="18" charset="0"/>
              </a:rPr>
              <a:t> = 0.01 (assume for muscle)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A4A2932C-2FE3-2A41-AC6A-435842D6D3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95219484"/>
      </p:ext>
    </p:extLst>
  </p:cSld>
  <p:clrMapOvr>
    <a:masterClrMapping/>
  </p:clrMapOvr>
  <mc:AlternateContent xmlns:mc="http://schemas.openxmlformats.org/markup-compatibility/2006">
    <mc:Choice xmlns:p14="http://schemas.microsoft.com/office/powerpoint/2010/main" Requires="p14">
      <p:transition spd="slow" p14:dur="2000" advTm="15831"/>
    </mc:Choice>
    <mc:Fallback>
      <p:transition spd="slow" advTm="15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52872F5-FBFE-4668-BE02-9B9482AA8561}"/>
                  </a:ext>
                </a:extLst>
              </p:cNvPr>
              <p:cNvSpPr txBox="1"/>
              <p:nvPr/>
            </p:nvSpPr>
            <p:spPr>
              <a:xfrm>
                <a:off x="3040911" y="1733107"/>
                <a:ext cx="8269513" cy="1415709"/>
              </a:xfrm>
              <a:prstGeom prst="rect">
                <a:avLst/>
              </a:prstGeom>
              <a:noFill/>
            </p:spPr>
            <p:txBody>
              <a:bodyPr wrap="square">
                <a:spAutoFit/>
              </a:bodyPr>
              <a:lstStyle/>
              <a:p>
                <a:pPr marL="0" marR="0" algn="just">
                  <a:lnSpc>
                    <a:spcPct val="115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Here is a generalized G-H-K equation for Na</a:t>
                </a:r>
                <a:r>
                  <a:rPr lang="en-US" sz="18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a:t>
                </a:r>
                <a:r>
                  <a:rPr lang="en-US" sz="18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Cl</a:t>
                </a:r>
                <a:r>
                  <a:rPr lang="en-US" sz="18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Em</m:t>
                          </m:r>
                        </m:e>
                        <m: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𝐾</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𝑁𝑎</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𝐶𝑙</m:t>
                          </m:r>
                        </m:sub>
                      </m:s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RT</m:t>
                          </m:r>
                        </m:num>
                        <m:den>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𝐹</m:t>
                          </m:r>
                        </m:den>
                      </m:f>
                      <m:func>
                        <m:func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ln</m:t>
                          </m:r>
                        </m:fName>
                        <m:e>
                          <m:f>
                            <m:f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P</m:t>
                                  </m:r>
                                </m:e>
                                <m:sub>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Na</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sub>
                              </m:sSub>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d>
                                    <m:dPr>
                                      <m:begChr m:val="["/>
                                      <m:endChr m:val="]"/>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Na</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e>
                                  </m:d>
                                </m:e>
                                <m:sub>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out</m:t>
                                  </m:r>
                                </m:sub>
                              </m:s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P</m:t>
                                  </m:r>
                                </m:e>
                                <m:sub>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K</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sub>
                              </m:sSub>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d>
                                    <m:dPr>
                                      <m:begChr m:val="["/>
                                      <m:endChr m:val="]"/>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K</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e>
                                  </m:d>
                                </m:e>
                                <m:sub>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out</m:t>
                                  </m:r>
                                </m:sub>
                              </m:s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𝑃𝐶𝑙</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𝐶𝑙</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𝑖𝑛</m:t>
                              </m:r>
                            </m:num>
                            <m:den>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P</m:t>
                                  </m:r>
                                </m:e>
                                <m:sub>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Na</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sub>
                              </m:sSub>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d>
                                    <m:dPr>
                                      <m:begChr m:val="["/>
                                      <m:endChr m:val="]"/>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Na</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e>
                                  </m:d>
                                </m:e>
                                <m:sub>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in</m:t>
                                  </m:r>
                                </m:sub>
                              </m:s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P</m:t>
                                  </m:r>
                                </m:e>
                                <m:sub>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K</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sub>
                              </m:sSub>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d>
                                    <m:dPr>
                                      <m:begChr m:val="["/>
                                      <m:endChr m:val="]"/>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K</m:t>
                                          </m:r>
                                        </m:e>
                                        <m:sup>
                                          <m: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e>
                                  </m:d>
                                </m:e>
                                <m:sub>
                                  <m:r>
                                    <m:rPr>
                                      <m:sty m:val="p"/>
                                    </m:rPr>
                                    <a:rPr lang="en-US" sz="18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in</m:t>
                                  </m:r>
                                </m:sub>
                              </m:sSub>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𝑃𝐶𝑙</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𝐶𝑙</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𝑜𝑢𝑡</m:t>
                              </m:r>
                            </m:den>
                          </m:f>
                        </m:e>
                      </m:func>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F52872F5-FBFE-4668-BE02-9B9482AA8561}"/>
                  </a:ext>
                </a:extLst>
              </p:cNvPr>
              <p:cNvSpPr txBox="1">
                <a:spLocks noRot="1" noChangeAspect="1" noMove="1" noResize="1" noEditPoints="1" noAdjustHandles="1" noChangeArrowheads="1" noChangeShapeType="1" noTextEdit="1"/>
              </p:cNvSpPr>
              <p:nvPr/>
            </p:nvSpPr>
            <p:spPr>
              <a:xfrm>
                <a:off x="3040911" y="1733107"/>
                <a:ext cx="8269513" cy="1415709"/>
              </a:xfrm>
              <a:prstGeom prst="rect">
                <a:avLst/>
              </a:prstGeom>
              <a:blipFill>
                <a:blip r:embed="rId6"/>
                <a:stretch>
                  <a:fillRect l="-664" t="-858"/>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000E5025-3AAF-43D7-9167-DD3643F80FFA}"/>
              </a:ext>
            </a:extLst>
          </p:cNvPr>
          <p:cNvSpPr/>
          <p:nvPr/>
        </p:nvSpPr>
        <p:spPr>
          <a:xfrm>
            <a:off x="5732585" y="2440743"/>
            <a:ext cx="126609" cy="3235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5A9FC2-623B-44E6-866A-DD82B3F783B0}"/>
              </a:ext>
            </a:extLst>
          </p:cNvPr>
          <p:cNvSpPr txBox="1"/>
          <p:nvPr/>
        </p:nvSpPr>
        <p:spPr>
          <a:xfrm>
            <a:off x="1415561" y="4298911"/>
            <a:ext cx="10260624" cy="708912"/>
          </a:xfrm>
          <a:prstGeom prst="rect">
            <a:avLst/>
          </a:prstGeom>
          <a:noFill/>
        </p:spPr>
        <p:txBody>
          <a:bodyPr wrap="square">
            <a:spAutoFit/>
          </a:bodyPr>
          <a:lstStyle/>
          <a:p>
            <a:pPr marL="0" marR="0" algn="just">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Online </a:t>
            </a:r>
            <a:r>
              <a:rPr lang="en-US"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https://www.physiologyweb.com/calculators/ghk_equation_calculator.html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(note: values of temperature are in K which is 273.15 + the # in centigrade)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8FC315A3-3FF7-1946-A0AB-666F4DF3E51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705123535"/>
      </p:ext>
    </p:extLst>
  </p:cSld>
  <p:clrMapOvr>
    <a:masterClrMapping/>
  </p:clrMapOvr>
  <mc:AlternateContent xmlns:mc="http://schemas.openxmlformats.org/markup-compatibility/2006">
    <mc:Choice xmlns:p14="http://schemas.microsoft.com/office/powerpoint/2010/main" Requires="p14">
      <p:transition spd="slow" p14:dur="2000" advTm="37885"/>
    </mc:Choice>
    <mc:Fallback>
      <p:transition spd="slow" advTm="37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5"/>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2124</Words>
  <Application>Microsoft Macintosh PowerPoint</Application>
  <PresentationFormat>Widescreen</PresentationFormat>
  <Paragraphs>194</Paragraphs>
  <Slides>17</Slides>
  <Notes>15</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Cambria Math</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cooper</dc:creator>
  <cp:lastModifiedBy>Poorna</cp:lastModifiedBy>
  <cp:revision>46</cp:revision>
  <dcterms:created xsi:type="dcterms:W3CDTF">2020-08-25T11:13:16Z</dcterms:created>
  <dcterms:modified xsi:type="dcterms:W3CDTF">2020-10-31T21:40:30Z</dcterms:modified>
</cp:coreProperties>
</file>