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6" r:id="rId2"/>
    <p:sldId id="258" r:id="rId3"/>
    <p:sldId id="257" r:id="rId4"/>
    <p:sldId id="259" r:id="rId5"/>
    <p:sldId id="260" r:id="rId6"/>
    <p:sldId id="261" r:id="rId7"/>
    <p:sldId id="262" r:id="rId8"/>
    <p:sldId id="264" r:id="rId9"/>
    <p:sldId id="265" r:id="rId10"/>
    <p:sldId id="263"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108"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8EC1DA-6524-4C48-A6A4-0CA8585EBDD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A5BE449-4A21-4FB5-A407-7733F90A1392}">
      <dgm:prSet/>
      <dgm:spPr/>
      <dgm:t>
        <a:bodyPr/>
        <a:lstStyle/>
        <a:p>
          <a:r>
            <a:rPr lang="en-US"/>
            <a:t>The ground station is one of the most integral parts of the space mission architecture, as having a satellite in orbit is pointless without a way to communicate with it.</a:t>
          </a:r>
        </a:p>
      </dgm:t>
    </dgm:pt>
    <dgm:pt modelId="{0DD2456E-6C76-461C-8927-572B7ED3B248}" type="parTrans" cxnId="{01BC040F-BF71-44EC-AB55-6B75D4F96241}">
      <dgm:prSet/>
      <dgm:spPr/>
      <dgm:t>
        <a:bodyPr/>
        <a:lstStyle/>
        <a:p>
          <a:endParaRPr lang="en-US"/>
        </a:p>
      </dgm:t>
    </dgm:pt>
    <dgm:pt modelId="{A9A83950-0A88-433A-B7C3-20E060E2817F}" type="sibTrans" cxnId="{01BC040F-BF71-44EC-AB55-6B75D4F96241}">
      <dgm:prSet/>
      <dgm:spPr/>
      <dgm:t>
        <a:bodyPr/>
        <a:lstStyle/>
        <a:p>
          <a:endParaRPr lang="en-US"/>
        </a:p>
      </dgm:t>
    </dgm:pt>
    <dgm:pt modelId="{6D261498-DF08-48AE-ABC9-C0E2EDC4AFF4}">
      <dgm:prSet/>
      <dgm:spPr/>
      <dgm:t>
        <a:bodyPr/>
        <a:lstStyle/>
        <a:p>
          <a:r>
            <a:rPr lang="en-US"/>
            <a:t>Though ground stations provide a variety of functions in the space mission architecture, the three primary functions are:</a:t>
          </a:r>
        </a:p>
      </dgm:t>
    </dgm:pt>
    <dgm:pt modelId="{E86E0F55-EF9B-4945-9470-086500E523A5}" type="parTrans" cxnId="{304CC1E3-B2AE-4CE2-886A-75F648E703F5}">
      <dgm:prSet/>
      <dgm:spPr/>
      <dgm:t>
        <a:bodyPr/>
        <a:lstStyle/>
        <a:p>
          <a:endParaRPr lang="en-US"/>
        </a:p>
      </dgm:t>
    </dgm:pt>
    <dgm:pt modelId="{26C2196D-BAAC-4022-BABE-06824C6DA110}" type="sibTrans" cxnId="{304CC1E3-B2AE-4CE2-886A-75F648E703F5}">
      <dgm:prSet/>
      <dgm:spPr/>
      <dgm:t>
        <a:bodyPr/>
        <a:lstStyle/>
        <a:p>
          <a:endParaRPr lang="en-US"/>
        </a:p>
      </dgm:t>
    </dgm:pt>
    <dgm:pt modelId="{F5BD5927-FDA4-4952-8F16-946088957762}">
      <dgm:prSet/>
      <dgm:spPr/>
      <dgm:t>
        <a:bodyPr/>
        <a:lstStyle/>
        <a:p>
          <a:r>
            <a:rPr lang="en-US"/>
            <a:t>Receiving Telemetry</a:t>
          </a:r>
        </a:p>
      </dgm:t>
    </dgm:pt>
    <dgm:pt modelId="{CF44D397-8173-46DD-92D3-8A7561EACF8B}" type="parTrans" cxnId="{23A29B3E-078B-41CC-94C5-9DF3C41494D6}">
      <dgm:prSet/>
      <dgm:spPr/>
      <dgm:t>
        <a:bodyPr/>
        <a:lstStyle/>
        <a:p>
          <a:endParaRPr lang="en-US"/>
        </a:p>
      </dgm:t>
    </dgm:pt>
    <dgm:pt modelId="{0832F043-AB1B-4732-BC3A-5C6181D24923}" type="sibTrans" cxnId="{23A29B3E-078B-41CC-94C5-9DF3C41494D6}">
      <dgm:prSet/>
      <dgm:spPr/>
      <dgm:t>
        <a:bodyPr/>
        <a:lstStyle/>
        <a:p>
          <a:endParaRPr lang="en-US"/>
        </a:p>
      </dgm:t>
    </dgm:pt>
    <dgm:pt modelId="{4F388360-C5BE-45D8-BF7A-99FBCD0FBC0D}">
      <dgm:prSet/>
      <dgm:spPr/>
      <dgm:t>
        <a:bodyPr/>
        <a:lstStyle/>
        <a:p>
          <a:r>
            <a:rPr lang="en-US"/>
            <a:t>Transmitting Commands</a:t>
          </a:r>
        </a:p>
      </dgm:t>
    </dgm:pt>
    <dgm:pt modelId="{D710082E-D617-4B66-B6FA-419B2515A7AE}" type="parTrans" cxnId="{66A9ED46-12B2-4A52-AC08-593A2EDBBA5A}">
      <dgm:prSet/>
      <dgm:spPr/>
      <dgm:t>
        <a:bodyPr/>
        <a:lstStyle/>
        <a:p>
          <a:endParaRPr lang="en-US"/>
        </a:p>
      </dgm:t>
    </dgm:pt>
    <dgm:pt modelId="{B6C2C57D-8C0B-4493-B8D6-A0FCF8C41A48}" type="sibTrans" cxnId="{66A9ED46-12B2-4A52-AC08-593A2EDBBA5A}">
      <dgm:prSet/>
      <dgm:spPr/>
      <dgm:t>
        <a:bodyPr/>
        <a:lstStyle/>
        <a:p>
          <a:endParaRPr lang="en-US"/>
        </a:p>
      </dgm:t>
    </dgm:pt>
    <dgm:pt modelId="{A0B159B3-A9F4-48E0-B7F2-284FF5491B77}">
      <dgm:prSet/>
      <dgm:spPr/>
      <dgm:t>
        <a:bodyPr/>
        <a:lstStyle/>
        <a:p>
          <a:r>
            <a:rPr lang="en-US"/>
            <a:t>Receiving Science Data</a:t>
          </a:r>
        </a:p>
      </dgm:t>
    </dgm:pt>
    <dgm:pt modelId="{E3B1A408-0288-4E0A-8348-F1F9B116C0A3}" type="parTrans" cxnId="{6784CBA4-3942-48FB-94AC-DFFFEE24B1FD}">
      <dgm:prSet/>
      <dgm:spPr/>
      <dgm:t>
        <a:bodyPr/>
        <a:lstStyle/>
        <a:p>
          <a:endParaRPr lang="en-US"/>
        </a:p>
      </dgm:t>
    </dgm:pt>
    <dgm:pt modelId="{061E7A0A-7DDF-45DB-9511-3D851436B193}" type="sibTrans" cxnId="{6784CBA4-3942-48FB-94AC-DFFFEE24B1FD}">
      <dgm:prSet/>
      <dgm:spPr/>
      <dgm:t>
        <a:bodyPr/>
        <a:lstStyle/>
        <a:p>
          <a:endParaRPr lang="en-US"/>
        </a:p>
      </dgm:t>
    </dgm:pt>
    <dgm:pt modelId="{7A7F9496-CC2C-42A1-BDFF-0CA25E81929B}">
      <dgm:prSet/>
      <dgm:spPr/>
      <dgm:t>
        <a:bodyPr/>
        <a:lstStyle/>
        <a:p>
          <a:r>
            <a:rPr lang="en-US"/>
            <a:t>Due to the significant costs involved with developing a ground station, finding telemetry, tracking, and commanding coverage is a major hurdle for many small sat projects.</a:t>
          </a:r>
        </a:p>
      </dgm:t>
    </dgm:pt>
    <dgm:pt modelId="{87CEC56E-2DB7-4D31-BF07-503403BA0E1B}" type="parTrans" cxnId="{2419E6A3-0C54-4FBC-A800-5B41EAE30176}">
      <dgm:prSet/>
      <dgm:spPr/>
      <dgm:t>
        <a:bodyPr/>
        <a:lstStyle/>
        <a:p>
          <a:endParaRPr lang="en-US"/>
        </a:p>
      </dgm:t>
    </dgm:pt>
    <dgm:pt modelId="{2D53A71C-29C7-496D-AAA7-069054E9DE3C}" type="sibTrans" cxnId="{2419E6A3-0C54-4FBC-A800-5B41EAE30176}">
      <dgm:prSet/>
      <dgm:spPr/>
      <dgm:t>
        <a:bodyPr/>
        <a:lstStyle/>
        <a:p>
          <a:endParaRPr lang="en-US"/>
        </a:p>
      </dgm:t>
    </dgm:pt>
    <dgm:pt modelId="{36CF6B01-6E5E-462D-9865-77B9D81614EA}" type="pres">
      <dgm:prSet presAssocID="{868EC1DA-6524-4C48-A6A4-0CA8585EBDD2}" presName="root" presStyleCnt="0">
        <dgm:presLayoutVars>
          <dgm:dir/>
          <dgm:resizeHandles val="exact"/>
        </dgm:presLayoutVars>
      </dgm:prSet>
      <dgm:spPr/>
    </dgm:pt>
    <dgm:pt modelId="{5B698BEE-1801-43DC-999F-F9D3368B551A}" type="pres">
      <dgm:prSet presAssocID="{5A5BE449-4A21-4FB5-A407-7733F90A1392}" presName="compNode" presStyleCnt="0"/>
      <dgm:spPr/>
    </dgm:pt>
    <dgm:pt modelId="{9E12A768-88FC-4C6B-B07F-3EF796D50B1B}" type="pres">
      <dgm:prSet presAssocID="{5A5BE449-4A21-4FB5-A407-7733F90A1392}" presName="bgRect" presStyleLbl="bgShp" presStyleIdx="0" presStyleCnt="3"/>
      <dgm:spPr/>
    </dgm:pt>
    <dgm:pt modelId="{69716B3B-AB57-40DB-B9D7-6D950372D96D}" type="pres">
      <dgm:prSet presAssocID="{5A5BE449-4A21-4FB5-A407-7733F90A139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atellite"/>
        </a:ext>
      </dgm:extLst>
    </dgm:pt>
    <dgm:pt modelId="{E1D90CD8-B51A-4C03-82A9-FC1EA3036CC4}" type="pres">
      <dgm:prSet presAssocID="{5A5BE449-4A21-4FB5-A407-7733F90A1392}" presName="spaceRect" presStyleCnt="0"/>
      <dgm:spPr/>
    </dgm:pt>
    <dgm:pt modelId="{3920C4A6-81DA-41C9-9687-0464108A5C8B}" type="pres">
      <dgm:prSet presAssocID="{5A5BE449-4A21-4FB5-A407-7733F90A1392}" presName="parTx" presStyleLbl="revTx" presStyleIdx="0" presStyleCnt="4">
        <dgm:presLayoutVars>
          <dgm:chMax val="0"/>
          <dgm:chPref val="0"/>
        </dgm:presLayoutVars>
      </dgm:prSet>
      <dgm:spPr/>
    </dgm:pt>
    <dgm:pt modelId="{E11EF8F8-0BB1-4038-A9E8-6F8C26ECD7CF}" type="pres">
      <dgm:prSet presAssocID="{A9A83950-0A88-433A-B7C3-20E060E2817F}" presName="sibTrans" presStyleCnt="0"/>
      <dgm:spPr/>
    </dgm:pt>
    <dgm:pt modelId="{6672A3C5-4F04-478C-A2A1-044E020691B4}" type="pres">
      <dgm:prSet presAssocID="{6D261498-DF08-48AE-ABC9-C0E2EDC4AFF4}" presName="compNode" presStyleCnt="0"/>
      <dgm:spPr/>
    </dgm:pt>
    <dgm:pt modelId="{C6EC4C21-093B-45D8-822B-A714AF9EF3B1}" type="pres">
      <dgm:prSet presAssocID="{6D261498-DF08-48AE-ABC9-C0E2EDC4AFF4}" presName="bgRect" presStyleLbl="bgShp" presStyleIdx="1" presStyleCnt="3"/>
      <dgm:spPr/>
    </dgm:pt>
    <dgm:pt modelId="{217025B6-D5CA-47BD-AA4D-47921E39B422}" type="pres">
      <dgm:prSet presAssocID="{6D261498-DF08-48AE-ABC9-C0E2EDC4AFF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atellite dish"/>
        </a:ext>
      </dgm:extLst>
    </dgm:pt>
    <dgm:pt modelId="{DD56890F-584F-4A8F-9E74-795FE930BDC2}" type="pres">
      <dgm:prSet presAssocID="{6D261498-DF08-48AE-ABC9-C0E2EDC4AFF4}" presName="spaceRect" presStyleCnt="0"/>
      <dgm:spPr/>
    </dgm:pt>
    <dgm:pt modelId="{47908FCB-4971-4630-A0D3-C0C5BD210F4A}" type="pres">
      <dgm:prSet presAssocID="{6D261498-DF08-48AE-ABC9-C0E2EDC4AFF4}" presName="parTx" presStyleLbl="revTx" presStyleIdx="1" presStyleCnt="4">
        <dgm:presLayoutVars>
          <dgm:chMax val="0"/>
          <dgm:chPref val="0"/>
        </dgm:presLayoutVars>
      </dgm:prSet>
      <dgm:spPr/>
    </dgm:pt>
    <dgm:pt modelId="{2411F0AD-1CD6-4008-9E24-BF53243B5F60}" type="pres">
      <dgm:prSet presAssocID="{6D261498-DF08-48AE-ABC9-C0E2EDC4AFF4}" presName="desTx" presStyleLbl="revTx" presStyleIdx="2" presStyleCnt="4">
        <dgm:presLayoutVars/>
      </dgm:prSet>
      <dgm:spPr/>
    </dgm:pt>
    <dgm:pt modelId="{5DB9CB0D-C574-4207-869E-48D09638920E}" type="pres">
      <dgm:prSet presAssocID="{26C2196D-BAAC-4022-BABE-06824C6DA110}" presName="sibTrans" presStyleCnt="0"/>
      <dgm:spPr/>
    </dgm:pt>
    <dgm:pt modelId="{79ECEB96-729D-423B-9017-EADEC0DEA7F2}" type="pres">
      <dgm:prSet presAssocID="{7A7F9496-CC2C-42A1-BDFF-0CA25E81929B}" presName="compNode" presStyleCnt="0"/>
      <dgm:spPr/>
    </dgm:pt>
    <dgm:pt modelId="{083D7627-BA44-413C-8D20-25CC7FFB6F4E}" type="pres">
      <dgm:prSet presAssocID="{7A7F9496-CC2C-42A1-BDFF-0CA25E81929B}" presName="bgRect" presStyleLbl="bgShp" presStyleIdx="2" presStyleCnt="3"/>
      <dgm:spPr/>
    </dgm:pt>
    <dgm:pt modelId="{5B5C1623-37A6-4D89-BF3F-E2D782834714}" type="pres">
      <dgm:prSet presAssocID="{7A7F9496-CC2C-42A1-BDFF-0CA25E81929B}"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ollar"/>
        </a:ext>
      </dgm:extLst>
    </dgm:pt>
    <dgm:pt modelId="{1ED01DB8-9BAF-42D9-9EF5-725B2B291975}" type="pres">
      <dgm:prSet presAssocID="{7A7F9496-CC2C-42A1-BDFF-0CA25E81929B}" presName="spaceRect" presStyleCnt="0"/>
      <dgm:spPr/>
    </dgm:pt>
    <dgm:pt modelId="{62AA2B9B-6B00-4B51-8623-D1843FC479ED}" type="pres">
      <dgm:prSet presAssocID="{7A7F9496-CC2C-42A1-BDFF-0CA25E81929B}" presName="parTx" presStyleLbl="revTx" presStyleIdx="3" presStyleCnt="4">
        <dgm:presLayoutVars>
          <dgm:chMax val="0"/>
          <dgm:chPref val="0"/>
        </dgm:presLayoutVars>
      </dgm:prSet>
      <dgm:spPr/>
    </dgm:pt>
  </dgm:ptLst>
  <dgm:cxnLst>
    <dgm:cxn modelId="{7ED9AB0A-01A6-4026-ACB6-DB34FB424E29}" type="presOf" srcId="{4F388360-C5BE-45D8-BF7A-99FBCD0FBC0D}" destId="{2411F0AD-1CD6-4008-9E24-BF53243B5F60}" srcOrd="0" destOrd="1" presId="urn:microsoft.com/office/officeart/2018/2/layout/IconVerticalSolidList"/>
    <dgm:cxn modelId="{01BC040F-BF71-44EC-AB55-6B75D4F96241}" srcId="{868EC1DA-6524-4C48-A6A4-0CA8585EBDD2}" destId="{5A5BE449-4A21-4FB5-A407-7733F90A1392}" srcOrd="0" destOrd="0" parTransId="{0DD2456E-6C76-461C-8927-572B7ED3B248}" sibTransId="{A9A83950-0A88-433A-B7C3-20E060E2817F}"/>
    <dgm:cxn modelId="{6E297E27-258C-4A6A-81ED-D6BA530EC4EE}" type="presOf" srcId="{868EC1DA-6524-4C48-A6A4-0CA8585EBDD2}" destId="{36CF6B01-6E5E-462D-9865-77B9D81614EA}" srcOrd="0" destOrd="0" presId="urn:microsoft.com/office/officeart/2018/2/layout/IconVerticalSolidList"/>
    <dgm:cxn modelId="{23A29B3E-078B-41CC-94C5-9DF3C41494D6}" srcId="{6D261498-DF08-48AE-ABC9-C0E2EDC4AFF4}" destId="{F5BD5927-FDA4-4952-8F16-946088957762}" srcOrd="0" destOrd="0" parTransId="{CF44D397-8173-46DD-92D3-8A7561EACF8B}" sibTransId="{0832F043-AB1B-4732-BC3A-5C6181D24923}"/>
    <dgm:cxn modelId="{66A9ED46-12B2-4A52-AC08-593A2EDBBA5A}" srcId="{6D261498-DF08-48AE-ABC9-C0E2EDC4AFF4}" destId="{4F388360-C5BE-45D8-BF7A-99FBCD0FBC0D}" srcOrd="1" destOrd="0" parTransId="{D710082E-D617-4B66-B6FA-419B2515A7AE}" sibTransId="{B6C2C57D-8C0B-4493-B8D6-A0FCF8C41A48}"/>
    <dgm:cxn modelId="{C58D9673-CED2-4464-BB3A-FF58E256C287}" type="presOf" srcId="{7A7F9496-CC2C-42A1-BDFF-0CA25E81929B}" destId="{62AA2B9B-6B00-4B51-8623-D1843FC479ED}" srcOrd="0" destOrd="0" presId="urn:microsoft.com/office/officeart/2018/2/layout/IconVerticalSolidList"/>
    <dgm:cxn modelId="{2419E6A3-0C54-4FBC-A800-5B41EAE30176}" srcId="{868EC1DA-6524-4C48-A6A4-0CA8585EBDD2}" destId="{7A7F9496-CC2C-42A1-BDFF-0CA25E81929B}" srcOrd="2" destOrd="0" parTransId="{87CEC56E-2DB7-4D31-BF07-503403BA0E1B}" sibTransId="{2D53A71C-29C7-496D-AAA7-069054E9DE3C}"/>
    <dgm:cxn modelId="{6784CBA4-3942-48FB-94AC-DFFFEE24B1FD}" srcId="{6D261498-DF08-48AE-ABC9-C0E2EDC4AFF4}" destId="{A0B159B3-A9F4-48E0-B7F2-284FF5491B77}" srcOrd="2" destOrd="0" parTransId="{E3B1A408-0288-4E0A-8348-F1F9B116C0A3}" sibTransId="{061E7A0A-7DDF-45DB-9511-3D851436B193}"/>
    <dgm:cxn modelId="{13BEA0CA-1A9D-4E84-8AAC-C35F7226880B}" type="presOf" srcId="{5A5BE449-4A21-4FB5-A407-7733F90A1392}" destId="{3920C4A6-81DA-41C9-9687-0464108A5C8B}" srcOrd="0" destOrd="0" presId="urn:microsoft.com/office/officeart/2018/2/layout/IconVerticalSolidList"/>
    <dgm:cxn modelId="{107ED1E2-5831-4E5A-8BDB-863BBCC6BC59}" type="presOf" srcId="{F5BD5927-FDA4-4952-8F16-946088957762}" destId="{2411F0AD-1CD6-4008-9E24-BF53243B5F60}" srcOrd="0" destOrd="0" presId="urn:microsoft.com/office/officeart/2018/2/layout/IconVerticalSolidList"/>
    <dgm:cxn modelId="{304CC1E3-B2AE-4CE2-886A-75F648E703F5}" srcId="{868EC1DA-6524-4C48-A6A4-0CA8585EBDD2}" destId="{6D261498-DF08-48AE-ABC9-C0E2EDC4AFF4}" srcOrd="1" destOrd="0" parTransId="{E86E0F55-EF9B-4945-9470-086500E523A5}" sibTransId="{26C2196D-BAAC-4022-BABE-06824C6DA110}"/>
    <dgm:cxn modelId="{26BA8FF1-6592-44D4-83C7-8CE4C6470252}" type="presOf" srcId="{A0B159B3-A9F4-48E0-B7F2-284FF5491B77}" destId="{2411F0AD-1CD6-4008-9E24-BF53243B5F60}" srcOrd="0" destOrd="2" presId="urn:microsoft.com/office/officeart/2018/2/layout/IconVerticalSolidList"/>
    <dgm:cxn modelId="{18B317FF-E854-4FD3-9AED-A3549DB2E5F0}" type="presOf" srcId="{6D261498-DF08-48AE-ABC9-C0E2EDC4AFF4}" destId="{47908FCB-4971-4630-A0D3-C0C5BD210F4A}" srcOrd="0" destOrd="0" presId="urn:microsoft.com/office/officeart/2018/2/layout/IconVerticalSolidList"/>
    <dgm:cxn modelId="{D6B67CA5-149A-45DE-AFAC-0302978625D3}" type="presParOf" srcId="{36CF6B01-6E5E-462D-9865-77B9D81614EA}" destId="{5B698BEE-1801-43DC-999F-F9D3368B551A}" srcOrd="0" destOrd="0" presId="urn:microsoft.com/office/officeart/2018/2/layout/IconVerticalSolidList"/>
    <dgm:cxn modelId="{CC3A282E-9757-45F9-9436-008B3610FF55}" type="presParOf" srcId="{5B698BEE-1801-43DC-999F-F9D3368B551A}" destId="{9E12A768-88FC-4C6B-B07F-3EF796D50B1B}" srcOrd="0" destOrd="0" presId="urn:microsoft.com/office/officeart/2018/2/layout/IconVerticalSolidList"/>
    <dgm:cxn modelId="{E9869E19-AC04-4DDA-B574-F7BAE2133982}" type="presParOf" srcId="{5B698BEE-1801-43DC-999F-F9D3368B551A}" destId="{69716B3B-AB57-40DB-B9D7-6D950372D96D}" srcOrd="1" destOrd="0" presId="urn:microsoft.com/office/officeart/2018/2/layout/IconVerticalSolidList"/>
    <dgm:cxn modelId="{95114EE9-3C42-4897-AEF7-E9484E09F51F}" type="presParOf" srcId="{5B698BEE-1801-43DC-999F-F9D3368B551A}" destId="{E1D90CD8-B51A-4C03-82A9-FC1EA3036CC4}" srcOrd="2" destOrd="0" presId="urn:microsoft.com/office/officeart/2018/2/layout/IconVerticalSolidList"/>
    <dgm:cxn modelId="{AB590BA5-A4E2-4033-A1DF-9D17C1B8F726}" type="presParOf" srcId="{5B698BEE-1801-43DC-999F-F9D3368B551A}" destId="{3920C4A6-81DA-41C9-9687-0464108A5C8B}" srcOrd="3" destOrd="0" presId="urn:microsoft.com/office/officeart/2018/2/layout/IconVerticalSolidList"/>
    <dgm:cxn modelId="{7A61B739-E0D3-4D45-9405-62B266537407}" type="presParOf" srcId="{36CF6B01-6E5E-462D-9865-77B9D81614EA}" destId="{E11EF8F8-0BB1-4038-A9E8-6F8C26ECD7CF}" srcOrd="1" destOrd="0" presId="urn:microsoft.com/office/officeart/2018/2/layout/IconVerticalSolidList"/>
    <dgm:cxn modelId="{1D069730-1733-4346-9D02-0FC8C8DF5DAC}" type="presParOf" srcId="{36CF6B01-6E5E-462D-9865-77B9D81614EA}" destId="{6672A3C5-4F04-478C-A2A1-044E020691B4}" srcOrd="2" destOrd="0" presId="urn:microsoft.com/office/officeart/2018/2/layout/IconVerticalSolidList"/>
    <dgm:cxn modelId="{3244D61F-AC0F-43C4-8FE5-19B0B7AAE98B}" type="presParOf" srcId="{6672A3C5-4F04-478C-A2A1-044E020691B4}" destId="{C6EC4C21-093B-45D8-822B-A714AF9EF3B1}" srcOrd="0" destOrd="0" presId="urn:microsoft.com/office/officeart/2018/2/layout/IconVerticalSolidList"/>
    <dgm:cxn modelId="{FDD38589-1F55-43EB-9DCB-4588A171AC16}" type="presParOf" srcId="{6672A3C5-4F04-478C-A2A1-044E020691B4}" destId="{217025B6-D5CA-47BD-AA4D-47921E39B422}" srcOrd="1" destOrd="0" presId="urn:microsoft.com/office/officeart/2018/2/layout/IconVerticalSolidList"/>
    <dgm:cxn modelId="{1E55F265-8D04-4AB6-8D4A-D00D8E5A60CD}" type="presParOf" srcId="{6672A3C5-4F04-478C-A2A1-044E020691B4}" destId="{DD56890F-584F-4A8F-9E74-795FE930BDC2}" srcOrd="2" destOrd="0" presId="urn:microsoft.com/office/officeart/2018/2/layout/IconVerticalSolidList"/>
    <dgm:cxn modelId="{4CB51772-BE3C-46E1-9338-209850DC667D}" type="presParOf" srcId="{6672A3C5-4F04-478C-A2A1-044E020691B4}" destId="{47908FCB-4971-4630-A0D3-C0C5BD210F4A}" srcOrd="3" destOrd="0" presId="urn:microsoft.com/office/officeart/2018/2/layout/IconVerticalSolidList"/>
    <dgm:cxn modelId="{A391F4AF-E3FC-4E05-8C8C-1BC0CC1946E7}" type="presParOf" srcId="{6672A3C5-4F04-478C-A2A1-044E020691B4}" destId="{2411F0AD-1CD6-4008-9E24-BF53243B5F60}" srcOrd="4" destOrd="0" presId="urn:microsoft.com/office/officeart/2018/2/layout/IconVerticalSolidList"/>
    <dgm:cxn modelId="{77082CAA-A239-4C99-A671-D06045F550D1}" type="presParOf" srcId="{36CF6B01-6E5E-462D-9865-77B9D81614EA}" destId="{5DB9CB0D-C574-4207-869E-48D09638920E}" srcOrd="3" destOrd="0" presId="urn:microsoft.com/office/officeart/2018/2/layout/IconVerticalSolidList"/>
    <dgm:cxn modelId="{0EA03007-9106-4787-B5CD-012FA4B44046}" type="presParOf" srcId="{36CF6B01-6E5E-462D-9865-77B9D81614EA}" destId="{79ECEB96-729D-423B-9017-EADEC0DEA7F2}" srcOrd="4" destOrd="0" presId="urn:microsoft.com/office/officeart/2018/2/layout/IconVerticalSolidList"/>
    <dgm:cxn modelId="{F0903A20-15D0-447D-9B14-1D511794CF80}" type="presParOf" srcId="{79ECEB96-729D-423B-9017-EADEC0DEA7F2}" destId="{083D7627-BA44-413C-8D20-25CC7FFB6F4E}" srcOrd="0" destOrd="0" presId="urn:microsoft.com/office/officeart/2018/2/layout/IconVerticalSolidList"/>
    <dgm:cxn modelId="{D1CF7B2E-538C-45D5-A25F-E13068B2B0DC}" type="presParOf" srcId="{79ECEB96-729D-423B-9017-EADEC0DEA7F2}" destId="{5B5C1623-37A6-4D89-BF3F-E2D782834714}" srcOrd="1" destOrd="0" presId="urn:microsoft.com/office/officeart/2018/2/layout/IconVerticalSolidList"/>
    <dgm:cxn modelId="{C49F7298-294B-424F-80D8-D724FDF1851C}" type="presParOf" srcId="{79ECEB96-729D-423B-9017-EADEC0DEA7F2}" destId="{1ED01DB8-9BAF-42D9-9EF5-725B2B291975}" srcOrd="2" destOrd="0" presId="urn:microsoft.com/office/officeart/2018/2/layout/IconVerticalSolidList"/>
    <dgm:cxn modelId="{22957C9B-D35F-4B0D-945B-22E602D73200}" type="presParOf" srcId="{79ECEB96-729D-423B-9017-EADEC0DEA7F2}" destId="{62AA2B9B-6B00-4B51-8623-D1843FC479ED}"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106001-A885-4A8D-8CA5-EBFFD9A9C0D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9F6A86C-1EA5-4189-9CE7-57250121C4CC}">
      <dgm:prSet/>
      <dgm:spPr/>
      <dgm:t>
        <a:bodyPr/>
        <a:lstStyle/>
        <a:p>
          <a:pPr>
            <a:lnSpc>
              <a:spcPct val="100000"/>
            </a:lnSpc>
          </a:pPr>
          <a:r>
            <a:rPr lang="en-US"/>
            <a:t>AIT dictionaries are used to configure AIT’s settings such as passwords or ports for certain data streams, as well as to form the basis for what commands and telemetry AIT will process.</a:t>
          </a:r>
        </a:p>
      </dgm:t>
    </dgm:pt>
    <dgm:pt modelId="{E02B74F5-CA06-423C-A977-26DA1A370BE0}" type="parTrans" cxnId="{C629106C-7D73-421A-84A8-800A6B8F99CD}">
      <dgm:prSet/>
      <dgm:spPr/>
      <dgm:t>
        <a:bodyPr/>
        <a:lstStyle/>
        <a:p>
          <a:endParaRPr lang="en-US"/>
        </a:p>
      </dgm:t>
    </dgm:pt>
    <dgm:pt modelId="{6EA4D50C-A6DB-43E0-8855-E5DBE1DBC39A}" type="sibTrans" cxnId="{C629106C-7D73-421A-84A8-800A6B8F99CD}">
      <dgm:prSet/>
      <dgm:spPr/>
      <dgm:t>
        <a:bodyPr/>
        <a:lstStyle/>
        <a:p>
          <a:endParaRPr lang="en-US"/>
        </a:p>
      </dgm:t>
    </dgm:pt>
    <dgm:pt modelId="{B37E2319-E68E-48DD-9E77-6C8894B3600F}">
      <dgm:prSet/>
      <dgm:spPr/>
      <dgm:t>
        <a:bodyPr/>
        <a:lstStyle/>
        <a:p>
          <a:pPr>
            <a:lnSpc>
              <a:spcPct val="100000"/>
            </a:lnSpc>
          </a:pPr>
          <a:r>
            <a:rPr lang="en-US"/>
            <a:t>Telemetry and command dictionaries are utilized to facilitate the connection between computer language and human readability.</a:t>
          </a:r>
        </a:p>
      </dgm:t>
    </dgm:pt>
    <dgm:pt modelId="{2EED1C85-7F4F-4DB3-9EA8-BEE2DA4083E8}" type="parTrans" cxnId="{E6AFFA37-B725-49AD-97EA-47821FDA4CB2}">
      <dgm:prSet/>
      <dgm:spPr/>
      <dgm:t>
        <a:bodyPr/>
        <a:lstStyle/>
        <a:p>
          <a:endParaRPr lang="en-US"/>
        </a:p>
      </dgm:t>
    </dgm:pt>
    <dgm:pt modelId="{38C245A6-C537-4FBC-90D2-2B5AD13A96C2}" type="sibTrans" cxnId="{E6AFFA37-B725-49AD-97EA-47821FDA4CB2}">
      <dgm:prSet/>
      <dgm:spPr/>
      <dgm:t>
        <a:bodyPr/>
        <a:lstStyle/>
        <a:p>
          <a:endParaRPr lang="en-US"/>
        </a:p>
      </dgm:t>
    </dgm:pt>
    <dgm:pt modelId="{3EE5CCAD-6580-4546-951C-EECDEC5BC7DB}">
      <dgm:prSet/>
      <dgm:spPr/>
      <dgm:t>
        <a:bodyPr/>
        <a:lstStyle/>
        <a:p>
          <a:pPr>
            <a:lnSpc>
              <a:spcPct val="100000"/>
            </a:lnSpc>
          </a:pPr>
          <a:r>
            <a:rPr lang="en-US" dirty="0"/>
            <a:t>Command dictionaries are markup language files denoting the byte structure and routing information of a command.</a:t>
          </a:r>
        </a:p>
      </dgm:t>
    </dgm:pt>
    <dgm:pt modelId="{3E003316-C2FC-4A44-994F-0432F1A05594}" type="parTrans" cxnId="{EDB26877-727E-4DF6-BF55-CA77AA495438}">
      <dgm:prSet/>
      <dgm:spPr/>
      <dgm:t>
        <a:bodyPr/>
        <a:lstStyle/>
        <a:p>
          <a:endParaRPr lang="en-US"/>
        </a:p>
      </dgm:t>
    </dgm:pt>
    <dgm:pt modelId="{42CF02DF-6E22-4CF2-B459-F6C4BACF5E32}" type="sibTrans" cxnId="{EDB26877-727E-4DF6-BF55-CA77AA495438}">
      <dgm:prSet/>
      <dgm:spPr/>
      <dgm:t>
        <a:bodyPr/>
        <a:lstStyle/>
        <a:p>
          <a:endParaRPr lang="en-US"/>
        </a:p>
      </dgm:t>
    </dgm:pt>
    <dgm:pt modelId="{4B6DFBC3-FA78-41C5-A464-405D4089B305}">
      <dgm:prSet/>
      <dgm:spPr/>
      <dgm:t>
        <a:bodyPr/>
        <a:lstStyle/>
        <a:p>
          <a:pPr>
            <a:lnSpc>
              <a:spcPct val="100000"/>
            </a:lnSpc>
          </a:pPr>
          <a:r>
            <a:rPr lang="en-US"/>
            <a:t>Telemetry dictionaries are markup language files denoting the byte structure and routing information for packets of telemetry data. </a:t>
          </a:r>
        </a:p>
      </dgm:t>
    </dgm:pt>
    <dgm:pt modelId="{E8FF41E2-C8CF-4DAA-9E12-8A7373AA83A9}" type="parTrans" cxnId="{173E83B1-ECC8-4B68-B90D-571481F88D2A}">
      <dgm:prSet/>
      <dgm:spPr/>
      <dgm:t>
        <a:bodyPr/>
        <a:lstStyle/>
        <a:p>
          <a:endParaRPr lang="en-US"/>
        </a:p>
      </dgm:t>
    </dgm:pt>
    <dgm:pt modelId="{24F0A65E-CCD8-44A5-BDC5-D964C765D58A}" type="sibTrans" cxnId="{173E83B1-ECC8-4B68-B90D-571481F88D2A}">
      <dgm:prSet/>
      <dgm:spPr/>
      <dgm:t>
        <a:bodyPr/>
        <a:lstStyle/>
        <a:p>
          <a:endParaRPr lang="en-US"/>
        </a:p>
      </dgm:t>
    </dgm:pt>
    <dgm:pt modelId="{A25A5810-0BF5-4CDA-A174-59C4C54A2D5E}" type="pres">
      <dgm:prSet presAssocID="{53106001-A885-4A8D-8CA5-EBFFD9A9C0DC}" presName="root" presStyleCnt="0">
        <dgm:presLayoutVars>
          <dgm:dir/>
          <dgm:resizeHandles val="exact"/>
        </dgm:presLayoutVars>
      </dgm:prSet>
      <dgm:spPr/>
    </dgm:pt>
    <dgm:pt modelId="{E6186AE7-D6AC-4589-B041-0DC800DAD6A3}" type="pres">
      <dgm:prSet presAssocID="{49F6A86C-1EA5-4189-9CE7-57250121C4CC}" presName="compNode" presStyleCnt="0"/>
      <dgm:spPr/>
    </dgm:pt>
    <dgm:pt modelId="{F1F7D2BB-F107-4F2A-B49C-1984186EE7C3}" type="pres">
      <dgm:prSet presAssocID="{49F6A86C-1EA5-4189-9CE7-57250121C4CC}" presName="bgRect" presStyleLbl="bgShp" presStyleIdx="0" presStyleCnt="4"/>
      <dgm:spPr/>
    </dgm:pt>
    <dgm:pt modelId="{5B9AE4AB-3654-4DBD-889B-AB09183B7E8C}" type="pres">
      <dgm:prSet presAssocID="{49F6A86C-1EA5-4189-9CE7-57250121C4C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eb Design"/>
        </a:ext>
      </dgm:extLst>
    </dgm:pt>
    <dgm:pt modelId="{F0AE40D9-B116-4409-AB9D-F14FBE9CA0F6}" type="pres">
      <dgm:prSet presAssocID="{49F6A86C-1EA5-4189-9CE7-57250121C4CC}" presName="spaceRect" presStyleCnt="0"/>
      <dgm:spPr/>
    </dgm:pt>
    <dgm:pt modelId="{6BEFDB3B-396F-4A9D-8306-EF064EDC47E5}" type="pres">
      <dgm:prSet presAssocID="{49F6A86C-1EA5-4189-9CE7-57250121C4CC}" presName="parTx" presStyleLbl="revTx" presStyleIdx="0" presStyleCnt="4">
        <dgm:presLayoutVars>
          <dgm:chMax val="0"/>
          <dgm:chPref val="0"/>
        </dgm:presLayoutVars>
      </dgm:prSet>
      <dgm:spPr/>
    </dgm:pt>
    <dgm:pt modelId="{153DD161-8913-4E20-8BEC-5C965A98EB60}" type="pres">
      <dgm:prSet presAssocID="{6EA4D50C-A6DB-43E0-8855-E5DBE1DBC39A}" presName="sibTrans" presStyleCnt="0"/>
      <dgm:spPr/>
    </dgm:pt>
    <dgm:pt modelId="{6F52B6E8-26A9-4FCF-82C1-CDFF5D2CD41A}" type="pres">
      <dgm:prSet presAssocID="{B37E2319-E68E-48DD-9E77-6C8894B3600F}" presName="compNode" presStyleCnt="0"/>
      <dgm:spPr/>
    </dgm:pt>
    <dgm:pt modelId="{A7C59126-9AF1-4597-ABC8-24FC6054AC2F}" type="pres">
      <dgm:prSet presAssocID="{B37E2319-E68E-48DD-9E77-6C8894B3600F}" presName="bgRect" presStyleLbl="bgShp" presStyleIdx="1" presStyleCnt="4"/>
      <dgm:spPr/>
    </dgm:pt>
    <dgm:pt modelId="{09CB3E83-4155-472B-9040-2B0BB57CA8B1}" type="pres">
      <dgm:prSet presAssocID="{B37E2319-E68E-48DD-9E77-6C8894B3600F}"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rogrammer"/>
        </a:ext>
      </dgm:extLst>
    </dgm:pt>
    <dgm:pt modelId="{B4EDF044-3686-4310-8E7A-42CD52DBFFDE}" type="pres">
      <dgm:prSet presAssocID="{B37E2319-E68E-48DD-9E77-6C8894B3600F}" presName="spaceRect" presStyleCnt="0"/>
      <dgm:spPr/>
    </dgm:pt>
    <dgm:pt modelId="{A4EAB17B-331C-49A0-8CF3-31DCBF225D98}" type="pres">
      <dgm:prSet presAssocID="{B37E2319-E68E-48DD-9E77-6C8894B3600F}" presName="parTx" presStyleLbl="revTx" presStyleIdx="1" presStyleCnt="4">
        <dgm:presLayoutVars>
          <dgm:chMax val="0"/>
          <dgm:chPref val="0"/>
        </dgm:presLayoutVars>
      </dgm:prSet>
      <dgm:spPr/>
    </dgm:pt>
    <dgm:pt modelId="{889F6DEE-B840-4508-B979-5D173D0869E1}" type="pres">
      <dgm:prSet presAssocID="{38C245A6-C537-4FBC-90D2-2B5AD13A96C2}" presName="sibTrans" presStyleCnt="0"/>
      <dgm:spPr/>
    </dgm:pt>
    <dgm:pt modelId="{AE976845-2431-40B0-ACF3-A00D05D2CDB9}" type="pres">
      <dgm:prSet presAssocID="{3EE5CCAD-6580-4546-951C-EECDEC5BC7DB}" presName="compNode" presStyleCnt="0"/>
      <dgm:spPr/>
    </dgm:pt>
    <dgm:pt modelId="{3EECF584-EBBB-4471-B320-459DD1D07D68}" type="pres">
      <dgm:prSet presAssocID="{3EE5CCAD-6580-4546-951C-EECDEC5BC7DB}" presName="bgRect" presStyleLbl="bgShp" presStyleIdx="2" presStyleCnt="4"/>
      <dgm:spPr/>
    </dgm:pt>
    <dgm:pt modelId="{156E37E3-2F0E-4671-B563-486841815789}" type="pres">
      <dgm:prSet presAssocID="{3EE5CCAD-6580-4546-951C-EECDEC5BC7DB}"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atellite dish"/>
        </a:ext>
      </dgm:extLst>
    </dgm:pt>
    <dgm:pt modelId="{4B9F7550-4285-4780-830F-C74BA4518AC2}" type="pres">
      <dgm:prSet presAssocID="{3EE5CCAD-6580-4546-951C-EECDEC5BC7DB}" presName="spaceRect" presStyleCnt="0"/>
      <dgm:spPr/>
    </dgm:pt>
    <dgm:pt modelId="{15C6C13F-19B5-4D69-B85C-FD996C5F0A4B}" type="pres">
      <dgm:prSet presAssocID="{3EE5CCAD-6580-4546-951C-EECDEC5BC7DB}" presName="parTx" presStyleLbl="revTx" presStyleIdx="2" presStyleCnt="4">
        <dgm:presLayoutVars>
          <dgm:chMax val="0"/>
          <dgm:chPref val="0"/>
        </dgm:presLayoutVars>
      </dgm:prSet>
      <dgm:spPr/>
    </dgm:pt>
    <dgm:pt modelId="{0C4A1201-AA91-4C22-BB0B-AF654AE6D951}" type="pres">
      <dgm:prSet presAssocID="{42CF02DF-6E22-4CF2-B459-F6C4BACF5E32}" presName="sibTrans" presStyleCnt="0"/>
      <dgm:spPr/>
    </dgm:pt>
    <dgm:pt modelId="{EABE07F0-E9AA-410A-964F-30230B078A1C}" type="pres">
      <dgm:prSet presAssocID="{4B6DFBC3-FA78-41C5-A464-405D4089B305}" presName="compNode" presStyleCnt="0"/>
      <dgm:spPr/>
    </dgm:pt>
    <dgm:pt modelId="{CA4BD84A-ADAC-41DF-98FC-5DF56A6D155E}" type="pres">
      <dgm:prSet presAssocID="{4B6DFBC3-FA78-41C5-A464-405D4089B305}" presName="bgRect" presStyleLbl="bgShp" presStyleIdx="3" presStyleCnt="4"/>
      <dgm:spPr/>
    </dgm:pt>
    <dgm:pt modelId="{6C1FC220-F83F-4597-B532-6FCF9D2B2C8D}" type="pres">
      <dgm:prSet presAssocID="{4B6DFBC3-FA78-41C5-A464-405D4089B30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Satellite"/>
        </a:ext>
      </dgm:extLst>
    </dgm:pt>
    <dgm:pt modelId="{26649F22-1286-4F7E-8577-6FB7673448E4}" type="pres">
      <dgm:prSet presAssocID="{4B6DFBC3-FA78-41C5-A464-405D4089B305}" presName="spaceRect" presStyleCnt="0"/>
      <dgm:spPr/>
    </dgm:pt>
    <dgm:pt modelId="{8D4117FA-B016-40EF-BBED-3C401AD48948}" type="pres">
      <dgm:prSet presAssocID="{4B6DFBC3-FA78-41C5-A464-405D4089B305}" presName="parTx" presStyleLbl="revTx" presStyleIdx="3" presStyleCnt="4">
        <dgm:presLayoutVars>
          <dgm:chMax val="0"/>
          <dgm:chPref val="0"/>
        </dgm:presLayoutVars>
      </dgm:prSet>
      <dgm:spPr/>
    </dgm:pt>
  </dgm:ptLst>
  <dgm:cxnLst>
    <dgm:cxn modelId="{EBF6861B-D7C5-4F9D-B6F4-8095EA0B5EEE}" type="presOf" srcId="{4B6DFBC3-FA78-41C5-A464-405D4089B305}" destId="{8D4117FA-B016-40EF-BBED-3C401AD48948}" srcOrd="0" destOrd="0" presId="urn:microsoft.com/office/officeart/2018/2/layout/IconVerticalSolidList"/>
    <dgm:cxn modelId="{E6AFFA37-B725-49AD-97EA-47821FDA4CB2}" srcId="{53106001-A885-4A8D-8CA5-EBFFD9A9C0DC}" destId="{B37E2319-E68E-48DD-9E77-6C8894B3600F}" srcOrd="1" destOrd="0" parTransId="{2EED1C85-7F4F-4DB3-9EA8-BEE2DA4083E8}" sibTransId="{38C245A6-C537-4FBC-90D2-2B5AD13A96C2}"/>
    <dgm:cxn modelId="{36E09B5F-A891-44A2-A2E5-733CBC48E0A4}" type="presOf" srcId="{3EE5CCAD-6580-4546-951C-EECDEC5BC7DB}" destId="{15C6C13F-19B5-4D69-B85C-FD996C5F0A4B}" srcOrd="0" destOrd="0" presId="urn:microsoft.com/office/officeart/2018/2/layout/IconVerticalSolidList"/>
    <dgm:cxn modelId="{F63F7E67-7851-4F12-925C-DF9B3EF9548A}" type="presOf" srcId="{B37E2319-E68E-48DD-9E77-6C8894B3600F}" destId="{A4EAB17B-331C-49A0-8CF3-31DCBF225D98}" srcOrd="0" destOrd="0" presId="urn:microsoft.com/office/officeart/2018/2/layout/IconVerticalSolidList"/>
    <dgm:cxn modelId="{C629106C-7D73-421A-84A8-800A6B8F99CD}" srcId="{53106001-A885-4A8D-8CA5-EBFFD9A9C0DC}" destId="{49F6A86C-1EA5-4189-9CE7-57250121C4CC}" srcOrd="0" destOrd="0" parTransId="{E02B74F5-CA06-423C-A977-26DA1A370BE0}" sibTransId="{6EA4D50C-A6DB-43E0-8855-E5DBE1DBC39A}"/>
    <dgm:cxn modelId="{EDB26877-727E-4DF6-BF55-CA77AA495438}" srcId="{53106001-A885-4A8D-8CA5-EBFFD9A9C0DC}" destId="{3EE5CCAD-6580-4546-951C-EECDEC5BC7DB}" srcOrd="2" destOrd="0" parTransId="{3E003316-C2FC-4A44-994F-0432F1A05594}" sibTransId="{42CF02DF-6E22-4CF2-B459-F6C4BACF5E32}"/>
    <dgm:cxn modelId="{CDABEB7B-4122-46F2-94DB-5B59BF73BE11}" type="presOf" srcId="{49F6A86C-1EA5-4189-9CE7-57250121C4CC}" destId="{6BEFDB3B-396F-4A9D-8306-EF064EDC47E5}" srcOrd="0" destOrd="0" presId="urn:microsoft.com/office/officeart/2018/2/layout/IconVerticalSolidList"/>
    <dgm:cxn modelId="{173E83B1-ECC8-4B68-B90D-571481F88D2A}" srcId="{53106001-A885-4A8D-8CA5-EBFFD9A9C0DC}" destId="{4B6DFBC3-FA78-41C5-A464-405D4089B305}" srcOrd="3" destOrd="0" parTransId="{E8FF41E2-C8CF-4DAA-9E12-8A7373AA83A9}" sibTransId="{24F0A65E-CCD8-44A5-BDC5-D964C765D58A}"/>
    <dgm:cxn modelId="{38E1F7BB-E42D-401D-8371-3151961D6068}" type="presOf" srcId="{53106001-A885-4A8D-8CA5-EBFFD9A9C0DC}" destId="{A25A5810-0BF5-4CDA-A174-59C4C54A2D5E}" srcOrd="0" destOrd="0" presId="urn:microsoft.com/office/officeart/2018/2/layout/IconVerticalSolidList"/>
    <dgm:cxn modelId="{6742FC7C-D1B4-4F68-AC8C-EBA90E25C75D}" type="presParOf" srcId="{A25A5810-0BF5-4CDA-A174-59C4C54A2D5E}" destId="{E6186AE7-D6AC-4589-B041-0DC800DAD6A3}" srcOrd="0" destOrd="0" presId="urn:microsoft.com/office/officeart/2018/2/layout/IconVerticalSolidList"/>
    <dgm:cxn modelId="{01DFB1E7-5CCB-4DBA-8C00-A2BCF72EC1FD}" type="presParOf" srcId="{E6186AE7-D6AC-4589-B041-0DC800DAD6A3}" destId="{F1F7D2BB-F107-4F2A-B49C-1984186EE7C3}" srcOrd="0" destOrd="0" presId="urn:microsoft.com/office/officeart/2018/2/layout/IconVerticalSolidList"/>
    <dgm:cxn modelId="{994BB81C-5045-4233-B7EB-3745380ECF49}" type="presParOf" srcId="{E6186AE7-D6AC-4589-B041-0DC800DAD6A3}" destId="{5B9AE4AB-3654-4DBD-889B-AB09183B7E8C}" srcOrd="1" destOrd="0" presId="urn:microsoft.com/office/officeart/2018/2/layout/IconVerticalSolidList"/>
    <dgm:cxn modelId="{F856AD7B-0254-4923-BE76-A2C420C4F262}" type="presParOf" srcId="{E6186AE7-D6AC-4589-B041-0DC800DAD6A3}" destId="{F0AE40D9-B116-4409-AB9D-F14FBE9CA0F6}" srcOrd="2" destOrd="0" presId="urn:microsoft.com/office/officeart/2018/2/layout/IconVerticalSolidList"/>
    <dgm:cxn modelId="{E5776242-35F1-40B8-8C15-E03A9BF9A8A0}" type="presParOf" srcId="{E6186AE7-D6AC-4589-B041-0DC800DAD6A3}" destId="{6BEFDB3B-396F-4A9D-8306-EF064EDC47E5}" srcOrd="3" destOrd="0" presId="urn:microsoft.com/office/officeart/2018/2/layout/IconVerticalSolidList"/>
    <dgm:cxn modelId="{667A2937-C29C-4457-812A-8F6C2000BA7A}" type="presParOf" srcId="{A25A5810-0BF5-4CDA-A174-59C4C54A2D5E}" destId="{153DD161-8913-4E20-8BEC-5C965A98EB60}" srcOrd="1" destOrd="0" presId="urn:microsoft.com/office/officeart/2018/2/layout/IconVerticalSolidList"/>
    <dgm:cxn modelId="{8841624B-DEA9-4DBA-8FB9-B5B94C677431}" type="presParOf" srcId="{A25A5810-0BF5-4CDA-A174-59C4C54A2D5E}" destId="{6F52B6E8-26A9-4FCF-82C1-CDFF5D2CD41A}" srcOrd="2" destOrd="0" presId="urn:microsoft.com/office/officeart/2018/2/layout/IconVerticalSolidList"/>
    <dgm:cxn modelId="{8C868E7F-30D0-4B30-AB7A-70C148149122}" type="presParOf" srcId="{6F52B6E8-26A9-4FCF-82C1-CDFF5D2CD41A}" destId="{A7C59126-9AF1-4597-ABC8-24FC6054AC2F}" srcOrd="0" destOrd="0" presId="urn:microsoft.com/office/officeart/2018/2/layout/IconVerticalSolidList"/>
    <dgm:cxn modelId="{6B1120A7-6902-4EA8-BFEA-90390E3B70A4}" type="presParOf" srcId="{6F52B6E8-26A9-4FCF-82C1-CDFF5D2CD41A}" destId="{09CB3E83-4155-472B-9040-2B0BB57CA8B1}" srcOrd="1" destOrd="0" presId="urn:microsoft.com/office/officeart/2018/2/layout/IconVerticalSolidList"/>
    <dgm:cxn modelId="{6AC3979A-EE32-4195-86A3-D4F16B078BC2}" type="presParOf" srcId="{6F52B6E8-26A9-4FCF-82C1-CDFF5D2CD41A}" destId="{B4EDF044-3686-4310-8E7A-42CD52DBFFDE}" srcOrd="2" destOrd="0" presId="urn:microsoft.com/office/officeart/2018/2/layout/IconVerticalSolidList"/>
    <dgm:cxn modelId="{423E5463-D3E2-45C0-BFA9-6D27F25A1FA5}" type="presParOf" srcId="{6F52B6E8-26A9-4FCF-82C1-CDFF5D2CD41A}" destId="{A4EAB17B-331C-49A0-8CF3-31DCBF225D98}" srcOrd="3" destOrd="0" presId="urn:microsoft.com/office/officeart/2018/2/layout/IconVerticalSolidList"/>
    <dgm:cxn modelId="{F06878E7-C97F-43DD-A0D2-5FB84F70947D}" type="presParOf" srcId="{A25A5810-0BF5-4CDA-A174-59C4C54A2D5E}" destId="{889F6DEE-B840-4508-B979-5D173D0869E1}" srcOrd="3" destOrd="0" presId="urn:microsoft.com/office/officeart/2018/2/layout/IconVerticalSolidList"/>
    <dgm:cxn modelId="{AE7366AD-DABF-462A-BD12-55CA8F5D7CFC}" type="presParOf" srcId="{A25A5810-0BF5-4CDA-A174-59C4C54A2D5E}" destId="{AE976845-2431-40B0-ACF3-A00D05D2CDB9}" srcOrd="4" destOrd="0" presId="urn:microsoft.com/office/officeart/2018/2/layout/IconVerticalSolidList"/>
    <dgm:cxn modelId="{9756D99C-B2EE-4007-A1DE-8AFC194F4122}" type="presParOf" srcId="{AE976845-2431-40B0-ACF3-A00D05D2CDB9}" destId="{3EECF584-EBBB-4471-B320-459DD1D07D68}" srcOrd="0" destOrd="0" presId="urn:microsoft.com/office/officeart/2018/2/layout/IconVerticalSolidList"/>
    <dgm:cxn modelId="{4CF10958-F502-4717-8624-50F50E81AD23}" type="presParOf" srcId="{AE976845-2431-40B0-ACF3-A00D05D2CDB9}" destId="{156E37E3-2F0E-4671-B563-486841815789}" srcOrd="1" destOrd="0" presId="urn:microsoft.com/office/officeart/2018/2/layout/IconVerticalSolidList"/>
    <dgm:cxn modelId="{AF1A4AA8-85B8-4874-A600-CBC173375560}" type="presParOf" srcId="{AE976845-2431-40B0-ACF3-A00D05D2CDB9}" destId="{4B9F7550-4285-4780-830F-C74BA4518AC2}" srcOrd="2" destOrd="0" presId="urn:microsoft.com/office/officeart/2018/2/layout/IconVerticalSolidList"/>
    <dgm:cxn modelId="{0B943966-B756-442C-8E9A-656B03FB79C9}" type="presParOf" srcId="{AE976845-2431-40B0-ACF3-A00D05D2CDB9}" destId="{15C6C13F-19B5-4D69-B85C-FD996C5F0A4B}" srcOrd="3" destOrd="0" presId="urn:microsoft.com/office/officeart/2018/2/layout/IconVerticalSolidList"/>
    <dgm:cxn modelId="{2410BDF4-11AC-4274-BCD4-3AA7A4649153}" type="presParOf" srcId="{A25A5810-0BF5-4CDA-A174-59C4C54A2D5E}" destId="{0C4A1201-AA91-4C22-BB0B-AF654AE6D951}" srcOrd="5" destOrd="0" presId="urn:microsoft.com/office/officeart/2018/2/layout/IconVerticalSolidList"/>
    <dgm:cxn modelId="{443B7A8B-9BB5-43CB-A374-8FD07DACB624}" type="presParOf" srcId="{A25A5810-0BF5-4CDA-A174-59C4C54A2D5E}" destId="{EABE07F0-E9AA-410A-964F-30230B078A1C}" srcOrd="6" destOrd="0" presId="urn:microsoft.com/office/officeart/2018/2/layout/IconVerticalSolidList"/>
    <dgm:cxn modelId="{70FBBBE5-F7CC-4294-99DC-CF7D50722A8A}" type="presParOf" srcId="{EABE07F0-E9AA-410A-964F-30230B078A1C}" destId="{CA4BD84A-ADAC-41DF-98FC-5DF56A6D155E}" srcOrd="0" destOrd="0" presId="urn:microsoft.com/office/officeart/2018/2/layout/IconVerticalSolidList"/>
    <dgm:cxn modelId="{0F4B116E-99D6-4453-BD61-E476D9504E02}" type="presParOf" srcId="{EABE07F0-E9AA-410A-964F-30230B078A1C}" destId="{6C1FC220-F83F-4597-B532-6FCF9D2B2C8D}" srcOrd="1" destOrd="0" presId="urn:microsoft.com/office/officeart/2018/2/layout/IconVerticalSolidList"/>
    <dgm:cxn modelId="{957D2735-A6D7-41A8-B107-1E480446A609}" type="presParOf" srcId="{EABE07F0-E9AA-410A-964F-30230B078A1C}" destId="{26649F22-1286-4F7E-8577-6FB7673448E4}" srcOrd="2" destOrd="0" presId="urn:microsoft.com/office/officeart/2018/2/layout/IconVerticalSolidList"/>
    <dgm:cxn modelId="{9E4A3156-605A-4DAB-A04E-200E3FE838D5}" type="presParOf" srcId="{EABE07F0-E9AA-410A-964F-30230B078A1C}" destId="{8D4117FA-B016-40EF-BBED-3C401AD48948}"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12A768-88FC-4C6B-B07F-3EF796D50B1B}">
      <dsp:nvSpPr>
        <dsp:cNvPr id="0" name=""/>
        <dsp:cNvSpPr/>
      </dsp:nvSpPr>
      <dsp:spPr>
        <a:xfrm>
          <a:off x="0" y="607"/>
          <a:ext cx="6628804" cy="142239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716B3B-AB57-40DB-B9D7-6D950372D96D}">
      <dsp:nvSpPr>
        <dsp:cNvPr id="0" name=""/>
        <dsp:cNvSpPr/>
      </dsp:nvSpPr>
      <dsp:spPr>
        <a:xfrm>
          <a:off x="430272" y="320645"/>
          <a:ext cx="782314" cy="7823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920C4A6-81DA-41C9-9687-0464108A5C8B}">
      <dsp:nvSpPr>
        <dsp:cNvPr id="0" name=""/>
        <dsp:cNvSpPr/>
      </dsp:nvSpPr>
      <dsp:spPr>
        <a:xfrm>
          <a:off x="1642860" y="607"/>
          <a:ext cx="4985943"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711200">
            <a:lnSpc>
              <a:spcPct val="90000"/>
            </a:lnSpc>
            <a:spcBef>
              <a:spcPct val="0"/>
            </a:spcBef>
            <a:spcAft>
              <a:spcPct val="35000"/>
            </a:spcAft>
            <a:buNone/>
          </a:pPr>
          <a:r>
            <a:rPr lang="en-US" sz="1600" kern="1200"/>
            <a:t>The ground station is one of the most integral parts of the space mission architecture, as having a satellite in orbit is pointless without a way to communicate with it.</a:t>
          </a:r>
        </a:p>
      </dsp:txBody>
      <dsp:txXfrm>
        <a:off x="1642860" y="607"/>
        <a:ext cx="4985943" cy="1422390"/>
      </dsp:txXfrm>
    </dsp:sp>
    <dsp:sp modelId="{C6EC4C21-093B-45D8-822B-A714AF9EF3B1}">
      <dsp:nvSpPr>
        <dsp:cNvPr id="0" name=""/>
        <dsp:cNvSpPr/>
      </dsp:nvSpPr>
      <dsp:spPr>
        <a:xfrm>
          <a:off x="0" y="1778595"/>
          <a:ext cx="6628804" cy="142239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7025B6-D5CA-47BD-AA4D-47921E39B422}">
      <dsp:nvSpPr>
        <dsp:cNvPr id="0" name=""/>
        <dsp:cNvSpPr/>
      </dsp:nvSpPr>
      <dsp:spPr>
        <a:xfrm>
          <a:off x="430272" y="2098633"/>
          <a:ext cx="782314" cy="7823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7908FCB-4971-4630-A0D3-C0C5BD210F4A}">
      <dsp:nvSpPr>
        <dsp:cNvPr id="0" name=""/>
        <dsp:cNvSpPr/>
      </dsp:nvSpPr>
      <dsp:spPr>
        <a:xfrm>
          <a:off x="1642860" y="1778595"/>
          <a:ext cx="2982961"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711200">
            <a:lnSpc>
              <a:spcPct val="90000"/>
            </a:lnSpc>
            <a:spcBef>
              <a:spcPct val="0"/>
            </a:spcBef>
            <a:spcAft>
              <a:spcPct val="35000"/>
            </a:spcAft>
            <a:buNone/>
          </a:pPr>
          <a:r>
            <a:rPr lang="en-US" sz="1600" kern="1200"/>
            <a:t>Though ground stations provide a variety of functions in the space mission architecture, the three primary functions are:</a:t>
          </a:r>
        </a:p>
      </dsp:txBody>
      <dsp:txXfrm>
        <a:off x="1642860" y="1778595"/>
        <a:ext cx="2982961" cy="1422390"/>
      </dsp:txXfrm>
    </dsp:sp>
    <dsp:sp modelId="{2411F0AD-1CD6-4008-9E24-BF53243B5F60}">
      <dsp:nvSpPr>
        <dsp:cNvPr id="0" name=""/>
        <dsp:cNvSpPr/>
      </dsp:nvSpPr>
      <dsp:spPr>
        <a:xfrm>
          <a:off x="4625822" y="1778595"/>
          <a:ext cx="2002981"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533400">
            <a:lnSpc>
              <a:spcPct val="90000"/>
            </a:lnSpc>
            <a:spcBef>
              <a:spcPct val="0"/>
            </a:spcBef>
            <a:spcAft>
              <a:spcPct val="35000"/>
            </a:spcAft>
            <a:buNone/>
          </a:pPr>
          <a:r>
            <a:rPr lang="en-US" sz="1200" kern="1200"/>
            <a:t>Receiving Telemetry</a:t>
          </a:r>
        </a:p>
        <a:p>
          <a:pPr marL="0" lvl="0" indent="0" algn="l" defTabSz="533400">
            <a:lnSpc>
              <a:spcPct val="90000"/>
            </a:lnSpc>
            <a:spcBef>
              <a:spcPct val="0"/>
            </a:spcBef>
            <a:spcAft>
              <a:spcPct val="35000"/>
            </a:spcAft>
            <a:buNone/>
          </a:pPr>
          <a:r>
            <a:rPr lang="en-US" sz="1200" kern="1200"/>
            <a:t>Transmitting Commands</a:t>
          </a:r>
        </a:p>
        <a:p>
          <a:pPr marL="0" lvl="0" indent="0" algn="l" defTabSz="533400">
            <a:lnSpc>
              <a:spcPct val="90000"/>
            </a:lnSpc>
            <a:spcBef>
              <a:spcPct val="0"/>
            </a:spcBef>
            <a:spcAft>
              <a:spcPct val="35000"/>
            </a:spcAft>
            <a:buNone/>
          </a:pPr>
          <a:r>
            <a:rPr lang="en-US" sz="1200" kern="1200"/>
            <a:t>Receiving Science Data</a:t>
          </a:r>
        </a:p>
      </dsp:txBody>
      <dsp:txXfrm>
        <a:off x="4625822" y="1778595"/>
        <a:ext cx="2002981" cy="1422390"/>
      </dsp:txXfrm>
    </dsp:sp>
    <dsp:sp modelId="{083D7627-BA44-413C-8D20-25CC7FFB6F4E}">
      <dsp:nvSpPr>
        <dsp:cNvPr id="0" name=""/>
        <dsp:cNvSpPr/>
      </dsp:nvSpPr>
      <dsp:spPr>
        <a:xfrm>
          <a:off x="0" y="3556583"/>
          <a:ext cx="6628804" cy="142239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5C1623-37A6-4D89-BF3F-E2D782834714}">
      <dsp:nvSpPr>
        <dsp:cNvPr id="0" name=""/>
        <dsp:cNvSpPr/>
      </dsp:nvSpPr>
      <dsp:spPr>
        <a:xfrm>
          <a:off x="430272" y="3876620"/>
          <a:ext cx="782314" cy="78231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2AA2B9B-6B00-4B51-8623-D1843FC479ED}">
      <dsp:nvSpPr>
        <dsp:cNvPr id="0" name=""/>
        <dsp:cNvSpPr/>
      </dsp:nvSpPr>
      <dsp:spPr>
        <a:xfrm>
          <a:off x="1642860" y="3556583"/>
          <a:ext cx="4985943"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711200">
            <a:lnSpc>
              <a:spcPct val="90000"/>
            </a:lnSpc>
            <a:spcBef>
              <a:spcPct val="0"/>
            </a:spcBef>
            <a:spcAft>
              <a:spcPct val="35000"/>
            </a:spcAft>
            <a:buNone/>
          </a:pPr>
          <a:r>
            <a:rPr lang="en-US" sz="1600" kern="1200"/>
            <a:t>Due to the significant costs involved with developing a ground station, finding telemetry, tracking, and commanding coverage is a major hurdle for many small sat projects.</a:t>
          </a:r>
        </a:p>
      </dsp:txBody>
      <dsp:txXfrm>
        <a:off x="1642860" y="3556583"/>
        <a:ext cx="4985943" cy="14223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F7D2BB-F107-4F2A-B49C-1984186EE7C3}">
      <dsp:nvSpPr>
        <dsp:cNvPr id="0" name=""/>
        <dsp:cNvSpPr/>
      </dsp:nvSpPr>
      <dsp:spPr>
        <a:xfrm>
          <a:off x="0" y="2066"/>
          <a:ext cx="6628804" cy="10474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9AE4AB-3654-4DBD-889B-AB09183B7E8C}">
      <dsp:nvSpPr>
        <dsp:cNvPr id="0" name=""/>
        <dsp:cNvSpPr/>
      </dsp:nvSpPr>
      <dsp:spPr>
        <a:xfrm>
          <a:off x="316857" y="237745"/>
          <a:ext cx="576104" cy="5761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BEFDB3B-396F-4A9D-8306-EF064EDC47E5}">
      <dsp:nvSpPr>
        <dsp:cNvPr id="0" name=""/>
        <dsp:cNvSpPr/>
      </dsp:nvSpPr>
      <dsp:spPr>
        <a:xfrm>
          <a:off x="1209819" y="2066"/>
          <a:ext cx="5418984" cy="104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56" tIns="110856" rIns="110856" bIns="110856" numCol="1" spcCol="1270" anchor="ctr" anchorCtr="0">
          <a:noAutofit/>
        </a:bodyPr>
        <a:lstStyle/>
        <a:p>
          <a:pPr marL="0" lvl="0" indent="0" algn="l" defTabSz="622300">
            <a:lnSpc>
              <a:spcPct val="100000"/>
            </a:lnSpc>
            <a:spcBef>
              <a:spcPct val="0"/>
            </a:spcBef>
            <a:spcAft>
              <a:spcPct val="35000"/>
            </a:spcAft>
            <a:buNone/>
          </a:pPr>
          <a:r>
            <a:rPr lang="en-US" sz="1400" kern="1200"/>
            <a:t>AIT dictionaries are used to configure AIT’s settings such as passwords or ports for certain data streams, as well as to form the basis for what commands and telemetry AIT will process.</a:t>
          </a:r>
        </a:p>
      </dsp:txBody>
      <dsp:txXfrm>
        <a:off x="1209819" y="2066"/>
        <a:ext cx="5418984" cy="1047462"/>
      </dsp:txXfrm>
    </dsp:sp>
    <dsp:sp modelId="{A7C59126-9AF1-4597-ABC8-24FC6054AC2F}">
      <dsp:nvSpPr>
        <dsp:cNvPr id="0" name=""/>
        <dsp:cNvSpPr/>
      </dsp:nvSpPr>
      <dsp:spPr>
        <a:xfrm>
          <a:off x="0" y="1311395"/>
          <a:ext cx="6628804" cy="10474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CB3E83-4155-472B-9040-2B0BB57CA8B1}">
      <dsp:nvSpPr>
        <dsp:cNvPr id="0" name=""/>
        <dsp:cNvSpPr/>
      </dsp:nvSpPr>
      <dsp:spPr>
        <a:xfrm>
          <a:off x="316857" y="1547074"/>
          <a:ext cx="576104" cy="57610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4EAB17B-331C-49A0-8CF3-31DCBF225D98}">
      <dsp:nvSpPr>
        <dsp:cNvPr id="0" name=""/>
        <dsp:cNvSpPr/>
      </dsp:nvSpPr>
      <dsp:spPr>
        <a:xfrm>
          <a:off x="1209819" y="1311395"/>
          <a:ext cx="5418984" cy="104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56" tIns="110856" rIns="110856" bIns="110856" numCol="1" spcCol="1270" anchor="ctr" anchorCtr="0">
          <a:noAutofit/>
        </a:bodyPr>
        <a:lstStyle/>
        <a:p>
          <a:pPr marL="0" lvl="0" indent="0" algn="l" defTabSz="622300">
            <a:lnSpc>
              <a:spcPct val="100000"/>
            </a:lnSpc>
            <a:spcBef>
              <a:spcPct val="0"/>
            </a:spcBef>
            <a:spcAft>
              <a:spcPct val="35000"/>
            </a:spcAft>
            <a:buNone/>
          </a:pPr>
          <a:r>
            <a:rPr lang="en-US" sz="1400" kern="1200"/>
            <a:t>Telemetry and command dictionaries are utilized to facilitate the connection between computer language and human readability.</a:t>
          </a:r>
        </a:p>
      </dsp:txBody>
      <dsp:txXfrm>
        <a:off x="1209819" y="1311395"/>
        <a:ext cx="5418984" cy="1047462"/>
      </dsp:txXfrm>
    </dsp:sp>
    <dsp:sp modelId="{3EECF584-EBBB-4471-B320-459DD1D07D68}">
      <dsp:nvSpPr>
        <dsp:cNvPr id="0" name=""/>
        <dsp:cNvSpPr/>
      </dsp:nvSpPr>
      <dsp:spPr>
        <a:xfrm>
          <a:off x="0" y="2620723"/>
          <a:ext cx="6628804" cy="10474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6E37E3-2F0E-4671-B563-486841815789}">
      <dsp:nvSpPr>
        <dsp:cNvPr id="0" name=""/>
        <dsp:cNvSpPr/>
      </dsp:nvSpPr>
      <dsp:spPr>
        <a:xfrm>
          <a:off x="316857" y="2856402"/>
          <a:ext cx="576104" cy="57610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5C6C13F-19B5-4D69-B85C-FD996C5F0A4B}">
      <dsp:nvSpPr>
        <dsp:cNvPr id="0" name=""/>
        <dsp:cNvSpPr/>
      </dsp:nvSpPr>
      <dsp:spPr>
        <a:xfrm>
          <a:off x="1209819" y="2620723"/>
          <a:ext cx="5418984" cy="104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56" tIns="110856" rIns="110856" bIns="110856" numCol="1" spcCol="1270" anchor="ctr" anchorCtr="0">
          <a:noAutofit/>
        </a:bodyPr>
        <a:lstStyle/>
        <a:p>
          <a:pPr marL="0" lvl="0" indent="0" algn="l" defTabSz="622300">
            <a:lnSpc>
              <a:spcPct val="100000"/>
            </a:lnSpc>
            <a:spcBef>
              <a:spcPct val="0"/>
            </a:spcBef>
            <a:spcAft>
              <a:spcPct val="35000"/>
            </a:spcAft>
            <a:buNone/>
          </a:pPr>
          <a:r>
            <a:rPr lang="en-US" sz="1400" kern="1200" dirty="0"/>
            <a:t>Command dictionaries are markup language files denoting the byte structure and routing information of a command.</a:t>
          </a:r>
        </a:p>
      </dsp:txBody>
      <dsp:txXfrm>
        <a:off x="1209819" y="2620723"/>
        <a:ext cx="5418984" cy="1047462"/>
      </dsp:txXfrm>
    </dsp:sp>
    <dsp:sp modelId="{CA4BD84A-ADAC-41DF-98FC-5DF56A6D155E}">
      <dsp:nvSpPr>
        <dsp:cNvPr id="0" name=""/>
        <dsp:cNvSpPr/>
      </dsp:nvSpPr>
      <dsp:spPr>
        <a:xfrm>
          <a:off x="0" y="3930051"/>
          <a:ext cx="6628804" cy="10474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1FC220-F83F-4597-B532-6FCF9D2B2C8D}">
      <dsp:nvSpPr>
        <dsp:cNvPr id="0" name=""/>
        <dsp:cNvSpPr/>
      </dsp:nvSpPr>
      <dsp:spPr>
        <a:xfrm>
          <a:off x="316857" y="4165730"/>
          <a:ext cx="576104" cy="5761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D4117FA-B016-40EF-BBED-3C401AD48948}">
      <dsp:nvSpPr>
        <dsp:cNvPr id="0" name=""/>
        <dsp:cNvSpPr/>
      </dsp:nvSpPr>
      <dsp:spPr>
        <a:xfrm>
          <a:off x="1209819" y="3930051"/>
          <a:ext cx="5418984" cy="104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56" tIns="110856" rIns="110856" bIns="110856" numCol="1" spcCol="1270" anchor="ctr" anchorCtr="0">
          <a:noAutofit/>
        </a:bodyPr>
        <a:lstStyle/>
        <a:p>
          <a:pPr marL="0" lvl="0" indent="0" algn="l" defTabSz="622300">
            <a:lnSpc>
              <a:spcPct val="100000"/>
            </a:lnSpc>
            <a:spcBef>
              <a:spcPct val="0"/>
            </a:spcBef>
            <a:spcAft>
              <a:spcPct val="35000"/>
            </a:spcAft>
            <a:buNone/>
          </a:pPr>
          <a:r>
            <a:rPr lang="en-US" sz="1400" kern="1200"/>
            <a:t>Telemetry dictionaries are markup language files denoting the byte structure and routing information for packets of telemetry data. </a:t>
          </a:r>
        </a:p>
      </dsp:txBody>
      <dsp:txXfrm>
        <a:off x="1209819" y="3930051"/>
        <a:ext cx="5418984" cy="104746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3931A9-70F4-48A8-AF56-085BE671BAB6}" type="datetimeFigureOut">
              <a:rPr lang="en-US" smtClean="0"/>
              <a:t>11/1/2020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4FF62F-6D4E-4E36-AA48-C7FA7EA5C1F6}" type="slidenum">
              <a:rPr lang="en-US" smtClean="0"/>
              <a:t>‹#›</a:t>
            </a:fld>
            <a:endParaRPr lang="en-US"/>
          </a:p>
        </p:txBody>
      </p:sp>
    </p:spTree>
    <p:extLst>
      <p:ext uri="{BB962C8B-B14F-4D97-AF65-F5344CB8AC3E}">
        <p14:creationId xmlns:p14="http://schemas.microsoft.com/office/powerpoint/2010/main" val="1982827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4FF62F-6D4E-4E36-AA48-C7FA7EA5C1F6}" type="slidenum">
              <a:rPr lang="en-US" smtClean="0"/>
              <a:t>4</a:t>
            </a:fld>
            <a:endParaRPr lang="en-US"/>
          </a:p>
        </p:txBody>
      </p:sp>
    </p:spTree>
    <p:extLst>
      <p:ext uri="{BB962C8B-B14F-4D97-AF65-F5344CB8AC3E}">
        <p14:creationId xmlns:p14="http://schemas.microsoft.com/office/powerpoint/2010/main" val="2487723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6B1EE96-A552-4615-91E1-BA683B938990}"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B93B95-7186-4475-A083-BCABF3A2B602}" type="slidenum">
              <a:rPr lang="en-US" smtClean="0"/>
              <a:t>‹#›</a:t>
            </a:fld>
            <a:endParaRPr lang="en-US"/>
          </a:p>
        </p:txBody>
      </p:sp>
    </p:spTree>
    <p:extLst>
      <p:ext uri="{BB962C8B-B14F-4D97-AF65-F5344CB8AC3E}">
        <p14:creationId xmlns:p14="http://schemas.microsoft.com/office/powerpoint/2010/main" val="241872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B1EE96-A552-4615-91E1-BA683B938990}"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B93B95-7186-4475-A083-BCABF3A2B602}" type="slidenum">
              <a:rPr lang="en-US" smtClean="0"/>
              <a:t>‹#›</a:t>
            </a:fld>
            <a:endParaRPr lang="en-US"/>
          </a:p>
        </p:txBody>
      </p:sp>
    </p:spTree>
    <p:extLst>
      <p:ext uri="{BB962C8B-B14F-4D97-AF65-F5344CB8AC3E}">
        <p14:creationId xmlns:p14="http://schemas.microsoft.com/office/powerpoint/2010/main" val="1390081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B1EE96-A552-4615-91E1-BA683B938990}"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B93B95-7186-4475-A083-BCABF3A2B602}"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066866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B1EE96-A552-4615-91E1-BA683B938990}"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B93B95-7186-4475-A083-BCABF3A2B602}" type="slidenum">
              <a:rPr lang="en-US" smtClean="0"/>
              <a:t>‹#›</a:t>
            </a:fld>
            <a:endParaRPr lang="en-US"/>
          </a:p>
        </p:txBody>
      </p:sp>
    </p:spTree>
    <p:extLst>
      <p:ext uri="{BB962C8B-B14F-4D97-AF65-F5344CB8AC3E}">
        <p14:creationId xmlns:p14="http://schemas.microsoft.com/office/powerpoint/2010/main" val="1947003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B1EE96-A552-4615-91E1-BA683B938990}"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B93B95-7186-4475-A083-BCABF3A2B602}"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6912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B1EE96-A552-4615-91E1-BA683B938990}"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B93B95-7186-4475-A083-BCABF3A2B602}" type="slidenum">
              <a:rPr lang="en-US" smtClean="0"/>
              <a:t>‹#›</a:t>
            </a:fld>
            <a:endParaRPr lang="en-US"/>
          </a:p>
        </p:txBody>
      </p:sp>
    </p:spTree>
    <p:extLst>
      <p:ext uri="{BB962C8B-B14F-4D97-AF65-F5344CB8AC3E}">
        <p14:creationId xmlns:p14="http://schemas.microsoft.com/office/powerpoint/2010/main" val="2332674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B1EE96-A552-4615-91E1-BA683B938990}"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B93B95-7186-4475-A083-BCABF3A2B602}" type="slidenum">
              <a:rPr lang="en-US" smtClean="0"/>
              <a:t>‹#›</a:t>
            </a:fld>
            <a:endParaRPr lang="en-US"/>
          </a:p>
        </p:txBody>
      </p:sp>
    </p:spTree>
    <p:extLst>
      <p:ext uri="{BB962C8B-B14F-4D97-AF65-F5344CB8AC3E}">
        <p14:creationId xmlns:p14="http://schemas.microsoft.com/office/powerpoint/2010/main" val="2709273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B1EE96-A552-4615-91E1-BA683B938990}"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B93B95-7186-4475-A083-BCABF3A2B602}" type="slidenum">
              <a:rPr lang="en-US" smtClean="0"/>
              <a:t>‹#›</a:t>
            </a:fld>
            <a:endParaRPr lang="en-US"/>
          </a:p>
        </p:txBody>
      </p:sp>
    </p:spTree>
    <p:extLst>
      <p:ext uri="{BB962C8B-B14F-4D97-AF65-F5344CB8AC3E}">
        <p14:creationId xmlns:p14="http://schemas.microsoft.com/office/powerpoint/2010/main" val="4140259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B1EE96-A552-4615-91E1-BA683B938990}"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B93B95-7186-4475-A083-BCABF3A2B602}" type="slidenum">
              <a:rPr lang="en-US" smtClean="0"/>
              <a:t>‹#›</a:t>
            </a:fld>
            <a:endParaRPr lang="en-US"/>
          </a:p>
        </p:txBody>
      </p:sp>
    </p:spTree>
    <p:extLst>
      <p:ext uri="{BB962C8B-B14F-4D97-AF65-F5344CB8AC3E}">
        <p14:creationId xmlns:p14="http://schemas.microsoft.com/office/powerpoint/2010/main" val="1327951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B1EE96-A552-4615-91E1-BA683B938990}"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B93B95-7186-4475-A083-BCABF3A2B602}" type="slidenum">
              <a:rPr lang="en-US" smtClean="0"/>
              <a:t>‹#›</a:t>
            </a:fld>
            <a:endParaRPr lang="en-US"/>
          </a:p>
        </p:txBody>
      </p:sp>
    </p:spTree>
    <p:extLst>
      <p:ext uri="{BB962C8B-B14F-4D97-AF65-F5344CB8AC3E}">
        <p14:creationId xmlns:p14="http://schemas.microsoft.com/office/powerpoint/2010/main" val="294458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6B1EE96-A552-4615-91E1-BA683B938990}" type="datetimeFigureOut">
              <a:rPr lang="en-US" smtClean="0"/>
              <a:t>11/1/2020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B93B95-7186-4475-A083-BCABF3A2B602}" type="slidenum">
              <a:rPr lang="en-US" smtClean="0"/>
              <a:t>‹#›</a:t>
            </a:fld>
            <a:endParaRPr lang="en-US"/>
          </a:p>
        </p:txBody>
      </p:sp>
    </p:spTree>
    <p:extLst>
      <p:ext uri="{BB962C8B-B14F-4D97-AF65-F5344CB8AC3E}">
        <p14:creationId xmlns:p14="http://schemas.microsoft.com/office/powerpoint/2010/main" val="2970994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B1EE96-A552-4615-91E1-BA683B938990}" type="datetimeFigureOut">
              <a:rPr lang="en-US" smtClean="0"/>
              <a:t>11/1/2020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B93B95-7186-4475-A083-BCABF3A2B602}" type="slidenum">
              <a:rPr lang="en-US" smtClean="0"/>
              <a:t>‹#›</a:t>
            </a:fld>
            <a:endParaRPr lang="en-US"/>
          </a:p>
        </p:txBody>
      </p:sp>
    </p:spTree>
    <p:extLst>
      <p:ext uri="{BB962C8B-B14F-4D97-AF65-F5344CB8AC3E}">
        <p14:creationId xmlns:p14="http://schemas.microsoft.com/office/powerpoint/2010/main" val="959550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6B1EE96-A552-4615-91E1-BA683B938990}" type="datetimeFigureOut">
              <a:rPr lang="en-US" smtClean="0"/>
              <a:t>11/1/2020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B93B95-7186-4475-A083-BCABF3A2B602}" type="slidenum">
              <a:rPr lang="en-US" smtClean="0"/>
              <a:t>‹#›</a:t>
            </a:fld>
            <a:endParaRPr lang="en-US"/>
          </a:p>
        </p:txBody>
      </p:sp>
    </p:spTree>
    <p:extLst>
      <p:ext uri="{BB962C8B-B14F-4D97-AF65-F5344CB8AC3E}">
        <p14:creationId xmlns:p14="http://schemas.microsoft.com/office/powerpoint/2010/main" val="2992578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B1EE96-A552-4615-91E1-BA683B938990}" type="datetimeFigureOut">
              <a:rPr lang="en-US" smtClean="0"/>
              <a:t>11/1/2020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B93B95-7186-4475-A083-BCABF3A2B602}" type="slidenum">
              <a:rPr lang="en-US" smtClean="0"/>
              <a:t>‹#›</a:t>
            </a:fld>
            <a:endParaRPr lang="en-US"/>
          </a:p>
        </p:txBody>
      </p:sp>
    </p:spTree>
    <p:extLst>
      <p:ext uri="{BB962C8B-B14F-4D97-AF65-F5344CB8AC3E}">
        <p14:creationId xmlns:p14="http://schemas.microsoft.com/office/powerpoint/2010/main" val="1641838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B1EE96-A552-4615-91E1-BA683B938990}" type="datetimeFigureOut">
              <a:rPr lang="en-US" smtClean="0"/>
              <a:t>11/1/2020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B93B95-7186-4475-A083-BCABF3A2B602}" type="slidenum">
              <a:rPr lang="en-US" smtClean="0"/>
              <a:t>‹#›</a:t>
            </a:fld>
            <a:endParaRPr lang="en-US"/>
          </a:p>
        </p:txBody>
      </p:sp>
    </p:spTree>
    <p:extLst>
      <p:ext uri="{BB962C8B-B14F-4D97-AF65-F5344CB8AC3E}">
        <p14:creationId xmlns:p14="http://schemas.microsoft.com/office/powerpoint/2010/main" val="455066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B1EE96-A552-4615-91E1-BA683B938990}" type="datetimeFigureOut">
              <a:rPr lang="en-US" smtClean="0"/>
              <a:t>11/1/2020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B93B95-7186-4475-A083-BCABF3A2B602}" type="slidenum">
              <a:rPr lang="en-US" smtClean="0"/>
              <a:t>‹#›</a:t>
            </a:fld>
            <a:endParaRPr lang="en-US"/>
          </a:p>
        </p:txBody>
      </p:sp>
    </p:spTree>
    <p:extLst>
      <p:ext uri="{BB962C8B-B14F-4D97-AF65-F5344CB8AC3E}">
        <p14:creationId xmlns:p14="http://schemas.microsoft.com/office/powerpoint/2010/main" val="1593301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6B1EE96-A552-4615-91E1-BA683B938990}" type="datetimeFigureOut">
              <a:rPr lang="en-US" smtClean="0"/>
              <a:t>11/1/2020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3B93B95-7186-4475-A083-BCABF3A2B602}" type="slidenum">
              <a:rPr lang="en-US" smtClean="0"/>
              <a:t>‹#›</a:t>
            </a:fld>
            <a:endParaRPr lang="en-US"/>
          </a:p>
        </p:txBody>
      </p:sp>
    </p:spTree>
    <p:extLst>
      <p:ext uri="{BB962C8B-B14F-4D97-AF65-F5344CB8AC3E}">
        <p14:creationId xmlns:p14="http://schemas.microsoft.com/office/powerpoint/2010/main" val="9287271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hyperlink" Target="https://readthedocs.org/projects/ait-dsn/" TargetMode="External"/><Relationship Id="rId3" Type="http://schemas.openxmlformats.org/officeDocument/2006/relationships/slideLayout" Target="../slideLayouts/slideLayout2.xml"/><Relationship Id="rId7" Type="http://schemas.openxmlformats.org/officeDocument/2006/relationships/hyperlink" Target="https://readthedocs.org/projects/ait-gui/"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readthedocs.org/projects/ait-core/" TargetMode="External"/><Relationship Id="rId5" Type="http://schemas.openxmlformats.org/officeDocument/2006/relationships/hyperlink" Target="https://github.com/NASA-AMMOS" TargetMode="External"/><Relationship Id="rId4" Type="http://schemas.openxmlformats.org/officeDocument/2006/relationships/hyperlink" Target="https://ammos.nasa.gov/" TargetMode="External"/><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57AE9-777E-4343-ACD5-F1B352D46116}"/>
              </a:ext>
            </a:extLst>
          </p:cNvPr>
          <p:cNvSpPr>
            <a:spLocks noGrp="1"/>
          </p:cNvSpPr>
          <p:nvPr>
            <p:ph type="ctrTitle"/>
          </p:nvPr>
        </p:nvSpPr>
        <p:spPr/>
        <p:txBody>
          <a:bodyPr>
            <a:noAutofit/>
          </a:bodyPr>
          <a:lstStyle/>
          <a:p>
            <a:r>
              <a:rPr lang="en-US" sz="3600" dirty="0"/>
              <a:t>Advanced Multi-Mission Operations System Instrument Toolkit for Ground Data Systems Development and Spacecraft Operations</a:t>
            </a:r>
          </a:p>
        </p:txBody>
      </p:sp>
      <p:sp>
        <p:nvSpPr>
          <p:cNvPr id="3" name="Subtitle 2">
            <a:extLst>
              <a:ext uri="{FF2B5EF4-FFF2-40B4-BE49-F238E27FC236}">
                <a16:creationId xmlns:a16="http://schemas.microsoft.com/office/drawing/2014/main" id="{DC8817F6-8696-45B5-91C4-D202B4B23088}"/>
              </a:ext>
            </a:extLst>
          </p:cNvPr>
          <p:cNvSpPr>
            <a:spLocks noGrp="1"/>
          </p:cNvSpPr>
          <p:nvPr>
            <p:ph type="subTitle" idx="1"/>
          </p:nvPr>
        </p:nvSpPr>
        <p:spPr/>
        <p:txBody>
          <a:bodyPr/>
          <a:lstStyle/>
          <a:p>
            <a:r>
              <a:rPr lang="en-US" dirty="0"/>
              <a:t>Presenter: Emily Newsome</a:t>
            </a:r>
          </a:p>
          <a:p>
            <a:r>
              <a:rPr lang="en-US" dirty="0"/>
              <a:t>Co-Authors: Dr. Benjamin Malphrus, Nathan </a:t>
            </a:r>
            <a:r>
              <a:rPr lang="en-US" dirty="0" err="1"/>
              <a:t>Fite</a:t>
            </a:r>
            <a:r>
              <a:rPr lang="en-US" dirty="0"/>
              <a:t>, Sean McNeil, Jacob </a:t>
            </a:r>
            <a:r>
              <a:rPr lang="en-US" dirty="0" err="1"/>
              <a:t>Schabert</a:t>
            </a:r>
            <a:endParaRPr lang="en-US" dirty="0"/>
          </a:p>
        </p:txBody>
      </p:sp>
      <p:pic>
        <p:nvPicPr>
          <p:cNvPr id="4" name="Audio 3">
            <a:hlinkClick r:id="" action="ppaction://media"/>
            <a:extLst>
              <a:ext uri="{FF2B5EF4-FFF2-40B4-BE49-F238E27FC236}">
                <a16:creationId xmlns:a16="http://schemas.microsoft.com/office/drawing/2014/main" id="{0544515A-910F-45F4-B095-9F766875EC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87994368"/>
      </p:ext>
    </p:extLst>
  </p:cSld>
  <p:clrMapOvr>
    <a:masterClrMapping/>
  </p:clrMapOvr>
  <mc:AlternateContent xmlns:mc="http://schemas.openxmlformats.org/markup-compatibility/2006">
    <mc:Choice xmlns:p14="http://schemas.microsoft.com/office/powerpoint/2010/main" Requires="p14">
      <p:transition spd="slow" p14:dur="2000" advTm="14513"/>
    </mc:Choice>
    <mc:Fallback>
      <p:transition spd="slow" advTm="14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 name="Straight Connector 7">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Isosceles Triangle 11">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19" name="Rectangle 18">
            <a:extLst>
              <a:ext uri="{FF2B5EF4-FFF2-40B4-BE49-F238E27FC236}">
                <a16:creationId xmlns:a16="http://schemas.microsoft.com/office/drawing/2014/main" id="{2783C067-F8BF-4755-B516-8A0CD74C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2ED796EC-E7FF-46DB-B912-FB08BF12A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549A2DAB-B431-487D-95AD-BB0FECB49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8534" y="3818467"/>
            <a:ext cx="4450292" cy="3039533"/>
          </a:xfrm>
          <a:prstGeom prst="triangle">
            <a:avLst>
              <a:gd name="adj" fmla="val 100000"/>
            </a:avLst>
          </a:prstGeom>
          <a:solidFill>
            <a:schemeClr val="accent1">
              <a:alpha val="88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a:extLst>
              <a:ext uri="{FF2B5EF4-FFF2-40B4-BE49-F238E27FC236}">
                <a16:creationId xmlns:a16="http://schemas.microsoft.com/office/drawing/2014/main" id="{0819F787-32B4-46A8-BC57-C6571BCEE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5641" y="0"/>
            <a:ext cx="17663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cxnSp>
        <p:nvCxnSpPr>
          <p:cNvPr id="27" name="Straight Connector 26">
            <a:extLst>
              <a:ext uri="{FF2B5EF4-FFF2-40B4-BE49-F238E27FC236}">
                <a16:creationId xmlns:a16="http://schemas.microsoft.com/office/drawing/2014/main" id="{C5ECDEE1-7093-418F-9CF5-24EEB115C1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134600" y="0"/>
            <a:ext cx="17272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045062AF-EB11-4651-BC4A-4DA21768D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9CF719E0-3BC5-49B4-BBBA-97888E3704EF}"/>
              </a:ext>
            </a:extLst>
          </p:cNvPr>
          <p:cNvSpPr>
            <a:spLocks noGrp="1"/>
          </p:cNvSpPr>
          <p:nvPr>
            <p:ph type="title"/>
          </p:nvPr>
        </p:nvSpPr>
        <p:spPr>
          <a:xfrm>
            <a:off x="1507067" y="1397000"/>
            <a:ext cx="7766936" cy="2653836"/>
          </a:xfrm>
        </p:spPr>
        <p:txBody>
          <a:bodyPr vert="horz" lIns="91440" tIns="45720" rIns="91440" bIns="45720" rtlCol="0" anchor="b">
            <a:normAutofit/>
          </a:bodyPr>
          <a:lstStyle/>
          <a:p>
            <a:pPr algn="r"/>
            <a:r>
              <a:rPr lang="en-US" sz="5400"/>
              <a:t>Thank You For Your Time</a:t>
            </a:r>
          </a:p>
        </p:txBody>
      </p:sp>
      <p:pic>
        <p:nvPicPr>
          <p:cNvPr id="3" name="Audio 2">
            <a:hlinkClick r:id="" action="ppaction://media"/>
            <a:extLst>
              <a:ext uri="{FF2B5EF4-FFF2-40B4-BE49-F238E27FC236}">
                <a16:creationId xmlns:a16="http://schemas.microsoft.com/office/drawing/2014/main" id="{633ED19C-D71A-4A28-A3C3-54864CDE68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9467903"/>
      </p:ext>
    </p:extLst>
  </p:cSld>
  <p:clrMapOvr>
    <a:masterClrMapping/>
  </p:clrMapOvr>
  <mc:AlternateContent xmlns:mc="http://schemas.openxmlformats.org/markup-compatibility/2006">
    <mc:Choice xmlns:p14="http://schemas.microsoft.com/office/powerpoint/2010/main" Requires="p14">
      <p:transition spd="slow" p14:dur="2000" advTm="8767"/>
    </mc:Choice>
    <mc:Fallback>
      <p:transition spd="slow" advTm="8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0CB596-4FD7-4447-835A-CA22F848BDAF}"/>
              </a:ext>
            </a:extLst>
          </p:cNvPr>
          <p:cNvSpPr>
            <a:spLocks noGrp="1"/>
          </p:cNvSpPr>
          <p:nvPr>
            <p:ph type="title"/>
          </p:nvPr>
        </p:nvSpPr>
        <p:spPr>
          <a:xfrm>
            <a:off x="652481" y="1382486"/>
            <a:ext cx="3547581" cy="4093028"/>
          </a:xfrm>
        </p:spPr>
        <p:txBody>
          <a:bodyPr anchor="ctr">
            <a:normAutofit/>
          </a:bodyPr>
          <a:lstStyle/>
          <a:p>
            <a:r>
              <a:rPr lang="en-US" sz="4400"/>
              <a:t>Ground Station Overview</a:t>
            </a:r>
          </a:p>
        </p:txBody>
      </p:sp>
      <p:grpSp>
        <p:nvGrpSpPr>
          <p:cNvPr id="11" name="Group 10">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12" name="Straight Connector 11">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15">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1054321E-32B0-43C7-A54E-94097310F033}"/>
              </a:ext>
            </a:extLst>
          </p:cNvPr>
          <p:cNvGraphicFramePr>
            <a:graphicFrameLocks noGrp="1"/>
          </p:cNvGraphicFramePr>
          <p:nvPr>
            <p:ph idx="1"/>
            <p:extLst>
              <p:ext uri="{D42A27DB-BD31-4B8C-83A1-F6EECF244321}">
                <p14:modId xmlns:p14="http://schemas.microsoft.com/office/powerpoint/2010/main" val="980541089"/>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Audio 9">
            <a:hlinkClick r:id="" action="ppaction://media"/>
            <a:extLst>
              <a:ext uri="{FF2B5EF4-FFF2-40B4-BE49-F238E27FC236}">
                <a16:creationId xmlns:a16="http://schemas.microsoft.com/office/drawing/2014/main" id="{AA88F396-26A3-4F1C-B722-24D57838676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86483426"/>
      </p:ext>
    </p:extLst>
  </p:cSld>
  <p:clrMapOvr>
    <a:masterClrMapping/>
  </p:clrMapOvr>
  <mc:AlternateContent xmlns:mc="http://schemas.openxmlformats.org/markup-compatibility/2006">
    <mc:Choice xmlns:p14="http://schemas.microsoft.com/office/powerpoint/2010/main" Requires="p14">
      <p:transition spd="slow" p14:dur="2000" advTm="61489"/>
    </mc:Choice>
    <mc:Fallback>
      <p:transition spd="slow" advTm="61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C52ED567-06B3-4107-9773-BBB6BD786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3E0F5FF-CF44-4807-A2BA-C71DF6DD9126}"/>
              </a:ext>
            </a:extLst>
          </p:cNvPr>
          <p:cNvSpPr>
            <a:spLocks noGrp="1"/>
          </p:cNvSpPr>
          <p:nvPr>
            <p:ph idx="1"/>
          </p:nvPr>
        </p:nvSpPr>
        <p:spPr>
          <a:xfrm>
            <a:off x="677334" y="1253067"/>
            <a:ext cx="6155266" cy="4351866"/>
          </a:xfrm>
        </p:spPr>
        <p:txBody>
          <a:bodyPr anchor="ctr">
            <a:normAutofit/>
          </a:bodyPr>
          <a:lstStyle/>
          <a:p>
            <a:r>
              <a:rPr lang="en-US"/>
              <a:t>NASA’s Advanced Multi-Mission Operations System (AMMOS) is a range of different software suites that offer pre-built functionality for a variety of space missions.</a:t>
            </a:r>
          </a:p>
          <a:p>
            <a:r>
              <a:rPr lang="en-US"/>
              <a:t>Due to the significant time developing such capabilities would take, the relatively inexpensive price of the functionality, and the flight heritage that the system has, AMMOS has been used in a variety of projects in different scopes.</a:t>
            </a:r>
          </a:p>
          <a:p>
            <a:r>
              <a:rPr lang="en-US"/>
              <a:t>The AMMOS Instrument Toolkit (AIT) is a software toolkit under the umbrella of AMMOS options that acts as an easily installed, adapted, and operated ground station software for small satellite missions.</a:t>
            </a:r>
          </a:p>
        </p:txBody>
      </p:sp>
      <p:sp>
        <p:nvSpPr>
          <p:cNvPr id="33" name="Rectangle 32">
            <a:extLst>
              <a:ext uri="{FF2B5EF4-FFF2-40B4-BE49-F238E27FC236}">
                <a16:creationId xmlns:a16="http://schemas.microsoft.com/office/drawing/2014/main" id="{AF551D8B-3775-4477-88B7-7B7C350D3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35" name="Straight Connector 34">
            <a:extLst>
              <a:ext uri="{FF2B5EF4-FFF2-40B4-BE49-F238E27FC236}">
                <a16:creationId xmlns:a16="http://schemas.microsoft.com/office/drawing/2014/main" id="{1A901C3D-CFAE-460D-BD0E-7D22164D7D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590212" y="0"/>
            <a:ext cx="1059921" cy="6858000"/>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837C0EA9-1437-4437-9D20-2BBDA1AA9F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721600" y="3721395"/>
            <a:ext cx="4345560" cy="3136604"/>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39" name="Rectangle 23">
            <a:extLst>
              <a:ext uri="{FF2B5EF4-FFF2-40B4-BE49-F238E27FC236}">
                <a16:creationId xmlns:a16="http://schemas.microsoft.com/office/drawing/2014/main" id="{BB934D2B-85E2-4375-94EE-B66C16BF7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25">
            <a:extLst>
              <a:ext uri="{FF2B5EF4-FFF2-40B4-BE49-F238E27FC236}">
                <a16:creationId xmlns:a16="http://schemas.microsoft.com/office/drawing/2014/main" id="{9B445E02-D785-4565-B842-9567BBC09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Isosceles Triangle 42">
            <a:extLst>
              <a:ext uri="{FF2B5EF4-FFF2-40B4-BE49-F238E27FC236}">
                <a16:creationId xmlns:a16="http://schemas.microsoft.com/office/drawing/2014/main" id="{2C153736-D102-4F57-9DE7-615AFC02B0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27">
            <a:extLst>
              <a:ext uri="{FF2B5EF4-FFF2-40B4-BE49-F238E27FC236}">
                <a16:creationId xmlns:a16="http://schemas.microsoft.com/office/drawing/2014/main" id="{BA407A52-66F4-4CDE-A726-FF79F3EC3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8">
            <a:extLst>
              <a:ext uri="{FF2B5EF4-FFF2-40B4-BE49-F238E27FC236}">
                <a16:creationId xmlns:a16="http://schemas.microsoft.com/office/drawing/2014/main" id="{D28FFB34-4FC3-46F5-B900-D3B774FD0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9">
            <a:extLst>
              <a:ext uri="{FF2B5EF4-FFF2-40B4-BE49-F238E27FC236}">
                <a16:creationId xmlns:a16="http://schemas.microsoft.com/office/drawing/2014/main" id="{205F7B13-ACB5-46BE-8070-0431266B1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Isosceles Triangle 50">
            <a:extLst>
              <a:ext uri="{FF2B5EF4-FFF2-40B4-BE49-F238E27FC236}">
                <a16:creationId xmlns:a16="http://schemas.microsoft.com/office/drawing/2014/main" id="{D52A0D23-45DD-4DF4-ADE6-A81F409BB9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1E742A5-8DAF-41C7-9D2B-EAAD9E4AB3FA}"/>
              </a:ext>
            </a:extLst>
          </p:cNvPr>
          <p:cNvSpPr>
            <a:spLocks noGrp="1"/>
          </p:cNvSpPr>
          <p:nvPr>
            <p:ph type="title"/>
          </p:nvPr>
        </p:nvSpPr>
        <p:spPr>
          <a:xfrm>
            <a:off x="7829658" y="1253067"/>
            <a:ext cx="3371742" cy="4351866"/>
          </a:xfrm>
        </p:spPr>
        <p:txBody>
          <a:bodyPr anchor="ctr">
            <a:normAutofit/>
          </a:bodyPr>
          <a:lstStyle/>
          <a:p>
            <a:r>
              <a:rPr lang="en-US">
                <a:solidFill>
                  <a:schemeClr val="bg1"/>
                </a:solidFill>
              </a:rPr>
              <a:t>Advanced Multi-Mission Operations System and the AMMOS Instrument Toolkit </a:t>
            </a:r>
          </a:p>
        </p:txBody>
      </p:sp>
      <p:pic>
        <p:nvPicPr>
          <p:cNvPr id="4" name="Audio 3">
            <a:hlinkClick r:id="" action="ppaction://media"/>
            <a:extLst>
              <a:ext uri="{FF2B5EF4-FFF2-40B4-BE49-F238E27FC236}">
                <a16:creationId xmlns:a16="http://schemas.microsoft.com/office/drawing/2014/main" id="{7A3EFDE5-A270-42E5-9955-24FA9659B2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6759750"/>
      </p:ext>
    </p:extLst>
  </p:cSld>
  <p:clrMapOvr>
    <a:masterClrMapping/>
  </p:clrMapOvr>
  <mc:AlternateContent xmlns:mc="http://schemas.openxmlformats.org/markup-compatibility/2006">
    <mc:Choice xmlns:p14="http://schemas.microsoft.com/office/powerpoint/2010/main" Requires="p14">
      <p:transition spd="slow" p14:dur="2000" advTm="86018"/>
    </mc:Choice>
    <mc:Fallback>
      <p:transition spd="slow" advTm="86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8DF4D7F6-81B5-452A-9CE6-76D81F91D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5ADDA2-5A8D-4C88-9E13-B102DEE4007F}"/>
              </a:ext>
            </a:extLst>
          </p:cNvPr>
          <p:cNvSpPr>
            <a:spLocks noGrp="1"/>
          </p:cNvSpPr>
          <p:nvPr>
            <p:ph type="title"/>
          </p:nvPr>
        </p:nvSpPr>
        <p:spPr>
          <a:xfrm>
            <a:off x="1333502" y="609600"/>
            <a:ext cx="8596668" cy="1320800"/>
          </a:xfrm>
        </p:spPr>
        <p:txBody>
          <a:bodyPr>
            <a:normAutofit/>
          </a:bodyPr>
          <a:lstStyle/>
          <a:p>
            <a:r>
              <a:rPr lang="en-US" dirty="0"/>
              <a:t>AIT Structure and Functionality Overview</a:t>
            </a:r>
          </a:p>
        </p:txBody>
      </p:sp>
      <p:sp>
        <p:nvSpPr>
          <p:cNvPr id="17" name="Isosceles Triangle 9">
            <a:extLst>
              <a:ext uri="{FF2B5EF4-FFF2-40B4-BE49-F238E27FC236}">
                <a16:creationId xmlns:a16="http://schemas.microsoft.com/office/drawing/2014/main" id="{4600514D-20FB-4559-97DC-D1DC39E6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1">
            <a:extLst>
              <a:ext uri="{FF2B5EF4-FFF2-40B4-BE49-F238E27FC236}">
                <a16:creationId xmlns:a16="http://schemas.microsoft.com/office/drawing/2014/main" id="{266F638A-E405-4AC0-B984-72E5813B0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8534" y="3818467"/>
            <a:ext cx="4450292" cy="3039533"/>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4" name="Straight Connector 13">
            <a:extLst>
              <a:ext uri="{FF2B5EF4-FFF2-40B4-BE49-F238E27FC236}">
                <a16:creationId xmlns:a16="http://schemas.microsoft.com/office/drawing/2014/main" id="{7D1CBE93-B17D-4509-843C-82287C3803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134600" y="0"/>
            <a:ext cx="17272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E6277B4-6A43-48AB-89B2-3442221619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1AA5EA2A-38BE-4522-B961-D6E79351D350}"/>
              </a:ext>
            </a:extLst>
          </p:cNvPr>
          <p:cNvSpPr>
            <a:spLocks noGrp="1"/>
          </p:cNvSpPr>
          <p:nvPr>
            <p:ph idx="1"/>
          </p:nvPr>
        </p:nvSpPr>
        <p:spPr>
          <a:xfrm>
            <a:off x="1333502" y="2160590"/>
            <a:ext cx="8470898" cy="4087810"/>
          </a:xfrm>
        </p:spPr>
        <p:txBody>
          <a:bodyPr>
            <a:normAutofit/>
          </a:bodyPr>
          <a:lstStyle/>
          <a:p>
            <a:pPr>
              <a:lnSpc>
                <a:spcPct val="90000"/>
              </a:lnSpc>
            </a:pPr>
            <a:r>
              <a:rPr lang="en-US" sz="1300" dirty="0"/>
              <a:t>AIT has three primary suites of code that are utilized by the mission to develop their ground station:</a:t>
            </a:r>
          </a:p>
          <a:p>
            <a:pPr>
              <a:lnSpc>
                <a:spcPct val="90000"/>
              </a:lnSpc>
            </a:pPr>
            <a:r>
              <a:rPr lang="en-US" sz="1300" dirty="0"/>
              <a:t>AIT-Core</a:t>
            </a:r>
          </a:p>
          <a:p>
            <a:pPr lvl="1">
              <a:lnSpc>
                <a:spcPct val="90000"/>
              </a:lnSpc>
            </a:pPr>
            <a:r>
              <a:rPr lang="en-US" sz="1300" dirty="0"/>
              <a:t>This is the central and primary unit of the AIT functionality. This unit contains the configuration files that allow a mission to create their command and telemetry dictionaries, as well as the configurations for how the data will be handled on their server(s).</a:t>
            </a:r>
          </a:p>
          <a:p>
            <a:pPr>
              <a:lnSpc>
                <a:spcPct val="90000"/>
              </a:lnSpc>
            </a:pPr>
            <a:r>
              <a:rPr lang="en-US" sz="1300" dirty="0"/>
              <a:t>AIT-DSN</a:t>
            </a:r>
          </a:p>
          <a:p>
            <a:pPr lvl="1">
              <a:lnSpc>
                <a:spcPct val="90000"/>
              </a:lnSpc>
            </a:pPr>
            <a:r>
              <a:rPr lang="en-US" sz="1300" dirty="0"/>
              <a:t>This unit of the AIT functionality is used to allow for communications with the Deep Space Network (DSN) for projects that are utilizing that.</a:t>
            </a:r>
          </a:p>
          <a:p>
            <a:pPr lvl="1">
              <a:lnSpc>
                <a:spcPct val="90000"/>
              </a:lnSpc>
            </a:pPr>
            <a:r>
              <a:rPr lang="en-US" sz="1300" dirty="0"/>
              <a:t>This allows projects to use Space Link Extension (SLE) and Consultative Committee for Space Data Systems (CCSDS) interfaces to utilize spacecraft communication facilities.</a:t>
            </a:r>
          </a:p>
          <a:p>
            <a:pPr>
              <a:lnSpc>
                <a:spcPct val="90000"/>
              </a:lnSpc>
            </a:pPr>
            <a:r>
              <a:rPr lang="en-US" sz="1300" dirty="0"/>
              <a:t>AIT-GUI</a:t>
            </a:r>
          </a:p>
          <a:p>
            <a:pPr lvl="1">
              <a:lnSpc>
                <a:spcPct val="90000"/>
              </a:lnSpc>
            </a:pPr>
            <a:r>
              <a:rPr lang="en-US" sz="1300" dirty="0"/>
              <a:t>This unit of AIT allows for the development of a personalized website for use as a graphical interface for spacecraft operations. This allows for real time telemetry and commanding with an interactive and easily-programmable HTML-based interface.</a:t>
            </a:r>
          </a:p>
        </p:txBody>
      </p:sp>
      <p:sp>
        <p:nvSpPr>
          <p:cNvPr id="18" name="Rectangle 27">
            <a:extLst>
              <a:ext uri="{FF2B5EF4-FFF2-40B4-BE49-F238E27FC236}">
                <a16:creationId xmlns:a16="http://schemas.microsoft.com/office/drawing/2014/main" id="{27B538D5-95DB-47ED-9CB4-34AE5BF78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5641" y="0"/>
            <a:ext cx="17663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6" name="Audio 5">
            <a:hlinkClick r:id="" action="ppaction://media"/>
            <a:extLst>
              <a:ext uri="{FF2B5EF4-FFF2-40B4-BE49-F238E27FC236}">
                <a16:creationId xmlns:a16="http://schemas.microsoft.com/office/drawing/2014/main" id="{DD607907-BA54-4159-B23C-4A30BB04E1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8526022"/>
      </p:ext>
    </p:extLst>
  </p:cSld>
  <p:clrMapOvr>
    <a:masterClrMapping/>
  </p:clrMapOvr>
  <mc:AlternateContent xmlns:mc="http://schemas.openxmlformats.org/markup-compatibility/2006">
    <mc:Choice xmlns:p14="http://schemas.microsoft.com/office/powerpoint/2010/main" Requires="p14">
      <p:transition spd="slow" p14:dur="2000" advTm="92067"/>
    </mc:Choice>
    <mc:Fallback>
      <p:transition spd="slow" advTm="92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3C3AE26-F019-4085-992D-63C5ECE49045}"/>
              </a:ext>
            </a:extLst>
          </p:cNvPr>
          <p:cNvSpPr>
            <a:spLocks noGrp="1"/>
          </p:cNvSpPr>
          <p:nvPr>
            <p:ph type="title"/>
          </p:nvPr>
        </p:nvSpPr>
        <p:spPr>
          <a:xfrm>
            <a:off x="643467" y="816638"/>
            <a:ext cx="3367359" cy="5224724"/>
          </a:xfrm>
        </p:spPr>
        <p:txBody>
          <a:bodyPr anchor="ctr">
            <a:normAutofit/>
          </a:bodyPr>
          <a:lstStyle/>
          <a:p>
            <a:r>
              <a:rPr lang="en-US" dirty="0"/>
              <a:t>AIT Development for Morehead State’s Lunar </a:t>
            </a:r>
            <a:r>
              <a:rPr lang="en-US" dirty="0" err="1"/>
              <a:t>IceCube</a:t>
            </a:r>
            <a:r>
              <a:rPr lang="en-US" dirty="0"/>
              <a:t> Project</a:t>
            </a:r>
          </a:p>
        </p:txBody>
      </p:sp>
      <p:sp>
        <p:nvSpPr>
          <p:cNvPr id="3" name="Content Placeholder 2">
            <a:extLst>
              <a:ext uri="{FF2B5EF4-FFF2-40B4-BE49-F238E27FC236}">
                <a16:creationId xmlns:a16="http://schemas.microsoft.com/office/drawing/2014/main" id="{D35B102B-9F3E-46EC-BA48-1F05B9991B76}"/>
              </a:ext>
            </a:extLst>
          </p:cNvPr>
          <p:cNvSpPr>
            <a:spLocks noGrp="1"/>
          </p:cNvSpPr>
          <p:nvPr>
            <p:ph idx="1"/>
          </p:nvPr>
        </p:nvSpPr>
        <p:spPr>
          <a:xfrm>
            <a:off x="4654295" y="816638"/>
            <a:ext cx="4619706" cy="5224724"/>
          </a:xfrm>
        </p:spPr>
        <p:txBody>
          <a:bodyPr anchor="ctr">
            <a:normAutofit lnSpcReduction="10000"/>
          </a:bodyPr>
          <a:lstStyle/>
          <a:p>
            <a:pPr marL="0" indent="0">
              <a:lnSpc>
                <a:spcPct val="90000"/>
              </a:lnSpc>
              <a:buNone/>
            </a:pPr>
            <a:r>
              <a:rPr lang="en-US" dirty="0"/>
              <a:t>The development of AIT for use with the Lunar </a:t>
            </a:r>
            <a:r>
              <a:rPr lang="en-US" dirty="0" err="1"/>
              <a:t>IceCube</a:t>
            </a:r>
            <a:r>
              <a:rPr lang="en-US" dirty="0"/>
              <a:t> project has required work in several different areas.</a:t>
            </a:r>
          </a:p>
          <a:p>
            <a:pPr>
              <a:lnSpc>
                <a:spcPct val="90000"/>
              </a:lnSpc>
            </a:pPr>
            <a:r>
              <a:rPr lang="en-US" dirty="0"/>
              <a:t>YAML Files – These markup language files make up the configuration files utilized by AIT. These allow AIT to be configured for use, as well as create the basis by which telemetry and commanding is handled.</a:t>
            </a:r>
          </a:p>
          <a:p>
            <a:pPr>
              <a:lnSpc>
                <a:spcPct val="90000"/>
              </a:lnSpc>
            </a:pPr>
            <a:r>
              <a:rPr lang="en-US" dirty="0"/>
              <a:t>Web-based GUI – The HTML based graphical interface for spacecraft operation has required design work in order to display necessary telemetry, while also promoting ease of use by operators.</a:t>
            </a:r>
          </a:p>
          <a:p>
            <a:pPr>
              <a:lnSpc>
                <a:spcPct val="90000"/>
              </a:lnSpc>
            </a:pPr>
            <a:r>
              <a:rPr lang="en-US" dirty="0"/>
              <a:t>Additional Functionality – Not all functionality needed for this mission is available in the base AIT software, so accessory scripts and additional development has been done on the mission’s installation.</a:t>
            </a:r>
          </a:p>
          <a:p>
            <a:pPr>
              <a:lnSpc>
                <a:spcPct val="90000"/>
              </a:lnSpc>
            </a:pPr>
            <a:endParaRPr lang="en-US" dirty="0"/>
          </a:p>
        </p:txBody>
      </p:sp>
      <p:pic>
        <p:nvPicPr>
          <p:cNvPr id="9" name="Audio 8">
            <a:hlinkClick r:id="" action="ppaction://media"/>
            <a:extLst>
              <a:ext uri="{FF2B5EF4-FFF2-40B4-BE49-F238E27FC236}">
                <a16:creationId xmlns:a16="http://schemas.microsoft.com/office/drawing/2014/main" id="{E474848D-ED00-4865-9602-0055DE76F5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03075711"/>
      </p:ext>
    </p:extLst>
  </p:cSld>
  <p:clrMapOvr>
    <a:masterClrMapping/>
  </p:clrMapOvr>
  <mc:AlternateContent xmlns:mc="http://schemas.openxmlformats.org/markup-compatibility/2006">
    <mc:Choice xmlns:p14="http://schemas.microsoft.com/office/powerpoint/2010/main" Requires="p14">
      <p:transition spd="slow" p14:dur="2000" advTm="49326"/>
    </mc:Choice>
    <mc:Fallback>
      <p:transition spd="slow" advTm="49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17">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86F674-E38D-4FED-88CF-ECE82D0D2138}"/>
              </a:ext>
            </a:extLst>
          </p:cNvPr>
          <p:cNvSpPr>
            <a:spLocks noGrp="1"/>
          </p:cNvSpPr>
          <p:nvPr>
            <p:ph type="title"/>
          </p:nvPr>
        </p:nvSpPr>
        <p:spPr>
          <a:xfrm>
            <a:off x="652481" y="1382486"/>
            <a:ext cx="3547581" cy="4093028"/>
          </a:xfrm>
        </p:spPr>
        <p:txBody>
          <a:bodyPr anchor="ctr">
            <a:normAutofit/>
          </a:bodyPr>
          <a:lstStyle/>
          <a:p>
            <a:r>
              <a:rPr lang="en-US" sz="4400"/>
              <a:t>AIT Dictionary Development</a:t>
            </a:r>
          </a:p>
        </p:txBody>
      </p:sp>
      <p:grpSp>
        <p:nvGrpSpPr>
          <p:cNvPr id="32" name="Group 19">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21" name="Straight Connector 20">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33" name="Straight Connector 21">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23"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1" name="Rectangle 30">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CCD30814-0DAA-4509-AA39-22F9A8ECAECD}"/>
              </a:ext>
            </a:extLst>
          </p:cNvPr>
          <p:cNvGraphicFramePr>
            <a:graphicFrameLocks noGrp="1"/>
          </p:cNvGraphicFramePr>
          <p:nvPr>
            <p:ph idx="1"/>
            <p:extLst>
              <p:ext uri="{D42A27DB-BD31-4B8C-83A1-F6EECF244321}">
                <p14:modId xmlns:p14="http://schemas.microsoft.com/office/powerpoint/2010/main" val="1558181034"/>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Audio 8">
            <a:hlinkClick r:id="" action="ppaction://media"/>
            <a:extLst>
              <a:ext uri="{FF2B5EF4-FFF2-40B4-BE49-F238E27FC236}">
                <a16:creationId xmlns:a16="http://schemas.microsoft.com/office/drawing/2014/main" id="{2A3DC79D-F725-4331-8CF8-2917442B127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46661633"/>
      </p:ext>
    </p:extLst>
  </p:cSld>
  <p:clrMapOvr>
    <a:masterClrMapping/>
  </p:clrMapOvr>
  <mc:AlternateContent xmlns:mc="http://schemas.openxmlformats.org/markup-compatibility/2006">
    <mc:Choice xmlns:p14="http://schemas.microsoft.com/office/powerpoint/2010/main" Requires="p14">
      <p:transition spd="slow" p14:dur="2000" advTm="50761"/>
    </mc:Choice>
    <mc:Fallback>
      <p:transition spd="slow" advTm="50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E3E09-B4CE-4605-928C-A74A76710C02}"/>
              </a:ext>
            </a:extLst>
          </p:cNvPr>
          <p:cNvSpPr>
            <a:spLocks noGrp="1"/>
          </p:cNvSpPr>
          <p:nvPr>
            <p:ph type="title"/>
          </p:nvPr>
        </p:nvSpPr>
        <p:spPr/>
        <p:txBody>
          <a:bodyPr/>
          <a:lstStyle/>
          <a:p>
            <a:r>
              <a:rPr lang="en-US" dirty="0"/>
              <a:t>AIT Functionality Development</a:t>
            </a:r>
          </a:p>
        </p:txBody>
      </p:sp>
      <p:sp>
        <p:nvSpPr>
          <p:cNvPr id="3" name="Content Placeholder 2">
            <a:extLst>
              <a:ext uri="{FF2B5EF4-FFF2-40B4-BE49-F238E27FC236}">
                <a16:creationId xmlns:a16="http://schemas.microsoft.com/office/drawing/2014/main" id="{77883911-2B97-4B22-8A58-A05F4F27A281}"/>
              </a:ext>
            </a:extLst>
          </p:cNvPr>
          <p:cNvSpPr>
            <a:spLocks noGrp="1"/>
          </p:cNvSpPr>
          <p:nvPr>
            <p:ph idx="1"/>
          </p:nvPr>
        </p:nvSpPr>
        <p:spPr/>
        <p:txBody>
          <a:bodyPr/>
          <a:lstStyle/>
          <a:p>
            <a:r>
              <a:rPr lang="en-US" dirty="0"/>
              <a:t>Though AIT-DSN handles many aspects of encoding and handshaking that are required for sending and receiving data, certain aspects of decoding were not handled.</a:t>
            </a:r>
          </a:p>
          <a:p>
            <a:r>
              <a:rPr lang="en-US" dirty="0"/>
              <a:t>Decoding the multiplexed PDUs from the spacecraft was not native to AIT, so an accessory script was written to properly parse downlinked data.</a:t>
            </a:r>
          </a:p>
          <a:p>
            <a:r>
              <a:rPr lang="en-US" dirty="0"/>
              <a:t>Encoding the commands within an appropriate frame for the spacecraft also had to be implemented with a script external to AIT.</a:t>
            </a:r>
          </a:p>
          <a:p>
            <a:r>
              <a:rPr lang="en-US" dirty="0"/>
              <a:t>Along with these, some routing functionality has been added to support testing with the Delay Tolerant Network (DTN).</a:t>
            </a:r>
          </a:p>
        </p:txBody>
      </p:sp>
      <p:pic>
        <p:nvPicPr>
          <p:cNvPr id="4" name="Audio 3">
            <a:hlinkClick r:id="" action="ppaction://media"/>
            <a:extLst>
              <a:ext uri="{FF2B5EF4-FFF2-40B4-BE49-F238E27FC236}">
                <a16:creationId xmlns:a16="http://schemas.microsoft.com/office/drawing/2014/main" id="{5A18E073-B818-48D6-A044-2AEC6621BA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73506522"/>
      </p:ext>
    </p:extLst>
  </p:cSld>
  <p:clrMapOvr>
    <a:masterClrMapping/>
  </p:clrMapOvr>
  <mc:AlternateContent xmlns:mc="http://schemas.openxmlformats.org/markup-compatibility/2006">
    <mc:Choice xmlns:p14="http://schemas.microsoft.com/office/powerpoint/2010/main" Requires="p14">
      <p:transition spd="slow" p14:dur="2000" advTm="36652"/>
    </mc:Choice>
    <mc:Fallback>
      <p:transition spd="slow" advTm="36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F4C25-5A60-42FE-A627-87CFB081D300}"/>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33A2DAEC-CDA1-44CB-988B-CC3CFF4D384C}"/>
              </a:ext>
            </a:extLst>
          </p:cNvPr>
          <p:cNvSpPr>
            <a:spLocks noGrp="1"/>
          </p:cNvSpPr>
          <p:nvPr>
            <p:ph idx="1"/>
          </p:nvPr>
        </p:nvSpPr>
        <p:spPr/>
        <p:txBody>
          <a:bodyPr/>
          <a:lstStyle/>
          <a:p>
            <a:r>
              <a:rPr lang="en-US" dirty="0"/>
              <a:t>NASA’s AMMOS Instrument Toolkit is intended for use by small satellite missions as a low overhead, low-cost ground station software suite.</a:t>
            </a:r>
          </a:p>
          <a:p>
            <a:r>
              <a:rPr lang="en-US" dirty="0"/>
              <a:t>The Lunar </a:t>
            </a:r>
            <a:r>
              <a:rPr lang="en-US" dirty="0" err="1"/>
              <a:t>IceCube</a:t>
            </a:r>
            <a:r>
              <a:rPr lang="en-US" dirty="0"/>
              <a:t> project has utilized AIT as one of the central units of the ground station software and has taken advantage of its malleability to adapt it to our use case.</a:t>
            </a:r>
          </a:p>
          <a:p>
            <a:r>
              <a:rPr lang="en-US" dirty="0"/>
              <a:t>Configuration development has been done to facilitate communication with several subsystems of the satellite, with continued development efforts for the rest.</a:t>
            </a:r>
          </a:p>
          <a:p>
            <a:r>
              <a:rPr lang="en-US" dirty="0"/>
              <a:t>Modifications have been made to certain base functionality to handle the framing techniques being utilized by the project.</a:t>
            </a:r>
          </a:p>
        </p:txBody>
      </p:sp>
      <p:pic>
        <p:nvPicPr>
          <p:cNvPr id="5" name="Audio 4">
            <a:hlinkClick r:id="" action="ppaction://media"/>
            <a:extLst>
              <a:ext uri="{FF2B5EF4-FFF2-40B4-BE49-F238E27FC236}">
                <a16:creationId xmlns:a16="http://schemas.microsoft.com/office/drawing/2014/main" id="{9CB92140-AFC7-4DE4-9BC0-78186FD91A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6987996"/>
      </p:ext>
    </p:extLst>
  </p:cSld>
  <p:clrMapOvr>
    <a:masterClrMapping/>
  </p:clrMapOvr>
  <mc:AlternateContent xmlns:mc="http://schemas.openxmlformats.org/markup-compatibility/2006">
    <mc:Choice xmlns:p14="http://schemas.microsoft.com/office/powerpoint/2010/main" Requires="p14">
      <p:transition spd="slow" p14:dur="2000" advTm="81897"/>
    </mc:Choice>
    <mc:Fallback>
      <p:transition spd="slow" advTm="81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D01CA-9B25-47A3-B714-BED50C7E2A1F}"/>
              </a:ext>
            </a:extLst>
          </p:cNvPr>
          <p:cNvSpPr>
            <a:spLocks noGrp="1"/>
          </p:cNvSpPr>
          <p:nvPr>
            <p:ph type="title"/>
          </p:nvPr>
        </p:nvSpPr>
        <p:spPr/>
        <p:txBody>
          <a:bodyPr/>
          <a:lstStyle/>
          <a:p>
            <a:r>
              <a:rPr lang="en-US" dirty="0"/>
              <a:t>NASA Software Sources and Further Information</a:t>
            </a:r>
          </a:p>
        </p:txBody>
      </p:sp>
      <p:sp>
        <p:nvSpPr>
          <p:cNvPr id="3" name="Content Placeholder 2">
            <a:extLst>
              <a:ext uri="{FF2B5EF4-FFF2-40B4-BE49-F238E27FC236}">
                <a16:creationId xmlns:a16="http://schemas.microsoft.com/office/drawing/2014/main" id="{0A632503-F69A-48E3-B508-3A707B7432E0}"/>
              </a:ext>
            </a:extLst>
          </p:cNvPr>
          <p:cNvSpPr>
            <a:spLocks noGrp="1"/>
          </p:cNvSpPr>
          <p:nvPr>
            <p:ph idx="1"/>
          </p:nvPr>
        </p:nvSpPr>
        <p:spPr/>
        <p:txBody>
          <a:bodyPr/>
          <a:lstStyle/>
          <a:p>
            <a:r>
              <a:rPr lang="en-US" dirty="0">
                <a:hlinkClick r:id="rId4"/>
              </a:rPr>
              <a:t>https://ammos.nasa.gov/</a:t>
            </a:r>
            <a:endParaRPr lang="en-US" dirty="0"/>
          </a:p>
          <a:p>
            <a:r>
              <a:rPr lang="en-US" dirty="0">
                <a:hlinkClick r:id="rId5"/>
              </a:rPr>
              <a:t>https://github.com/NASA-AMMOS</a:t>
            </a:r>
            <a:endParaRPr lang="en-US" dirty="0"/>
          </a:p>
          <a:p>
            <a:r>
              <a:rPr lang="en-US" dirty="0">
                <a:hlinkClick r:id="rId6"/>
              </a:rPr>
              <a:t>https://readthedocs.org/projects/ait-core/</a:t>
            </a:r>
            <a:endParaRPr lang="en-US" dirty="0"/>
          </a:p>
          <a:p>
            <a:r>
              <a:rPr lang="en-US" dirty="0">
                <a:hlinkClick r:id="rId7"/>
              </a:rPr>
              <a:t>https://readthedocs.org/projects/ait-gui/</a:t>
            </a:r>
            <a:endParaRPr lang="en-US" dirty="0"/>
          </a:p>
          <a:p>
            <a:r>
              <a:rPr lang="en-US" dirty="0">
                <a:hlinkClick r:id="rId8"/>
              </a:rPr>
              <a:t>https://readthedocs.org/projects/ait-dsn/</a:t>
            </a:r>
            <a:endParaRPr lang="en-US" dirty="0"/>
          </a:p>
          <a:p>
            <a:pPr marL="0" indent="0">
              <a:buNone/>
            </a:pPr>
            <a:endParaRPr lang="en-US" dirty="0"/>
          </a:p>
          <a:p>
            <a:endParaRPr lang="en-US" dirty="0"/>
          </a:p>
        </p:txBody>
      </p:sp>
      <p:pic>
        <p:nvPicPr>
          <p:cNvPr id="4" name="Audio 3">
            <a:hlinkClick r:id="" action="ppaction://media"/>
            <a:extLst>
              <a:ext uri="{FF2B5EF4-FFF2-40B4-BE49-F238E27FC236}">
                <a16:creationId xmlns:a16="http://schemas.microsoft.com/office/drawing/2014/main" id="{B3BFE25E-A715-49D6-9EE3-AE93B291BEB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77798839"/>
      </p:ext>
    </p:extLst>
  </p:cSld>
  <p:clrMapOvr>
    <a:masterClrMapping/>
  </p:clrMapOvr>
  <mc:AlternateContent xmlns:mc="http://schemas.openxmlformats.org/markup-compatibility/2006">
    <mc:Choice xmlns:p14="http://schemas.microsoft.com/office/powerpoint/2010/main" Requires="p14">
      <p:transition spd="slow" p14:dur="2000" advTm="24962"/>
    </mc:Choice>
    <mc:Fallback>
      <p:transition spd="slow" advTm="24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Facet">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TotalTime>
  <Words>877</Words>
  <Application>Microsoft Office PowerPoint</Application>
  <PresentationFormat>Widescreen</PresentationFormat>
  <Paragraphs>51</Paragraphs>
  <Slides>10</Slides>
  <Notes>1</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Trebuchet MS</vt:lpstr>
      <vt:lpstr>Wingdings 3</vt:lpstr>
      <vt:lpstr>Facet</vt:lpstr>
      <vt:lpstr>Advanced Multi-Mission Operations System Instrument Toolkit for Ground Data Systems Development and Spacecraft Operations</vt:lpstr>
      <vt:lpstr>Ground Station Overview</vt:lpstr>
      <vt:lpstr>Advanced Multi-Mission Operations System and the AMMOS Instrument Toolkit </vt:lpstr>
      <vt:lpstr>AIT Structure and Functionality Overview</vt:lpstr>
      <vt:lpstr>AIT Development for Morehead State’s Lunar IceCube Project</vt:lpstr>
      <vt:lpstr>AIT Dictionary Development</vt:lpstr>
      <vt:lpstr>AIT Functionality Development</vt:lpstr>
      <vt:lpstr>Conclusion</vt:lpstr>
      <vt:lpstr>NASA Software Sources and Further Information</vt:lpstr>
      <vt:lpstr>Thank You For Your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Multi-Mission Operations System Instrument Toolkit for Ground Data Systems Development and Spacecraft Operations</dc:title>
  <dc:creator>ernews20@outlook.com</dc:creator>
  <cp:lastModifiedBy>ernews20@outlook.com</cp:lastModifiedBy>
  <cp:revision>6</cp:revision>
  <dcterms:created xsi:type="dcterms:W3CDTF">2020-10-30T11:44:13Z</dcterms:created>
  <dcterms:modified xsi:type="dcterms:W3CDTF">2020-11-01T19:39:58Z</dcterms:modified>
</cp:coreProperties>
</file>