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eb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61" r:id="rId16"/>
    <p:sldId id="26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4390D-AC94-4F0C-9E39-98781875A7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76932A-1F17-43E1-B9B1-59E6E90DDB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1F6E27-E9A8-4B00-AA4E-51B6DAFA8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F65A6-12EF-4914-A338-FCD04B2CE54D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3D930-48D1-4F7B-A5A5-279665675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97143A-1254-4DCC-A3AF-ECC0DCBE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A930-4966-42CE-AC8E-78A9B6FFD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5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48BB2-66CF-449F-A2C3-D711E291E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E00D70-0946-44E3-89C1-2A89163037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813021-B69A-4F4B-AFC8-3634E38C1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F65A6-12EF-4914-A338-FCD04B2CE54D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C12E15-42D6-453B-96D4-FF213A15C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07304D-53DF-4682-9313-FBB5679CE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A930-4966-42CE-AC8E-78A9B6FFD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788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E9F4F1-6656-4DF2-9FB3-3D234425D0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A65640-0664-406A-A5B0-B3CC7E5DBB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5249F-10D4-4E73-BCF9-5CEA1C5E4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F65A6-12EF-4914-A338-FCD04B2CE54D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8C1DCF-CB36-4338-BCCE-499D225E3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3A780A-CAB9-45BC-98E1-C5BE1D952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A930-4966-42CE-AC8E-78A9B6FFD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473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8E480-8201-4A46-A00F-0F5E43450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081DFD-EB84-4828-A0A6-6A322108A1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CC6353-0CE5-4241-A8CF-5B701EE9C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F65A6-12EF-4914-A338-FCD04B2CE54D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4A0E40-1CBD-4DAC-B821-BC7B8CDFE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506F56-7C06-4BFB-B695-D54B50659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A930-4966-42CE-AC8E-78A9B6FFD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250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81E7B-C8A8-4F24-A665-354EC1FB6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E23627-C763-49FF-BFC8-EF8060B3B8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5D3F4A-7942-4CE0-83FA-1E354E127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F65A6-12EF-4914-A338-FCD04B2CE54D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BD418E-749C-41F3-B8E4-5BA9C1D45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6C5470-D65D-4876-92DF-C331DC930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A930-4966-42CE-AC8E-78A9B6FFD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586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11165-68C9-4680-B893-95F5C7562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748B92-D904-4143-ABA3-CFF84730C2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811525-6511-4B61-960D-AE2795ABBC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280250-67B0-4075-9AFD-3EC95E208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F65A6-12EF-4914-A338-FCD04B2CE54D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049ED6-70CE-4776-817A-78E81F42A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3D4302-6B4F-4B9D-B38E-CF00343AF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A930-4966-42CE-AC8E-78A9B6FFD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931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135BB-2C9C-4E54-AEDA-EB4D0BB77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62A3CB-5B09-4781-93B4-0AEE46F94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88FC2D-5796-4F66-B545-0328644450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85C75B-36A5-441B-AA40-1C158D90BA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58899B-EF1E-4C5E-82B3-2555D80957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F510AF-6674-4EC3-B53C-782FA2EC5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F65A6-12EF-4914-A338-FCD04B2CE54D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F2B41C-CBDB-423D-AE2B-A170344A2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8171534-664D-48BE-87BF-53C2AB903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A930-4966-42CE-AC8E-78A9B6FFD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196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3995A-7F32-4D52-B13D-71E1A4F95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A8EC49-D810-4851-B4CF-FC6448523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F65A6-12EF-4914-A338-FCD04B2CE54D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059D3C-87B0-49E1-9CCB-4498A2944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3331F0-8843-4944-B497-B069DBE46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A930-4966-42CE-AC8E-78A9B6FFD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384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A4C770-5C0B-4B6A-ABD4-4BDEAC555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F65A6-12EF-4914-A338-FCD04B2CE54D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4D2773-8A5E-4C7D-9E6A-7D5CA5409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3FAC71-4E7F-47A6-B292-47ABFAD89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A930-4966-42CE-AC8E-78A9B6FFD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169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1D213-0E33-4EFF-AF16-82EC67FAD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081F40-246B-43C8-97C7-E592489039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5E8478-E64C-44D4-9806-FBB77D8D9D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827F43-E041-42FD-AC2D-C5BAF7B8FB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F65A6-12EF-4914-A338-FCD04B2CE54D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E189CE-B2F1-41F5-99BD-18E5B260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8A94A4-7962-4C7D-85C1-931ADF5F2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A930-4966-42CE-AC8E-78A9B6FFD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456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16CA3-5DC1-4193-A4CA-F5AF40505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FA8AB3-5FB8-4A21-83DB-7CAD502D23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1F42E1-AF3A-4F16-AA68-A2253C4CD5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41BC2D-4E5F-4396-B580-DC849EB37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F65A6-12EF-4914-A338-FCD04B2CE54D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A47A2A-0FE4-46B2-A4F7-F89989FAF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733E97-B2C8-4AAE-B1D2-9C6460645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0A930-4966-42CE-AC8E-78A9B6FFD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534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CBC4E8-1ED6-40D6-8A3C-923575FD3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7DACA6-B010-4022-AE1C-2069EB6495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9A240F-2C2C-4BF6-B4E6-9A5F396CC4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F65A6-12EF-4914-A338-FCD04B2CE54D}" type="datetimeFigureOut">
              <a:rPr lang="en-US" smtClean="0"/>
              <a:t>10/31/2020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ABDBC1-E45E-4C90-82E5-798D84DE66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BBFFFC-17D6-47D7-B8E9-8D317006C6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70A930-4966-42CE-AC8E-78A9B6FFD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437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webp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hyperlink" Target="https://pixabay.com/en/scalpel-tool-green-grey-surgery-40318/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75000"/>
              </a:schemeClr>
            </a:gs>
            <a:gs pos="6000">
              <a:schemeClr val="accent4">
                <a:lumMod val="20000"/>
                <a:lumOff val="80000"/>
                <a:alpha val="33000"/>
              </a:schemeClr>
            </a:gs>
            <a:gs pos="0">
              <a:srgbClr val="00B050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FBA81-5CBD-48EE-9A78-259A185C85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784459"/>
            <a:ext cx="9144000" cy="2306637"/>
          </a:xfrm>
        </p:spPr>
        <p:txBody>
          <a:bodyPr>
            <a:noAutofit/>
          </a:bodyPr>
          <a:lstStyle/>
          <a:p>
            <a:r>
              <a:rPr lang="en-US" sz="3600" dirty="0">
                <a:latin typeface="Baskerville Old Face" panose="02020602080505020303" pitchFamily="18" charset="0"/>
              </a:rPr>
              <a:t>Evaluating Preferences for Fish Disease Treatment Options and Success Rates at KYSU Fish Disease Diagnostic Laboratory</a:t>
            </a:r>
            <a:br>
              <a:rPr lang="en-US" sz="3600" dirty="0">
                <a:latin typeface="Baskerville Old Face" panose="02020602080505020303" pitchFamily="18" charset="0"/>
              </a:rPr>
            </a:br>
            <a:endParaRPr lang="en-US" sz="3600" dirty="0">
              <a:latin typeface="Baskerville Old Face" panose="02020602080505020303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460D7D-32CE-4506-9563-8A0BEFD648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4199693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Baskerville Old Face" panose="02020602080505020303" pitchFamily="18" charset="0"/>
              </a:rPr>
              <a:t>Tifani Watson</a:t>
            </a:r>
          </a:p>
          <a:p>
            <a:r>
              <a:rPr lang="en-US" dirty="0">
                <a:latin typeface="Baskerville Old Face" panose="02020602080505020303" pitchFamily="18" charset="0"/>
              </a:rPr>
              <a:t>Tyler McKay</a:t>
            </a:r>
          </a:p>
          <a:p>
            <a:r>
              <a:rPr lang="en-US" dirty="0">
                <a:latin typeface="Baskerville Old Face" panose="02020602080505020303" pitchFamily="18" charset="0"/>
              </a:rPr>
              <a:t>John Kelso</a:t>
            </a:r>
          </a:p>
          <a:p>
            <a:r>
              <a:rPr lang="en-US" dirty="0">
                <a:latin typeface="Baskerville Old Face" panose="02020602080505020303" pitchFamily="18" charset="0"/>
              </a:rPr>
              <a:t>Dr. Robert Durborow</a:t>
            </a: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AE6130E7-9435-4027-AD3A-0C7A5DDFB4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277" y="538285"/>
            <a:ext cx="5363443" cy="794584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09F69751-B0E8-4959-B1F0-23094E4E77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915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625"/>
    </mc:Choice>
    <mc:Fallback>
      <p:transition spd="slow" advTm="31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E2085-31F4-4D7F-A416-6CB526B77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Baskerville Old Face" panose="02020602080505020303" pitchFamily="18" charset="0"/>
              </a:rPr>
              <a:t>Methods: Antibiotic susceptibility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F6803-0D2B-42F8-8CAC-022092A942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92737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>
                <a:latin typeface="Baskerville Old Face" panose="02020602080505020303" pitchFamily="18" charset="0"/>
              </a:rPr>
              <a:t>Antibiotics tested are </a:t>
            </a:r>
            <a:r>
              <a:rPr lang="en-US" dirty="0" err="1">
                <a:latin typeface="Baskerville Old Face" panose="02020602080505020303" pitchFamily="18" charset="0"/>
              </a:rPr>
              <a:t>Aquaflor</a:t>
            </a:r>
            <a:r>
              <a:rPr lang="en-US" dirty="0"/>
              <a:t>® </a:t>
            </a:r>
            <a:r>
              <a:rPr lang="en-US" dirty="0">
                <a:latin typeface="Baskerville Old Face" panose="02020602080505020303" pitchFamily="18" charset="0"/>
              </a:rPr>
              <a:t>(Florfenicol), </a:t>
            </a:r>
            <a:r>
              <a:rPr lang="en-US" dirty="0" err="1">
                <a:latin typeface="Baskerville Old Face" panose="02020602080505020303" pitchFamily="18" charset="0"/>
              </a:rPr>
              <a:t>Terramycin</a:t>
            </a:r>
            <a:r>
              <a:rPr lang="en-US" dirty="0"/>
              <a:t>® </a:t>
            </a:r>
            <a:r>
              <a:rPr lang="en-US" dirty="0">
                <a:latin typeface="Baskerville Old Face" panose="02020602080505020303" pitchFamily="18" charset="0"/>
              </a:rPr>
              <a:t>(Oxytetracycline), </a:t>
            </a:r>
            <a:r>
              <a:rPr lang="en-US" dirty="0" err="1">
                <a:latin typeface="Baskerville Old Face" panose="02020602080505020303" pitchFamily="18" charset="0"/>
              </a:rPr>
              <a:t>Romet</a:t>
            </a:r>
            <a:r>
              <a:rPr lang="en-US" dirty="0"/>
              <a:t>®</a:t>
            </a:r>
            <a:r>
              <a:rPr lang="en-US" dirty="0">
                <a:latin typeface="Baskerville Old Face" panose="02020602080505020303" pitchFamily="18" charset="0"/>
              </a:rPr>
              <a:t>-30 (</a:t>
            </a:r>
            <a:r>
              <a:rPr lang="en-US" dirty="0" err="1">
                <a:latin typeface="Baskerville Old Face" panose="02020602080505020303" pitchFamily="18" charset="0"/>
              </a:rPr>
              <a:t>sulfadimethoxine</a:t>
            </a:r>
            <a:r>
              <a:rPr lang="en-US" dirty="0">
                <a:latin typeface="Baskerville Old Face" panose="02020602080505020303" pitchFamily="18" charset="0"/>
              </a:rPr>
              <a:t> + ormetoprim), and Novobiocin. </a:t>
            </a:r>
          </a:p>
          <a:p>
            <a:pPr marL="0" indent="0">
              <a:buNone/>
            </a:pPr>
            <a:endParaRPr lang="en-US" dirty="0">
              <a:latin typeface="Baskerville Old Face" panose="02020602080505020303" pitchFamily="18" charset="0"/>
            </a:endParaRPr>
          </a:p>
          <a:p>
            <a:r>
              <a:rPr lang="en-US" dirty="0">
                <a:latin typeface="Baskerville Old Face" panose="02020602080505020303" pitchFamily="18" charset="0"/>
              </a:rPr>
              <a:t>Mueller Hinton plates with antibiotic disks will be incubated for 24 hours to assess which antibiotics are most susceptible or have the largest ring of inhibition.</a:t>
            </a:r>
          </a:p>
        </p:txBody>
      </p:sp>
      <p:pic>
        <p:nvPicPr>
          <p:cNvPr id="5" name="Picture 4" descr="A picture containing indoor, sitting, orange, table&#10;&#10;Description automatically generated">
            <a:extLst>
              <a:ext uri="{FF2B5EF4-FFF2-40B4-BE49-F238E27FC236}">
                <a16:creationId xmlns:a16="http://schemas.microsoft.com/office/drawing/2014/main" id="{0F0B9104-8544-43F1-91D2-BD6360368B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906" y="4613946"/>
            <a:ext cx="2576188" cy="20454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0138B5A-785B-4071-B134-6FD12EBCC6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199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201"/>
    </mc:Choice>
    <mc:Fallback>
      <p:transition spd="slow" advTm="38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B96E0-A9C8-4F66-A8F8-9978A2E411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Baskerville Old Face" panose="02020602080505020303" pitchFamily="18" charset="0"/>
              </a:rPr>
              <a:t>Methods: Recommending treatments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8FB76-0A97-47EC-85E8-DE48FD98A6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Baskerville Old Face" panose="02020602080505020303" pitchFamily="18" charset="0"/>
              </a:rPr>
              <a:t>After final diagnosis has been identified in the lab, a treatment recommendation can be given to the fish owner.</a:t>
            </a:r>
          </a:p>
          <a:p>
            <a:endParaRPr lang="en-US" dirty="0">
              <a:latin typeface="Baskerville Old Face" panose="02020602080505020303" pitchFamily="18" charset="0"/>
            </a:endParaRPr>
          </a:p>
          <a:p>
            <a:r>
              <a:rPr lang="en-US" dirty="0">
                <a:latin typeface="Baskerville Old Face" panose="02020602080505020303" pitchFamily="18" charset="0"/>
              </a:rPr>
              <a:t>Fish owner will be given recommendation with dosage and duration</a:t>
            </a:r>
          </a:p>
          <a:p>
            <a:endParaRPr lang="en-US" dirty="0">
              <a:latin typeface="Baskerville Old Face" panose="02020602080505020303" pitchFamily="18" charset="0"/>
            </a:endParaRPr>
          </a:p>
          <a:p>
            <a:r>
              <a:rPr lang="en-US" dirty="0">
                <a:latin typeface="Baskerville Old Face" panose="02020602080505020303" pitchFamily="18" charset="0"/>
              </a:rPr>
              <a:t>Fish owner may choose to treat with medicated feed or use a chemical treatment </a:t>
            </a:r>
          </a:p>
          <a:p>
            <a:pPr lvl="1"/>
            <a:r>
              <a:rPr lang="en-US" dirty="0">
                <a:latin typeface="Baskerville Old Face" panose="02020602080505020303" pitchFamily="18" charset="0"/>
              </a:rPr>
              <a:t>Fish owner may have a preference on what kind of treatment he/she prefers (antibiotic vs. chemical).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36575CF-801A-4CC2-8257-D26B893600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895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935"/>
    </mc:Choice>
    <mc:Fallback>
      <p:transition spd="slow" advTm="35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58A61-2AEE-43BC-A791-B80C46A1A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Baskerville Old Face" panose="02020602080505020303" pitchFamily="18" charset="0"/>
              </a:rPr>
              <a:t>Methods: Survey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A0B40C-D0BD-444C-897A-56525E2EFF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Baskerville Old Face" panose="02020602080505020303" pitchFamily="18" charset="0"/>
              </a:rPr>
              <a:t>Once the treatment recommendation has been made and the fish owner has made a treatment choice, diagnosticians will continue to follow up.</a:t>
            </a:r>
          </a:p>
          <a:p>
            <a:endParaRPr lang="en-US" dirty="0">
              <a:latin typeface="Baskerville Old Face" panose="02020602080505020303" pitchFamily="18" charset="0"/>
            </a:endParaRPr>
          </a:p>
          <a:p>
            <a:r>
              <a:rPr lang="en-US" dirty="0">
                <a:latin typeface="Baskerville Old Face" panose="02020602080505020303" pitchFamily="18" charset="0"/>
              </a:rPr>
              <a:t>A short survey will be given to the fish owner to complete</a:t>
            </a:r>
          </a:p>
          <a:p>
            <a:endParaRPr lang="en-US" dirty="0">
              <a:latin typeface="Baskerville Old Face" panose="02020602080505020303" pitchFamily="18" charset="0"/>
            </a:endParaRPr>
          </a:p>
          <a:p>
            <a:r>
              <a:rPr lang="en-US" dirty="0">
                <a:latin typeface="Baskerville Old Face" panose="02020602080505020303" pitchFamily="18" charset="0"/>
              </a:rPr>
              <a:t>Survey will help determine what kind of treatment the fish owner prefers (antibiotic vs. chemical) and if the treatment was successful.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5A1F084-BD3D-4EAD-A5A6-ED7D57DB86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417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26"/>
    </mc:Choice>
    <mc:Fallback>
      <p:transition spd="slow" advTm="23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0CAD7-E742-4822-9AB2-4EBC8A809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Baskerville Old Face" panose="02020602080505020303" pitchFamily="18" charset="0"/>
              </a:rPr>
              <a:t>Survey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5DE009-CB64-423F-BC0B-E217A3F1BC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696" y="1325563"/>
            <a:ext cx="3839399" cy="51673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66C60A-0301-4115-BB5F-D46E28402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9906" y="1325563"/>
            <a:ext cx="3839208" cy="3736003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54423B2-CD53-4D9C-975E-A7BB4CD5F9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993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998"/>
    </mc:Choice>
    <mc:Fallback>
      <p:transition spd="slow" advTm="31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54722-EE33-4911-B7FE-E65F8A7F5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Baskerville Old Face" panose="02020602080505020303" pitchFamily="18" charset="0"/>
              </a:rPr>
              <a:t>Methods: Analyzing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EAFC5E-3626-461C-A6AE-51D42EBEB5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Baskerville Old Face" panose="02020602080505020303" pitchFamily="18" charset="0"/>
              </a:rPr>
              <a:t>The 16 survey questions will be entered into SPSS statistics along with answers given by the fish owners</a:t>
            </a:r>
          </a:p>
          <a:p>
            <a:endParaRPr lang="en-US" dirty="0">
              <a:latin typeface="Baskerville Old Face" panose="02020602080505020303" pitchFamily="18" charset="0"/>
            </a:endParaRPr>
          </a:p>
          <a:p>
            <a:r>
              <a:rPr lang="en-US" dirty="0">
                <a:latin typeface="Baskerville Old Face" panose="02020602080505020303" pitchFamily="18" charset="0"/>
              </a:rPr>
              <a:t>Data will then be analyzed to:</a:t>
            </a:r>
          </a:p>
          <a:p>
            <a:pPr lvl="1"/>
            <a:r>
              <a:rPr lang="en-US" dirty="0">
                <a:latin typeface="Baskerville Old Face" panose="02020602080505020303" pitchFamily="18" charset="0"/>
              </a:rPr>
              <a:t>Determine preferred treatment method among fish farmers</a:t>
            </a:r>
          </a:p>
          <a:p>
            <a:pPr lvl="1"/>
            <a:r>
              <a:rPr lang="en-US" dirty="0">
                <a:latin typeface="Baskerville Old Face" panose="02020602080505020303" pitchFamily="18" charset="0"/>
              </a:rPr>
              <a:t>Determine recommended treatment success rate</a:t>
            </a:r>
          </a:p>
        </p:txBody>
      </p:sp>
      <p:pic>
        <p:nvPicPr>
          <p:cNvPr id="5" name="Picture 4" descr="A close up of a screen&#10;&#10;Description automatically generated">
            <a:extLst>
              <a:ext uri="{FF2B5EF4-FFF2-40B4-BE49-F238E27FC236}">
                <a16:creationId xmlns:a16="http://schemas.microsoft.com/office/drawing/2014/main" id="{59AA7A27-572A-479B-89C7-B19ED218D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149" y="4298083"/>
            <a:ext cx="3029701" cy="3029701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1906D51-3E49-410A-86EB-8F4E4232D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754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87"/>
    </mc:Choice>
    <mc:Fallback>
      <p:transition spd="slow" advTm="10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E7C60-51E4-4E82-B5A9-B4B1A1B0F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Baskerville Old Face" panose="02020602080505020303" pitchFamily="18" charset="0"/>
              </a:rPr>
              <a:t>Expected Outcomes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4109D6-C23D-4C99-91FE-DAAEEE5B59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Baskerville Old Face" panose="02020602080505020303" pitchFamily="18" charset="0"/>
              </a:rPr>
              <a:t>Disease outbreaks can impair fish health, which increases mortality and decreases profit.</a:t>
            </a:r>
          </a:p>
          <a:p>
            <a:endParaRPr lang="en-US" dirty="0">
              <a:latin typeface="Baskerville Old Face" panose="02020602080505020303" pitchFamily="18" charset="0"/>
            </a:endParaRPr>
          </a:p>
          <a:p>
            <a:r>
              <a:rPr lang="en-US" dirty="0">
                <a:latin typeface="Baskerville Old Face" panose="02020602080505020303" pitchFamily="18" charset="0"/>
              </a:rPr>
              <a:t>This study will provide insight on how fish farmers make their treatment decisions when disease outbreaks arise at their aquaculture facility.</a:t>
            </a:r>
          </a:p>
          <a:p>
            <a:endParaRPr lang="en-US" dirty="0">
              <a:latin typeface="Baskerville Old Face" panose="02020602080505020303" pitchFamily="18" charset="0"/>
            </a:endParaRPr>
          </a:p>
          <a:p>
            <a:r>
              <a:rPr lang="en-US" dirty="0">
                <a:latin typeface="Baskerville Old Face" panose="02020602080505020303" pitchFamily="18" charset="0"/>
              </a:rPr>
              <a:t>It will also help determine the success of the recommended treatment option.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EA5E84E-5E3B-44D6-8458-FE213C0C3B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503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723"/>
    </mc:Choice>
    <mc:Fallback>
      <p:transition spd="slow" advTm="217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75DC4-9D66-41E1-876D-1DA52B267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Baskerville Old Face" panose="02020602080505020303" pitchFamily="18" charset="0"/>
              </a:rPr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7911A5-AB70-4C0F-8C7D-7023E74BE5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dirty="0"/>
              <a:t>Baird, S. F. 1889. </a:t>
            </a:r>
            <a:r>
              <a:rPr lang="en-US" i="1" dirty="0"/>
              <a:t>The Sea Fisheries of Eastern North America</a:t>
            </a:r>
            <a:r>
              <a:rPr lang="en-US" dirty="0"/>
              <a:t>. Government Printing Office, Washington.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Dasgupta, S., K. R. Probst, and S. Wesley. 2011. Hispanic Consumers' Willingness to Purchase Aquaculture Products Directly from Farmers: Results from a Recent Survey. Journal of Extension 49(2):1–9.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r>
              <a:rPr lang="en-US" dirty="0"/>
              <a:t>Keck, K. C. 2017. The Big "Blue" Nation: Expanding Aquaculture in Kentucky. Kentucky Journal of Equine, Agriculture, and Natural Resources Law 10(1):1–21.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r>
              <a:rPr lang="en-US" dirty="0"/>
              <a:t>Meyer, F. P. 1991. Aquaculture Disease and Health Management. Journal of Animal Science 69(10):4201–4208.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r>
              <a:rPr lang="en-US" dirty="0"/>
              <a:t>Romero, J., C. Gloria, and P. Navarrete. 2012. Antibiotics in Aquaculture – Use, Abuse and Alternatives. Health and Environment in Aquaculture.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Stickney, R. R. 1996. </a:t>
            </a:r>
            <a:r>
              <a:rPr lang="en-US" i="1" dirty="0"/>
              <a:t>Aquaculture in the United States: A Historical Survey</a:t>
            </a:r>
            <a:r>
              <a:rPr lang="en-US" dirty="0"/>
              <a:t>. Wiley-</a:t>
            </a:r>
            <a:r>
              <a:rPr lang="en-US" dirty="0" err="1"/>
              <a:t>Interscience</a:t>
            </a:r>
            <a:r>
              <a:rPr lang="en-US" dirty="0"/>
              <a:t>, New York, NY.</a:t>
            </a:r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r>
              <a:rPr lang="en-US" dirty="0"/>
              <a:t>Tidwell, J. H. 2012. </a:t>
            </a:r>
            <a:r>
              <a:rPr lang="en-US" i="1" dirty="0"/>
              <a:t>Aquaculture Production Systems</a:t>
            </a:r>
            <a:r>
              <a:rPr lang="en-US" dirty="0"/>
              <a:t>. Wiley-Blackwell, Ames, IA.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Winton, J. R. 2001</a:t>
            </a:r>
            <a:r>
              <a:rPr lang="en-US" i="1" dirty="0"/>
              <a:t>. Fish Hatchery Management</a:t>
            </a:r>
            <a:r>
              <a:rPr lang="en-US" dirty="0"/>
              <a:t>, 2nd edition. American Fisheries Society, Bethesda, MD.</a:t>
            </a:r>
          </a:p>
          <a:p>
            <a:endParaRPr lang="en-US" dirty="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5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B928EC75-2BDC-429F-877D-190F41639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4991" y="681037"/>
            <a:ext cx="2062018" cy="857683"/>
          </a:xfrm>
        </p:spPr>
        <p:txBody>
          <a:bodyPr/>
          <a:lstStyle/>
          <a:p>
            <a:r>
              <a:rPr lang="en-US" dirty="0">
                <a:latin typeface="Baskerville Old Face" panose="02020602080505020303" pitchFamily="18" charset="0"/>
              </a:rPr>
              <a:t>Outline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50F6FD05-D67A-411D-B294-0647F7737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5696" y="2109501"/>
            <a:ext cx="4443369" cy="2638996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latin typeface="Baskerville Old Face" panose="02020602080505020303" pitchFamily="18" charset="0"/>
              </a:rPr>
              <a:t>Introduction</a:t>
            </a:r>
          </a:p>
          <a:p>
            <a:pPr marL="0" indent="0">
              <a:buNone/>
            </a:pPr>
            <a:endParaRPr lang="en-US" dirty="0">
              <a:latin typeface="Baskerville Old Face" panose="02020602080505020303" pitchFamily="18" charset="0"/>
            </a:endParaRPr>
          </a:p>
          <a:p>
            <a:r>
              <a:rPr lang="en-US" dirty="0">
                <a:latin typeface="Baskerville Old Face" panose="02020602080505020303" pitchFamily="18" charset="0"/>
              </a:rPr>
              <a:t>Objectives</a:t>
            </a:r>
          </a:p>
          <a:p>
            <a:pPr marL="0" indent="0">
              <a:buNone/>
            </a:pPr>
            <a:endParaRPr lang="en-US" dirty="0">
              <a:latin typeface="Baskerville Old Face" panose="02020602080505020303" pitchFamily="18" charset="0"/>
            </a:endParaRPr>
          </a:p>
          <a:p>
            <a:r>
              <a:rPr lang="en-US" dirty="0">
                <a:latin typeface="Baskerville Old Face" panose="02020602080505020303" pitchFamily="18" charset="0"/>
              </a:rPr>
              <a:t>Methods</a:t>
            </a:r>
          </a:p>
          <a:p>
            <a:endParaRPr lang="en-US" dirty="0">
              <a:latin typeface="Baskerville Old Face" panose="02020602080505020303" pitchFamily="18" charset="0"/>
            </a:endParaRPr>
          </a:p>
          <a:p>
            <a:r>
              <a:rPr lang="en-US" dirty="0">
                <a:latin typeface="Baskerville Old Face" panose="02020602080505020303" pitchFamily="18" charset="0"/>
              </a:rPr>
              <a:t>Expected outcomes</a:t>
            </a:r>
          </a:p>
        </p:txBody>
      </p:sp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4748072-10A7-400B-AFB9-F767036741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210" y="1832993"/>
            <a:ext cx="4261564" cy="319201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E5C2B85-1875-4CB4-ADC7-D071F1FA27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201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48"/>
    </mc:Choice>
    <mc:Fallback>
      <p:transition spd="slow" advTm="16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282E6-6095-49F5-B225-3626294A3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Baskerville Old Face" panose="02020602080505020303" pitchFamily="18" charset="0"/>
              </a:rPr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86A3B4-4AF5-48D9-B872-2173B04932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Baskerville Old Face" panose="02020602080505020303" pitchFamily="18" charset="0"/>
              </a:rPr>
              <a:t>The Fish Disease Diagnostic Lab at Kentucky State University is part of the Cooperative Extension Program.</a:t>
            </a:r>
          </a:p>
          <a:p>
            <a:endParaRPr lang="en-US" dirty="0">
              <a:latin typeface="Baskerville Old Face" panose="02020602080505020303" pitchFamily="18" charset="0"/>
            </a:endParaRPr>
          </a:p>
          <a:p>
            <a:pPr marL="0" indent="0">
              <a:buNone/>
            </a:pPr>
            <a:endParaRPr lang="en-US" dirty="0">
              <a:latin typeface="Baskerville Old Face" panose="02020602080505020303" pitchFamily="18" charset="0"/>
            </a:endParaRPr>
          </a:p>
          <a:p>
            <a:r>
              <a:rPr lang="en-US" dirty="0">
                <a:latin typeface="Baskerville Old Face" panose="02020602080505020303" pitchFamily="18" charset="0"/>
              </a:rPr>
              <a:t>Assists fish farmers in raising healthy fish by diagnosing disease outbreaks and recommending treatments.</a:t>
            </a:r>
          </a:p>
          <a:p>
            <a:pPr marL="0" indent="0">
              <a:buNone/>
            </a:pPr>
            <a:endParaRPr lang="en-US" dirty="0">
              <a:latin typeface="Baskerville Old Face" panose="02020602080505020303" pitchFamily="18" charset="0"/>
            </a:endParaRP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71F4F17A-DEA0-4439-9118-AEECCC6F36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9730" y="4302558"/>
            <a:ext cx="3032270" cy="238596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48FFB28-0DBF-4917-BC35-5B155C568B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933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614"/>
    </mc:Choice>
    <mc:Fallback>
      <p:transition spd="slow" advTm="35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B3D1E-D716-4294-8332-C74926CAA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Baskerville Old Face" panose="02020602080505020303" pitchFamily="18" charset="0"/>
              </a:rPr>
              <a:t>Study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EA2C11-EFEE-4A8E-B560-4AE3FF4F17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Baskerville Old Face" panose="02020602080505020303" pitchFamily="18" charset="0"/>
              </a:rPr>
              <a:t>Better understand the needs of small-scale fish farmers in Kentucky and surrounding states</a:t>
            </a:r>
          </a:p>
          <a:p>
            <a:pPr marL="0" indent="0">
              <a:buNone/>
            </a:pPr>
            <a:endParaRPr lang="en-US" dirty="0">
              <a:latin typeface="Baskerville Old Face" panose="02020602080505020303" pitchFamily="18" charset="0"/>
            </a:endParaRPr>
          </a:p>
          <a:p>
            <a:r>
              <a:rPr lang="en-US" dirty="0">
                <a:latin typeface="Baskerville Old Face" panose="02020602080505020303" pitchFamily="18" charset="0"/>
              </a:rPr>
              <a:t>Help educate farmers on pathogen clinical signs and treatment options</a:t>
            </a:r>
          </a:p>
          <a:p>
            <a:pPr marL="0" indent="0">
              <a:buNone/>
            </a:pPr>
            <a:endParaRPr lang="en-US" dirty="0">
              <a:latin typeface="Baskerville Old Face" panose="02020602080505020303" pitchFamily="18" charset="0"/>
            </a:endParaRPr>
          </a:p>
          <a:p>
            <a:r>
              <a:rPr lang="en-US" dirty="0">
                <a:latin typeface="Baskerville Old Face" panose="02020602080505020303" pitchFamily="18" charset="0"/>
              </a:rPr>
              <a:t>Evaluate which treatment method is preferred among fish farmers</a:t>
            </a:r>
          </a:p>
          <a:p>
            <a:pPr marL="0" indent="0">
              <a:buNone/>
            </a:pPr>
            <a:endParaRPr lang="en-US" dirty="0">
              <a:latin typeface="Baskerville Old Face" panose="02020602080505020303" pitchFamily="18" charset="0"/>
            </a:endParaRPr>
          </a:p>
          <a:p>
            <a:r>
              <a:rPr lang="en-US" dirty="0">
                <a:latin typeface="Baskerville Old Face" panose="02020602080505020303" pitchFamily="18" charset="0"/>
              </a:rPr>
              <a:t>Analyze treatment success rates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CE8A556-819A-46EB-9104-41B8D6E0A1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166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471"/>
    </mc:Choice>
    <mc:Fallback>
      <p:transition spd="slow" advTm="284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4141C-7825-44B5-94D4-4118458B9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Baskerville Old Face" panose="02020602080505020303" pitchFamily="18" charset="0"/>
              </a:rPr>
              <a:t>Methods: Obtaining fish used in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E3FC2-84B5-46FE-AD19-9CDD42012F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Baskerville Old Face" panose="02020602080505020303" pitchFamily="18" charset="0"/>
              </a:rPr>
              <a:t>Disease lab researchers may travel to fish farm to collect moribund samples</a:t>
            </a:r>
          </a:p>
          <a:p>
            <a:pPr marL="0" indent="0">
              <a:buNone/>
            </a:pPr>
            <a:endParaRPr lang="en-US" dirty="0">
              <a:latin typeface="Baskerville Old Face" panose="02020602080505020303" pitchFamily="18" charset="0"/>
            </a:endParaRPr>
          </a:p>
          <a:p>
            <a:r>
              <a:rPr lang="en-US" dirty="0">
                <a:latin typeface="Baskerville Old Face" panose="02020602080505020303" pitchFamily="18" charset="0"/>
              </a:rPr>
              <a:t>Fish owners can bring fish samples to the Kentucky State University Fish Disease Diagnostics Lab</a:t>
            </a:r>
          </a:p>
          <a:p>
            <a:pPr marL="0" indent="0">
              <a:buNone/>
            </a:pPr>
            <a:endParaRPr lang="en-US" dirty="0">
              <a:latin typeface="Baskerville Old Face" panose="02020602080505020303" pitchFamily="18" charset="0"/>
            </a:endParaRPr>
          </a:p>
          <a:p>
            <a:r>
              <a:rPr lang="en-US" dirty="0">
                <a:latin typeface="Baskerville Old Face" panose="02020602080505020303" pitchFamily="18" charset="0"/>
              </a:rPr>
              <a:t>If fish farm is not within convenient driving distance, the fish owner may choose to ship the infected fish overnight on ice to the lab.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B44F4E55-1924-4AB3-B6B8-2434AD30A4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596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239"/>
    </mc:Choice>
    <mc:Fallback>
      <p:transition spd="slow" advTm="33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3F841-1E55-48CE-896D-C0FAC8A90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Baskerville Old Face" panose="02020602080505020303" pitchFamily="18" charset="0"/>
              </a:rPr>
              <a:t>Methods: Pathogen collection external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AE76F-D41F-4DE0-95C1-F23F645BD1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Baskerville Old Face" panose="02020602080505020303" pitchFamily="18" charset="0"/>
              </a:rPr>
              <a:t>Fish will be handled with nitrile gloves to preserve pathogens on surface of fish and to protect diagnostician.</a:t>
            </a:r>
          </a:p>
          <a:p>
            <a:endParaRPr lang="en-US" dirty="0">
              <a:latin typeface="Baskerville Old Face" panose="02020602080505020303" pitchFamily="18" charset="0"/>
            </a:endParaRPr>
          </a:p>
          <a:p>
            <a:r>
              <a:rPr lang="en-US" dirty="0">
                <a:latin typeface="Baskerville Old Face" panose="02020602080505020303" pitchFamily="18" charset="0"/>
              </a:rPr>
              <a:t>External samples (skin, gill, and lesion) will be taken and examined under the microscope for  pathogens</a:t>
            </a:r>
          </a:p>
        </p:txBody>
      </p:sp>
      <p:pic>
        <p:nvPicPr>
          <p:cNvPr id="5" name="Picture 4" descr="A picture containing hand, holding&#10;&#10;Description automatically generated">
            <a:extLst>
              <a:ext uri="{FF2B5EF4-FFF2-40B4-BE49-F238E27FC236}">
                <a16:creationId xmlns:a16="http://schemas.microsoft.com/office/drawing/2014/main" id="{6BCD8DA1-3A4A-47ED-809F-820FCF1DD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370935"/>
            <a:ext cx="2078442" cy="2078442"/>
          </a:xfrm>
          <a:prstGeom prst="rect">
            <a:avLst/>
          </a:prstGeom>
        </p:spPr>
      </p:pic>
      <p:pic>
        <p:nvPicPr>
          <p:cNvPr id="7" name="Picture 6" descr="A close up of a box&#10;&#10;Description automatically generated">
            <a:extLst>
              <a:ext uri="{FF2B5EF4-FFF2-40B4-BE49-F238E27FC236}">
                <a16:creationId xmlns:a16="http://schemas.microsoft.com/office/drawing/2014/main" id="{B17367CB-3B14-4B19-ABA8-ED76FA6654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1289" y="4662458"/>
            <a:ext cx="2199192" cy="1596613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C0CE4806-D4E8-4023-AF9D-902F1E5936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112" y="4539637"/>
            <a:ext cx="1842257" cy="1842257"/>
          </a:xfrm>
          <a:prstGeom prst="rect">
            <a:avLst/>
          </a:prstGeom>
        </p:spPr>
      </p:pic>
      <p:pic>
        <p:nvPicPr>
          <p:cNvPr id="11" name="Picture 10" descr="A microscope on a table&#10;&#10;Description automatically generated">
            <a:extLst>
              <a:ext uri="{FF2B5EF4-FFF2-40B4-BE49-F238E27FC236}">
                <a16:creationId xmlns:a16="http://schemas.microsoft.com/office/drawing/2014/main" id="{EF0C6F64-83EA-40A3-9B80-B5C5F8BAD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1632" y="4370935"/>
            <a:ext cx="1908494" cy="1908494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F9427F3-231E-4DF5-9867-82005284CC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525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381"/>
    </mc:Choice>
    <mc:Fallback>
      <p:transition spd="slow" advTm="33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0A122-0B66-4939-885B-B849D3740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Baskerville Old Face" panose="02020602080505020303" pitchFamily="18" charset="0"/>
              </a:rPr>
              <a:t>Methods: Pathogen collection internal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AA956-C94A-461D-A974-BC47180984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Baskerville Old Face" panose="02020602080505020303" pitchFamily="18" charset="0"/>
              </a:rPr>
              <a:t>Fish are disinfected with povidone iodine (Betadine).</a:t>
            </a:r>
          </a:p>
          <a:p>
            <a:pPr marL="0" indent="0">
              <a:buNone/>
            </a:pPr>
            <a:endParaRPr lang="en-US" dirty="0">
              <a:latin typeface="Baskerville Old Face" panose="02020602080505020303" pitchFamily="18" charset="0"/>
            </a:endParaRPr>
          </a:p>
          <a:p>
            <a:r>
              <a:rPr lang="en-US" dirty="0">
                <a:latin typeface="Baskerville Old Face" panose="02020602080505020303" pitchFamily="18" charset="0"/>
              </a:rPr>
              <a:t>Necropsy is performed to collect internal samples from the kidney, spleen, and brain.</a:t>
            </a:r>
          </a:p>
          <a:p>
            <a:pPr marL="0" indent="0">
              <a:buNone/>
            </a:pPr>
            <a:endParaRPr lang="en-US" dirty="0">
              <a:latin typeface="Baskerville Old Face" panose="02020602080505020303" pitchFamily="18" charset="0"/>
            </a:endParaRPr>
          </a:p>
          <a:p>
            <a:r>
              <a:rPr lang="en-US" dirty="0">
                <a:latin typeface="Baskerville Old Face" panose="02020602080505020303" pitchFamily="18" charset="0"/>
              </a:rPr>
              <a:t>Tissue swabs are plated on Tryptic Soy Agar w/ 5% sheep blood and put in incubator at 28˚C for a minimum of 24 hours.</a:t>
            </a:r>
          </a:p>
        </p:txBody>
      </p:sp>
      <p:pic>
        <p:nvPicPr>
          <p:cNvPr id="9" name="Picture 8" descr="A close up of a bottle&#10;&#10;Description automatically generated">
            <a:extLst>
              <a:ext uri="{FF2B5EF4-FFF2-40B4-BE49-F238E27FC236}">
                <a16:creationId xmlns:a16="http://schemas.microsoft.com/office/drawing/2014/main" id="{69755F15-EAD7-4998-8DF6-FB36BBF65B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159230"/>
            <a:ext cx="1545986" cy="1545986"/>
          </a:xfrm>
          <a:prstGeom prst="rect">
            <a:avLst/>
          </a:prstGeom>
        </p:spPr>
      </p:pic>
      <p:pic>
        <p:nvPicPr>
          <p:cNvPr id="11" name="Picture 10" descr="A picture containing dark, sitting, toothbrush, holding&#10;&#10;Description automatically generated">
            <a:extLst>
              <a:ext uri="{FF2B5EF4-FFF2-40B4-BE49-F238E27FC236}">
                <a16:creationId xmlns:a16="http://schemas.microsoft.com/office/drawing/2014/main" id="{45531FCF-A48F-473D-815B-E23F91FAC4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flipH="1">
            <a:off x="4383641" y="5145641"/>
            <a:ext cx="3424718" cy="1712359"/>
          </a:xfrm>
          <a:prstGeom prst="rect">
            <a:avLst/>
          </a:prstGeom>
        </p:spPr>
      </p:pic>
      <p:pic>
        <p:nvPicPr>
          <p:cNvPr id="13" name="Picture 12" descr="A picture containing cup, table, orange, sitting&#10;&#10;Description automatically generated">
            <a:extLst>
              <a:ext uri="{FF2B5EF4-FFF2-40B4-BE49-F238E27FC236}">
                <a16:creationId xmlns:a16="http://schemas.microsoft.com/office/drawing/2014/main" id="{1C5D89EA-84FC-4FD3-82AF-531A593EE7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922" y="4963780"/>
            <a:ext cx="1932878" cy="1894220"/>
          </a:xfrm>
          <a:prstGeom prst="rect">
            <a:avLst/>
          </a:prstGeom>
        </p:spPr>
      </p:pic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156119F4-EDAA-4C15-8CBC-15F2490DEF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586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715"/>
    </mc:Choice>
    <mc:Fallback>
      <p:transition spd="slow" advTm="257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FF818-D138-4390-B299-8E3BDED1A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Baskerville Old Face" panose="02020602080505020303" pitchFamily="18" charset="0"/>
              </a:rPr>
              <a:t>Methods: Bacterial growth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31852F-5177-4A9B-ABC7-8FC17613F5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Baskerville Old Face" panose="02020602080505020303" pitchFamily="18" charset="0"/>
              </a:rPr>
              <a:t>Re-isolate if growth occurs after 24 hours</a:t>
            </a:r>
          </a:p>
          <a:p>
            <a:pPr marL="0" indent="0">
              <a:buNone/>
            </a:pPr>
            <a:endParaRPr lang="en-US" dirty="0">
              <a:latin typeface="Baskerville Old Face" panose="02020602080505020303" pitchFamily="18" charset="0"/>
            </a:endParaRPr>
          </a:p>
          <a:p>
            <a:r>
              <a:rPr lang="en-US" dirty="0">
                <a:latin typeface="Baskerville Old Face" panose="02020602080505020303" pitchFamily="18" charset="0"/>
              </a:rPr>
              <a:t>Plate on MacConkey agar to determine if bacteria is gram-negative or gram-positive</a:t>
            </a:r>
          </a:p>
          <a:p>
            <a:pPr marL="0" indent="0">
              <a:buNone/>
            </a:pPr>
            <a:endParaRPr lang="en-US" dirty="0">
              <a:latin typeface="Baskerville Old Face" panose="02020602080505020303" pitchFamily="18" charset="0"/>
            </a:endParaRPr>
          </a:p>
        </p:txBody>
      </p:sp>
      <p:pic>
        <p:nvPicPr>
          <p:cNvPr id="7" name="Picture 6" descr="A picture containing object, dark, sitting, lamp&#10;&#10;Description automatically generated">
            <a:extLst>
              <a:ext uri="{FF2B5EF4-FFF2-40B4-BE49-F238E27FC236}">
                <a16:creationId xmlns:a16="http://schemas.microsoft.com/office/drawing/2014/main" id="{953DC55C-DF28-45CE-9F75-447DB0853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641" y="3818194"/>
            <a:ext cx="1623886" cy="24358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 descr="A picture containing table, sitting, cup, holding&#10;&#10;Description automatically generated">
            <a:extLst>
              <a:ext uri="{FF2B5EF4-FFF2-40B4-BE49-F238E27FC236}">
                <a16:creationId xmlns:a16="http://schemas.microsoft.com/office/drawing/2014/main" id="{4A361F11-F1A8-4A35-B4CC-327317C272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880" y="3818194"/>
            <a:ext cx="3247772" cy="2435829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8429AE4D-FA24-4D5E-BB1D-E8C0965D2C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61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996"/>
    </mc:Choice>
    <mc:Fallback>
      <p:transition spd="slow" advTm="289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96D98-E4C5-4F7E-9980-2687DCFFE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Baskerville Old Face" panose="02020602080505020303" pitchFamily="18" charset="0"/>
              </a:rPr>
              <a:t>Methods: Pathogen identification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5D1DB6-1807-4A4C-AACC-9186F6B27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05413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Baskerville Old Face" panose="02020602080505020303" pitchFamily="18" charset="0"/>
              </a:rPr>
              <a:t>Pure, isolated bacterial colonies from TSA blood agar plate will be diluted in a sterile saline solution to a proper density</a:t>
            </a:r>
          </a:p>
          <a:p>
            <a:pPr lvl="1"/>
            <a:r>
              <a:rPr lang="en-US" dirty="0">
                <a:latin typeface="Baskerville Old Face" panose="02020602080505020303" pitchFamily="18" charset="0"/>
              </a:rPr>
              <a:t>Optical density of 0.5-0.65</a:t>
            </a:r>
          </a:p>
          <a:p>
            <a:pPr lvl="1"/>
            <a:endParaRPr lang="en-US" dirty="0">
              <a:latin typeface="Baskerville Old Face" panose="02020602080505020303" pitchFamily="18" charset="0"/>
            </a:endParaRPr>
          </a:p>
          <a:p>
            <a:r>
              <a:rPr lang="en-US" dirty="0">
                <a:latin typeface="Baskerville Old Face" panose="02020602080505020303" pitchFamily="18" charset="0"/>
              </a:rPr>
              <a:t>A sample of diluted bacteria will be taken via a sterile swab and plated on Mueller Hinton agar to test for antibiotic susceptibility.</a:t>
            </a:r>
          </a:p>
          <a:p>
            <a:pPr marL="457200" lvl="1" indent="0">
              <a:buNone/>
            </a:pPr>
            <a:endParaRPr lang="en-US" dirty="0">
              <a:latin typeface="Baskerville Old Face" panose="02020602080505020303" pitchFamily="18" charset="0"/>
            </a:endParaRPr>
          </a:p>
          <a:p>
            <a:r>
              <a:rPr lang="en-US" dirty="0">
                <a:latin typeface="Baskerville Old Face" panose="02020602080505020303" pitchFamily="18" charset="0"/>
              </a:rPr>
              <a:t>Remaining saline solution will be inserted into a </a:t>
            </a:r>
            <a:r>
              <a:rPr lang="en-US" dirty="0" err="1">
                <a:latin typeface="Baskerville Old Face" panose="02020602080505020303" pitchFamily="18" charset="0"/>
              </a:rPr>
              <a:t>BioMerieux</a:t>
            </a:r>
            <a:r>
              <a:rPr lang="en-US" dirty="0">
                <a:latin typeface="Baskerville Old Face" panose="02020602080505020303" pitchFamily="18" charset="0"/>
              </a:rPr>
              <a:t> Vitek</a:t>
            </a:r>
            <a:r>
              <a:rPr lang="en-US" dirty="0"/>
              <a:t>®</a:t>
            </a:r>
            <a:r>
              <a:rPr lang="en-US" dirty="0">
                <a:latin typeface="Baskerville Old Face" panose="02020602080505020303" pitchFamily="18" charset="0"/>
              </a:rPr>
              <a:t>2</a:t>
            </a:r>
            <a:r>
              <a:rPr lang="en-US" dirty="0"/>
              <a:t> </a:t>
            </a:r>
            <a:r>
              <a:rPr lang="en-US" dirty="0">
                <a:latin typeface="Baskerville Old Face" panose="02020602080505020303" pitchFamily="18" charset="0"/>
              </a:rPr>
              <a:t>machine for identification</a:t>
            </a:r>
          </a:p>
          <a:p>
            <a:pPr lvl="1"/>
            <a:r>
              <a:rPr lang="en-US" dirty="0">
                <a:latin typeface="Baskerville Old Face" panose="02020602080505020303" pitchFamily="18" charset="0"/>
              </a:rPr>
              <a:t>Between 4-8 hours</a:t>
            </a:r>
          </a:p>
        </p:txBody>
      </p:sp>
      <p:pic>
        <p:nvPicPr>
          <p:cNvPr id="5" name="Picture 4" descr="A close up of electronics&#10;&#10;Description automatically generated">
            <a:extLst>
              <a:ext uri="{FF2B5EF4-FFF2-40B4-BE49-F238E27FC236}">
                <a16:creationId xmlns:a16="http://schemas.microsoft.com/office/drawing/2014/main" id="{1E7BE027-0D8F-42D8-95FC-E8F9756384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330" y="2692713"/>
            <a:ext cx="3600133" cy="2617161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BD353AE3-4B90-4BBA-B559-D5E4A56115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946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776"/>
    </mc:Choice>
    <mc:Fallback>
      <p:transition spd="slow" advTm="507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1493</TotalTime>
  <Words>868</Words>
  <Application>Microsoft Office PowerPoint</Application>
  <PresentationFormat>Widescreen</PresentationFormat>
  <Paragraphs>100</Paragraphs>
  <Slides>16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Baskerville Old Face</vt:lpstr>
      <vt:lpstr>Calibri</vt:lpstr>
      <vt:lpstr>Calibri Light</vt:lpstr>
      <vt:lpstr>Office Theme</vt:lpstr>
      <vt:lpstr>Evaluating Preferences for Fish Disease Treatment Options and Success Rates at KYSU Fish Disease Diagnostic Laboratory </vt:lpstr>
      <vt:lpstr>Outline</vt:lpstr>
      <vt:lpstr>Introduction</vt:lpstr>
      <vt:lpstr>Study Objectives</vt:lpstr>
      <vt:lpstr>Methods: Obtaining fish used in study</vt:lpstr>
      <vt:lpstr>Methods: Pathogen collection external</vt:lpstr>
      <vt:lpstr>Methods: Pathogen collection internal</vt:lpstr>
      <vt:lpstr>Methods: Bacterial growth</vt:lpstr>
      <vt:lpstr>Methods: Pathogen identification</vt:lpstr>
      <vt:lpstr>Methods: Antibiotic susceptibility</vt:lpstr>
      <vt:lpstr>Methods: Recommending treatments</vt:lpstr>
      <vt:lpstr>Methods: Survey</vt:lpstr>
      <vt:lpstr>Survey</vt:lpstr>
      <vt:lpstr>Methods: Analyzing Data</vt:lpstr>
      <vt:lpstr>Expected Outcomes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Tifani Watson</dc:creator>
  <cp:lastModifiedBy>Tifani Watson</cp:lastModifiedBy>
  <cp:revision>28</cp:revision>
  <dcterms:created xsi:type="dcterms:W3CDTF">2020-10-28T15:21:01Z</dcterms:created>
  <dcterms:modified xsi:type="dcterms:W3CDTF">2020-11-01T03:22:47Z</dcterms:modified>
</cp:coreProperties>
</file>