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69" r:id="rId5"/>
    <p:sldId id="267" r:id="rId6"/>
    <p:sldId id="259" r:id="rId7"/>
    <p:sldId id="260" r:id="rId8"/>
    <p:sldId id="261" r:id="rId9"/>
    <p:sldId id="262" r:id="rId10"/>
    <p:sldId id="263" r:id="rId11"/>
    <p:sldId id="264" r:id="rId12"/>
    <p:sldId id="265" r:id="rId13"/>
    <p:sldId id="266" r:id="rId1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1pPr>
    <a:lvl2pPr marL="0" marR="0" indent="3429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2pPr>
    <a:lvl3pPr marL="0" marR="0" indent="6858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3pPr>
    <a:lvl4pPr marL="0" marR="0" indent="10287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4pPr>
    <a:lvl5pPr marL="0" marR="0" indent="13716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5pPr>
    <a:lvl6pPr marL="0" marR="0" indent="17145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6pPr>
    <a:lvl7pPr marL="0" marR="0" indent="20574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7pPr>
    <a:lvl8pPr marL="0" marR="0" indent="24003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8pPr>
    <a:lvl9pPr marL="0" marR="0" indent="27432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a:ea typeface="Iowan Old Style"/>
          <a:cs typeface="Iowan Old Styl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a:ea typeface="Iowan Old Style"/>
          <a:cs typeface="Iowan Old Styl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32"/>
    <p:restoredTop sz="72952"/>
  </p:normalViewPr>
  <p:slideViewPr>
    <p:cSldViewPr snapToGrid="0" snapToObjects="1">
      <p:cViewPr varScale="1">
        <p:scale>
          <a:sx n="56" d="100"/>
          <a:sy n="56" d="100"/>
        </p:scale>
        <p:origin x="3832" y="18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p>
            <a:r>
              <a:rPr dirty="0"/>
              <a:t>Hello everyone! We will be talking about a recent project done in our lab, Difficulty engaging in goal-directed behavior is associated with alcohol-related problems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lvl1pPr>
              <a:defRPr sz="1500"/>
            </a:lvl1pPr>
          </a:lstStyle>
          <a:p>
            <a:r>
              <a:t>Lastly, we used the Difficulties in Emotion Regulation Scale (DERS) to assess emotion dysregulation. The DERS is a 36-item self-report questionnaire that assesses emotion dysregulation. As stated earlier in the presentation, it was measured using the six subscales: which were nonacceptance, goals, impulse, awareness, strategies, and clarity.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pPr marL="267890" indent="-267890">
              <a:buSzPct val="100000"/>
              <a:buAutoNum type="arabicPeriod"/>
              <a:defRPr sz="1500"/>
            </a:pPr>
            <a:r>
              <a:t>For results, In a linear regression model, a significant effect was found between the six DERS subscales, level of drinking, and alcohol-related problems, which a p value of less than .000</a:t>
            </a:r>
          </a:p>
          <a:p>
            <a:pPr>
              <a:defRPr sz="1500"/>
            </a:pPr>
            <a:endParaRPr/>
          </a:p>
          <a:p>
            <a:pPr marL="267890" indent="-267890">
              <a:buSzPct val="100000"/>
              <a:buAutoNum type="arabicPeriod" startAt="2"/>
              <a:defRPr sz="1500"/>
            </a:pPr>
            <a:r>
              <a:t>The individual predictors were examined further and indicated that only one subscale, difficulty engaging in goal-directed behavior (t = 3.52, p &lt; .000) was a significant predictor.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pPr marL="267890" indent="-267890">
              <a:buSzPct val="100000"/>
              <a:buAutoNum type="arabicPeriod"/>
              <a:defRPr sz="1500"/>
            </a:pPr>
            <a:r>
              <a:t>These results underscore the importance of emotion regulation, specifically the ability to engage in goal-directed behavior, in the context of understanding alcohol-related problems in a college student population </a:t>
            </a:r>
          </a:p>
          <a:p>
            <a:pPr marL="267890" indent="-267890">
              <a:buSzPct val="100000"/>
              <a:buAutoNum type="arabicPeriod"/>
              <a:defRPr sz="1500"/>
            </a:pPr>
            <a:r>
              <a:t>Intervention and prevention efforts aimed at enhancing goal-directed behavior may reduce alcohol-related problems </a:t>
            </a:r>
          </a:p>
          <a:p>
            <a:pPr>
              <a:defRPr sz="1500"/>
            </a:pPr>
            <a:endParaRPr/>
          </a:p>
          <a:p>
            <a:pPr>
              <a:defRPr sz="1500"/>
            </a:pPr>
            <a:r>
              <a:t>Future studies should aim to further understand this link goal-directed behavior and alcohol use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r>
              <a:rPr dirty="0"/>
              <a:t>Thank you for listening!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marL="267890" indent="-267890">
              <a:buSzPct val="100000"/>
              <a:buAutoNum type="arabicPeriod"/>
              <a:defRPr sz="1500"/>
            </a:pPr>
            <a:r>
              <a:t>According to the 2018 National Survey on Drug Use and Health, 54.9 percent of college students drank alcohol in the past month, and 36.9 percent engaged in heavy episodic drinking. </a:t>
            </a:r>
          </a:p>
          <a:p>
            <a:pPr marL="267890" indent="-267890">
              <a:buSzPct val="100000"/>
              <a:buAutoNum type="arabicPeriod"/>
              <a:defRPr sz="1500"/>
            </a:pPr>
            <a:r>
              <a:t>With over half of college students drinking alcohol, research understanding alcohol-related problems in this population is vital. </a:t>
            </a:r>
          </a:p>
          <a:p>
            <a:pPr marL="267890" indent="-267890">
              <a:buSzPct val="100000"/>
              <a:buAutoNum type="arabicPeriod"/>
              <a:defRPr sz="1500"/>
            </a:pPr>
            <a:r>
              <a:t>Previous research suggests that emotion regulation may be associated with alcohol use and related problems.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r>
              <a:t>Furthermore, it is especially important to study college populations as they are at an increased risk compared to other same age individuals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endParaRPr lang="en-US" sz="2200" b="0" i="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535995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previous research suggests links between alcohol use and emotion dysregulation. But what exactly is emotion dysregulation. It has been defined by many and in multiple contexts, however, for the purpose of this study it is defined as a multidimensional construct involving the inability to execute the skills of awareness, understanding, and acceptance of emotions.</a:t>
            </a:r>
          </a:p>
          <a:p>
            <a:r>
              <a:rPr lang="en-US" dirty="0"/>
              <a:t>For example, an individual displaying behaviors related to emotion dysregulation may not be able to control their responses to bad news and may inappropriately lash out to those around them. Conversely, an individual with strong emotion regulation skills may appropriately process the bad news information and work towards resolving the issue</a:t>
            </a:r>
          </a:p>
        </p:txBody>
      </p:sp>
    </p:spTree>
    <p:extLst>
      <p:ext uri="{BB962C8B-B14F-4D97-AF65-F5344CB8AC3E}">
        <p14:creationId xmlns:p14="http://schemas.microsoft.com/office/powerpoint/2010/main" val="426418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The present study wanted to expand on previous research by examining</a:t>
            </a:r>
            <a:r>
              <a:rPr b="1"/>
              <a:t> facets </a:t>
            </a:r>
            <a:r>
              <a:t>of emotional regulation difficulties in relation to alcohol-related problems </a:t>
            </a:r>
          </a:p>
          <a:p>
            <a:r>
              <a:t>According to the DERS, which the measurement we use in this particular study to measure emotion dysregulation, emotion dysregulation is comprised of 6 subscales: </a:t>
            </a:r>
          </a:p>
          <a:p>
            <a:r>
              <a:t>1. Nonacceptance of emotional responses (NONACCEPT)</a:t>
            </a:r>
          </a:p>
          <a:p>
            <a:r>
              <a:t>2. Difficulty engaging in Goal-directed behavior (GOALS)</a:t>
            </a:r>
          </a:p>
          <a:p>
            <a:r>
              <a:t>3. Impulse control difficulties (IMPULSE)</a:t>
            </a:r>
          </a:p>
          <a:p>
            <a:r>
              <a:t>4. Lack of emotional awareness (AWARENESS)</a:t>
            </a:r>
          </a:p>
          <a:p>
            <a:r>
              <a:t>5. Limited access to emotion regulation strategies (STRATEGIES)</a:t>
            </a:r>
          </a:p>
          <a:p>
            <a:r>
              <a:t>6. Lack of emotional clarity (CLARITY)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pPr marL="267890" indent="-267890">
              <a:buSzPct val="100000"/>
              <a:buAutoNum type="arabicPeriod"/>
              <a:defRPr sz="1500"/>
            </a:pPr>
            <a:r>
              <a:t>As for methods, we collected data from 382 college students (79% female, 76% Caucasian, mean age = 19.45 years, </a:t>
            </a:r>
          </a:p>
          <a:p>
            <a:pPr marL="267890" indent="-267890">
              <a:buSzPct val="100000"/>
              <a:buAutoNum type="arabicPeriod"/>
              <a:defRPr sz="1500"/>
            </a:pPr>
            <a:r>
              <a:t>They completed online measures that assessed alcohol use frequency, alcohol- related problems, and emotion regulation difficulties. We will go further into each of these measures in subsequent slides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r>
              <a:t>Alcohol use frequency was measured using the Daily Drinking Questionnaire (DDQ). The DDQ assesses information regarding past month typical drinking frequency and quantity.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r>
              <a:t>To measure alcohol-related problems we used the Brief Young Adult Alcohol Consequences Questionnaire. The B-YAACQ is a 24-item self-report measure that assesses whether or not participants have experienced items of potential alcohol-related problems. </a:t>
            </a:r>
          </a:p>
          <a:p>
            <a:r>
              <a:t>Participants were asked to indicate whether or not they had experienced each alcohol-related problem by marking yes or no for each item.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Line"/>
          <p:cNvSpPr>
            <a:spLocks noGrp="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2" name="Title Text"/>
          <p:cNvSpPr txBox="1">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13" name="Body Level One…"/>
          <p:cNvSpPr txBox="1">
            <a:spLocks noGrp="1"/>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i="1">
                <a:solidFill>
                  <a:srgbClr val="747676"/>
                </a:solidFill>
              </a:defRPr>
            </a:lvl1pPr>
            <a:lvl2pPr marL="0" indent="0" algn="ctr">
              <a:lnSpc>
                <a:spcPct val="70000"/>
              </a:lnSpc>
              <a:spcBef>
                <a:spcPts val="0"/>
              </a:spcBef>
              <a:buSzTx/>
              <a:buFontTx/>
              <a:buNone/>
              <a:defRPr sz="4800" i="1">
                <a:solidFill>
                  <a:srgbClr val="747676"/>
                </a:solidFill>
              </a:defRPr>
            </a:lvl2pPr>
            <a:lvl3pPr marL="0" indent="0" algn="ctr">
              <a:lnSpc>
                <a:spcPct val="70000"/>
              </a:lnSpc>
              <a:spcBef>
                <a:spcPts val="0"/>
              </a:spcBef>
              <a:buSzTx/>
              <a:buFontTx/>
              <a:buNone/>
              <a:defRPr sz="4800" i="1">
                <a:solidFill>
                  <a:srgbClr val="747676"/>
                </a:solidFill>
              </a:defRPr>
            </a:lvl3pPr>
            <a:lvl4pPr marL="0" indent="0" algn="ctr">
              <a:lnSpc>
                <a:spcPct val="70000"/>
              </a:lnSpc>
              <a:spcBef>
                <a:spcPts val="0"/>
              </a:spcBef>
              <a:buSzTx/>
              <a:buFontTx/>
              <a:buNone/>
              <a:defRPr sz="4800" i="1">
                <a:solidFill>
                  <a:srgbClr val="747676"/>
                </a:solidFill>
              </a:defRPr>
            </a:lvl4pPr>
            <a:lvl5pPr marL="0" indent="0" algn="ctr">
              <a:lnSpc>
                <a:spcPct val="70000"/>
              </a:lnSpc>
              <a:spcBef>
                <a:spcPts val="0"/>
              </a:spcBef>
              <a:buSzTx/>
              <a:buFontTx/>
              <a:buNone/>
              <a:defRPr sz="48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xfrm>
            <a:off x="12088552" y="9189156"/>
            <a:ext cx="309365" cy="3429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1" name="“"/>
          <p:cNvSpPr txBox="1"/>
          <p:nvPr/>
        </p:nvSpPr>
        <p:spPr>
          <a:xfrm>
            <a:off x="508000" y="1771650"/>
            <a:ext cx="1697832" cy="317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b="1" i="0" spc="0">
                <a:solidFill>
                  <a:srgbClr val="E4E4E4"/>
                </a:solidFill>
                <a:latin typeface="Baskerville"/>
                <a:ea typeface="Baskerville"/>
                <a:cs typeface="Baskerville"/>
                <a:sym typeface="Baskerville"/>
              </a:defRPr>
            </a:lvl1pPr>
          </a:lstStyle>
          <a:p>
            <a:r>
              <a:t>“</a:t>
            </a:r>
          </a:p>
        </p:txBody>
      </p:sp>
      <p:sp>
        <p:nvSpPr>
          <p:cNvPr id="102" name="Type a quote here."/>
          <p:cNvSpPr txBox="1">
            <a:spLocks noGrp="1"/>
          </p:cNvSpPr>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r>
              <a:t>Type a quote here.</a:t>
            </a:r>
          </a:p>
        </p:txBody>
      </p:sp>
      <p:sp>
        <p:nvSpPr>
          <p:cNvPr id="103" name="-Johnny Appleseed"/>
          <p:cNvSpPr txBox="1">
            <a:spLocks noGrp="1"/>
          </p:cNvSpPr>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sz="4800" i="1">
                <a:solidFill>
                  <a:srgbClr val="6B6D6D"/>
                </a:solidFill>
              </a:defRPr>
            </a:lvl1pPr>
          </a:lstStyle>
          <a:p>
            <a:r>
              <a:t>-Johnny Appleseed</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1" name="118295074_2675x2907.jpeg"/>
          <p:cNvSpPr>
            <a:spLocks noGrp="1"/>
          </p:cNvSpPr>
          <p:nvPr>
            <p:ph type="pic" idx="13"/>
          </p:nvPr>
        </p:nvSpPr>
        <p:spPr>
          <a:xfrm>
            <a:off x="-63500" y="-139700"/>
            <a:ext cx="13144500" cy="14280952"/>
          </a:xfrm>
          <a:prstGeom prst="rect">
            <a:avLst/>
          </a:prstGeom>
        </p:spPr>
        <p:txBody>
          <a:bodyPr lIns="91439" tIns="45719" rIns="91439" bIns="45719">
            <a:noAutofit/>
          </a:bodyPr>
          <a:lstStyle/>
          <a:p>
            <a:endParaRPr/>
          </a:p>
        </p:txBody>
      </p:sp>
      <p:sp>
        <p:nvSpPr>
          <p:cNvPr id="112" name="Slide Number"/>
          <p:cNvSpPr txBox="1">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118295074_2675x2907.jpeg"/>
          <p:cNvSpPr>
            <a:spLocks noGrp="1"/>
          </p:cNvSpPr>
          <p:nvPr>
            <p:ph type="pic" idx="13"/>
          </p:nvPr>
        </p:nvSpPr>
        <p:spPr>
          <a:xfrm>
            <a:off x="-25400" y="-1130300"/>
            <a:ext cx="13045441" cy="14173329"/>
          </a:xfrm>
          <a:prstGeom prst="rect">
            <a:avLst/>
          </a:prstGeom>
        </p:spPr>
        <p:txBody>
          <a:bodyPr lIns="91439" tIns="45719" rIns="91439" bIns="45719">
            <a:noAutofit/>
          </a:bodyPr>
          <a:lstStyle/>
          <a:p>
            <a:endParaRPr/>
          </a:p>
        </p:txBody>
      </p:sp>
      <p:sp>
        <p:nvSpPr>
          <p:cNvPr id="22" name="Rectangle"/>
          <p:cNvSpPr>
            <a:spLocks noGrp="1"/>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23" name="Line"/>
          <p:cNvSpPr>
            <a:spLocks noGrp="1"/>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4" name="Title Text"/>
          <p:cNvSpPr txBox="1">
            <a:spLocks noGrp="1"/>
          </p:cNvSpPr>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25" name="Body Level One…"/>
          <p:cNvSpPr txBox="1">
            <a:spLocks noGrp="1"/>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i="1">
                <a:solidFill>
                  <a:srgbClr val="747676"/>
                </a:solidFill>
              </a:defRPr>
            </a:lvl1pPr>
            <a:lvl2pPr marL="0" indent="0" algn="r">
              <a:lnSpc>
                <a:spcPct val="70000"/>
              </a:lnSpc>
              <a:spcBef>
                <a:spcPts val="600"/>
              </a:spcBef>
              <a:buSzTx/>
              <a:buFontTx/>
              <a:buNone/>
              <a:defRPr sz="4800" i="1">
                <a:solidFill>
                  <a:srgbClr val="747676"/>
                </a:solidFill>
              </a:defRPr>
            </a:lvl2pPr>
            <a:lvl3pPr marL="0" indent="0" algn="r">
              <a:lnSpc>
                <a:spcPct val="70000"/>
              </a:lnSpc>
              <a:spcBef>
                <a:spcPts val="600"/>
              </a:spcBef>
              <a:buSzTx/>
              <a:buFontTx/>
              <a:buNone/>
              <a:defRPr sz="4800" i="1">
                <a:solidFill>
                  <a:srgbClr val="747676"/>
                </a:solidFill>
              </a:defRPr>
            </a:lvl3pPr>
            <a:lvl4pPr marL="0" indent="0" algn="r">
              <a:lnSpc>
                <a:spcPct val="70000"/>
              </a:lnSpc>
              <a:spcBef>
                <a:spcPts val="600"/>
              </a:spcBef>
              <a:buSzTx/>
              <a:buFontTx/>
              <a:buNone/>
              <a:defRPr sz="4800" i="1">
                <a:solidFill>
                  <a:srgbClr val="747676"/>
                </a:solidFill>
              </a:defRPr>
            </a:lvl4pPr>
            <a:lvl5pPr marL="0" indent="0" algn="r">
              <a:lnSpc>
                <a:spcPct val="70000"/>
              </a:lnSpc>
              <a:spcBef>
                <a:spcPts val="600"/>
              </a:spcBef>
              <a:buSzTx/>
              <a:buFontTx/>
              <a:buNone/>
              <a:defRPr sz="48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3" name="Title Text"/>
          <p:cNvSpPr txBox="1">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34" name="Slide Number"/>
          <p:cNvSpPr txBox="1">
            <a:spLocks noGrp="1"/>
          </p:cNvSpPr>
          <p:nvPr>
            <p:ph type="sldNum" sz="quarter" idx="2"/>
          </p:nvPr>
        </p:nvSpPr>
        <p:spPr>
          <a:xfrm>
            <a:off x="12083465" y="9189156"/>
            <a:ext cx="309365" cy="3429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1" name="182429520_1646x1646.jpeg"/>
          <p:cNvSpPr>
            <a:spLocks noGrp="1"/>
          </p:cNvSpPr>
          <p:nvPr>
            <p:ph type="pic" idx="13"/>
          </p:nvPr>
        </p:nvSpPr>
        <p:spPr>
          <a:xfrm>
            <a:off x="4191000" y="-12700"/>
            <a:ext cx="9779000" cy="9779000"/>
          </a:xfrm>
          <a:prstGeom prst="rect">
            <a:avLst/>
          </a:prstGeom>
        </p:spPr>
        <p:txBody>
          <a:bodyPr lIns="91439" tIns="45719" rIns="91439" bIns="45719">
            <a:noAutofit/>
          </a:bodyPr>
          <a:lstStyle/>
          <a:p>
            <a:endParaRPr/>
          </a:p>
        </p:txBody>
      </p:sp>
      <p:sp>
        <p:nvSpPr>
          <p:cNvPr id="42" name="Line"/>
          <p:cNvSpPr>
            <a:spLocks noGrp="1"/>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3" name="Title Text"/>
          <p:cNvSpPr txBox="1">
            <a:spLocks noGrp="1"/>
          </p:cNvSpPr>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44" name="Body Level One…"/>
          <p:cNvSpPr txBox="1">
            <a:spLocks noGrp="1"/>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i="1">
                <a:solidFill>
                  <a:srgbClr val="747676"/>
                </a:solidFill>
              </a:defRPr>
            </a:lvl1pPr>
            <a:lvl2pPr marL="0" indent="0" algn="r">
              <a:lnSpc>
                <a:spcPct val="70000"/>
              </a:lnSpc>
              <a:spcBef>
                <a:spcPts val="600"/>
              </a:spcBef>
              <a:buSzTx/>
              <a:buFontTx/>
              <a:buNone/>
              <a:defRPr sz="4800" i="1">
                <a:solidFill>
                  <a:srgbClr val="747676"/>
                </a:solidFill>
              </a:defRPr>
            </a:lvl2pPr>
            <a:lvl3pPr marL="0" indent="0" algn="r">
              <a:lnSpc>
                <a:spcPct val="70000"/>
              </a:lnSpc>
              <a:spcBef>
                <a:spcPts val="600"/>
              </a:spcBef>
              <a:buSzTx/>
              <a:buFontTx/>
              <a:buNone/>
              <a:defRPr sz="4800" i="1">
                <a:solidFill>
                  <a:srgbClr val="747676"/>
                </a:solidFill>
              </a:defRPr>
            </a:lvl3pPr>
            <a:lvl4pPr marL="0" indent="0" algn="r">
              <a:lnSpc>
                <a:spcPct val="70000"/>
              </a:lnSpc>
              <a:spcBef>
                <a:spcPts val="600"/>
              </a:spcBef>
              <a:buSzTx/>
              <a:buFontTx/>
              <a:buNone/>
              <a:defRPr sz="4800" i="1">
                <a:solidFill>
                  <a:srgbClr val="747676"/>
                </a:solidFill>
              </a:defRPr>
            </a:lvl4pPr>
            <a:lvl5pPr marL="0" indent="0" algn="r">
              <a:lnSpc>
                <a:spcPct val="70000"/>
              </a:lnSpc>
              <a:spcBef>
                <a:spcPts val="600"/>
              </a:spcBef>
              <a:buSzTx/>
              <a:buFontTx/>
              <a:buNone/>
              <a:defRPr sz="48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Line"/>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3" name="Title Text"/>
          <p:cNvSpPr txBox="1">
            <a:spLocks noGrp="1"/>
          </p:cNvSpPr>
          <p:nvPr>
            <p:ph type="title"/>
          </p:nvPr>
        </p:nvSpPr>
        <p:spPr>
          <a:prstGeom prst="rect">
            <a:avLst/>
          </a:prstGeom>
        </p:spPr>
        <p:txBody>
          <a:body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1" name="Line"/>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2" name="Title Text"/>
          <p:cNvSpPr txBox="1">
            <a:spLocks noGrp="1"/>
          </p:cNvSpPr>
          <p:nvPr>
            <p:ph type="title"/>
          </p:nvPr>
        </p:nvSpPr>
        <p:spPr>
          <a:prstGeom prst="rect">
            <a:avLst/>
          </a:prstGeom>
        </p:spPr>
        <p:txBody>
          <a:bodyPr/>
          <a:lstStyle/>
          <a:p>
            <a:r>
              <a:t>Title Text</a:t>
            </a:r>
          </a:p>
        </p:txBody>
      </p:sp>
      <p:sp>
        <p:nvSpPr>
          <p:cNvPr id="6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1" name="118295074_2675x2907.jpeg"/>
          <p:cNvSpPr>
            <a:spLocks noGrp="1"/>
          </p:cNvSpPr>
          <p:nvPr>
            <p:ph type="pic" idx="13"/>
          </p:nvPr>
        </p:nvSpPr>
        <p:spPr>
          <a:xfrm>
            <a:off x="-203200" y="-12700"/>
            <a:ext cx="9000805" cy="9779000"/>
          </a:xfrm>
          <a:prstGeom prst="rect">
            <a:avLst/>
          </a:prstGeom>
        </p:spPr>
        <p:txBody>
          <a:bodyPr lIns="91439" tIns="45719" rIns="91439" bIns="45719">
            <a:noAutofit/>
          </a:bodyPr>
          <a:lstStyle/>
          <a:p>
            <a:endParaRPr/>
          </a:p>
        </p:txBody>
      </p:sp>
      <p:sp>
        <p:nvSpPr>
          <p:cNvPr id="72" name="Line"/>
          <p:cNvSpPr>
            <a:spLocks noGrp="1"/>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73" name="Title Text"/>
          <p:cNvSpPr txBox="1">
            <a:spLocks noGrp="1"/>
          </p:cNvSpPr>
          <p:nvPr>
            <p:ph type="title"/>
          </p:nvPr>
        </p:nvSpPr>
        <p:spPr>
          <a:xfrm>
            <a:off x="7023100" y="723900"/>
            <a:ext cx="5397500" cy="723900"/>
          </a:xfrm>
          <a:prstGeom prst="rect">
            <a:avLst/>
          </a:prstGeom>
        </p:spPr>
        <p:txBody>
          <a:bodyPr/>
          <a:lstStyle/>
          <a:p>
            <a:r>
              <a:t>Title Text</a:t>
            </a:r>
          </a:p>
        </p:txBody>
      </p:sp>
      <p:sp>
        <p:nvSpPr>
          <p:cNvPr id="74" name="Body Level One…"/>
          <p:cNvSpPr txBox="1">
            <a:spLocks noGrp="1"/>
          </p:cNvSpPr>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0" name="118295074_2675x2907.jpeg"/>
          <p:cNvSpPr>
            <a:spLocks noGrp="1"/>
          </p:cNvSpPr>
          <p:nvPr>
            <p:ph type="pic" idx="13"/>
          </p:nvPr>
        </p:nvSpPr>
        <p:spPr>
          <a:xfrm>
            <a:off x="571500" y="508000"/>
            <a:ext cx="7454900" cy="8099439"/>
          </a:xfrm>
          <a:prstGeom prst="rect">
            <a:avLst/>
          </a:prstGeom>
        </p:spPr>
        <p:txBody>
          <a:bodyPr lIns="91439" tIns="45719" rIns="91439" bIns="45719">
            <a:noAutofit/>
          </a:bodyPr>
          <a:lstStyle/>
          <a:p>
            <a:endParaRPr/>
          </a:p>
        </p:txBody>
      </p:sp>
      <p:sp>
        <p:nvSpPr>
          <p:cNvPr id="91" name="182741592_1098x949.jpeg"/>
          <p:cNvSpPr>
            <a:spLocks noGrp="1"/>
          </p:cNvSpPr>
          <p:nvPr>
            <p:ph type="pic" sz="quarter" idx="14"/>
          </p:nvPr>
        </p:nvSpPr>
        <p:spPr>
          <a:xfrm>
            <a:off x="7944067" y="424462"/>
            <a:ext cx="5275146" cy="4559301"/>
          </a:xfrm>
          <a:prstGeom prst="rect">
            <a:avLst/>
          </a:prstGeom>
        </p:spPr>
        <p:txBody>
          <a:bodyPr lIns="91439" tIns="45719" rIns="91439" bIns="45719">
            <a:noAutofit/>
          </a:bodyPr>
          <a:lstStyle/>
          <a:p>
            <a:endParaRPr/>
          </a:p>
        </p:txBody>
      </p:sp>
      <p:sp>
        <p:nvSpPr>
          <p:cNvPr id="92" name="182429520_1646x1646.jpeg"/>
          <p:cNvSpPr>
            <a:spLocks noGrp="1"/>
          </p:cNvSpPr>
          <p:nvPr>
            <p:ph type="pic" sz="quarter" idx="15"/>
          </p:nvPr>
        </p:nvSpPr>
        <p:spPr>
          <a:xfrm>
            <a:off x="8102600" y="4267200"/>
            <a:ext cx="4470400" cy="4470400"/>
          </a:xfrm>
          <a:prstGeom prst="rect">
            <a:avLst/>
          </a:prstGeom>
        </p:spPr>
        <p:txBody>
          <a:bodyPr lIns="91439" tIns="45719" rIns="91439" bIns="45719">
            <a:noAutofit/>
          </a:bodyPr>
          <a:lstStyle/>
          <a:p>
            <a:endParaRPr/>
          </a:p>
        </p:txBody>
      </p:sp>
      <p:sp>
        <p:nvSpPr>
          <p:cNvPr id="93" name="Body Level One…"/>
          <p:cNvSpPr txBox="1">
            <a:spLocks noGrp="1"/>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z="2800" i="1" spc="28"/>
            </a:lvl1pPr>
            <a:lvl2pPr marL="0" indent="0">
              <a:spcBef>
                <a:spcPts val="1400"/>
              </a:spcBef>
              <a:buSzTx/>
              <a:buFontTx/>
              <a:buNone/>
              <a:defRPr sz="2800" i="1" spc="28"/>
            </a:lvl2pPr>
            <a:lvl3pPr marL="0" indent="0">
              <a:spcBef>
                <a:spcPts val="1400"/>
              </a:spcBef>
              <a:buSzTx/>
              <a:buFontTx/>
              <a:buNone/>
              <a:defRPr sz="2800" i="1" spc="28"/>
            </a:lvl3pPr>
            <a:lvl4pPr marL="0" indent="0">
              <a:spcBef>
                <a:spcPts val="1400"/>
              </a:spcBef>
              <a:buSzTx/>
              <a:buFontTx/>
              <a:buNone/>
              <a:defRPr sz="2800" i="1" spc="28"/>
            </a:lvl4pPr>
            <a:lvl5pPr marL="0" indent="0">
              <a:spcBef>
                <a:spcPts val="1400"/>
              </a:spcBef>
              <a:buSzTx/>
              <a:buFontTx/>
              <a:buNone/>
              <a:defRPr sz="2800" i="1" spc="28"/>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a:spcBef>
                <a:spcPts val="0"/>
              </a:spcBef>
              <a:defRPr sz="1600" i="0" spc="0">
                <a:solidFill>
                  <a:srgbClr val="747676"/>
                </a:solidFill>
                <a:latin typeface="DIN Alternate"/>
                <a:ea typeface="DIN Alternate"/>
                <a:cs typeface="DIN Alternate"/>
                <a:sym typeface="DIN Alternat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584200" rtl="0" latinLnBrk="0">
        <a:lnSpc>
          <a:spcPct val="100000"/>
        </a:lnSpc>
        <a:spcBef>
          <a:spcPts val="2300"/>
        </a:spcBef>
        <a:spcAft>
          <a:spcPts val="0"/>
        </a:spcAft>
        <a:buClrTx/>
        <a:buSzTx/>
        <a:buFontTx/>
        <a:buNone/>
        <a:tabLst/>
        <a:defRPr sz="5200" b="0" i="0" u="none" strike="noStrike" cap="all" spc="0" baseline="0">
          <a:solidFill>
            <a:srgbClr val="747676"/>
          </a:solidFill>
          <a:uFillTx/>
          <a:latin typeface="+mn-lt"/>
          <a:ea typeface="+mn-ea"/>
          <a:cs typeface="+mn-cs"/>
          <a:sym typeface="DIN Condensed"/>
        </a:defRPr>
      </a:lvl1pPr>
      <a:lvl2pPr marL="0" marR="0" indent="342900" algn="l" defTabSz="584200" rtl="0" latinLnBrk="0">
        <a:lnSpc>
          <a:spcPct val="100000"/>
        </a:lnSpc>
        <a:spcBef>
          <a:spcPts val="2300"/>
        </a:spcBef>
        <a:spcAft>
          <a:spcPts val="0"/>
        </a:spcAft>
        <a:buClrTx/>
        <a:buSzTx/>
        <a:buFontTx/>
        <a:buNone/>
        <a:tabLst/>
        <a:defRPr sz="5200" b="0" i="0" u="none" strike="noStrike" cap="all" spc="0" baseline="0">
          <a:solidFill>
            <a:srgbClr val="747676"/>
          </a:solidFill>
          <a:uFillTx/>
          <a:latin typeface="+mn-lt"/>
          <a:ea typeface="+mn-ea"/>
          <a:cs typeface="+mn-cs"/>
          <a:sym typeface="DIN Condensed"/>
        </a:defRPr>
      </a:lvl2pPr>
      <a:lvl3pPr marL="0" marR="0" indent="685800" algn="l" defTabSz="584200" rtl="0" latinLnBrk="0">
        <a:lnSpc>
          <a:spcPct val="100000"/>
        </a:lnSpc>
        <a:spcBef>
          <a:spcPts val="2300"/>
        </a:spcBef>
        <a:spcAft>
          <a:spcPts val="0"/>
        </a:spcAft>
        <a:buClrTx/>
        <a:buSzTx/>
        <a:buFontTx/>
        <a:buNone/>
        <a:tabLst/>
        <a:defRPr sz="5200" b="0" i="0" u="none" strike="noStrike" cap="all" spc="0" baseline="0">
          <a:solidFill>
            <a:srgbClr val="747676"/>
          </a:solidFill>
          <a:uFillTx/>
          <a:latin typeface="+mn-lt"/>
          <a:ea typeface="+mn-ea"/>
          <a:cs typeface="+mn-cs"/>
          <a:sym typeface="DIN Condensed"/>
        </a:defRPr>
      </a:lvl3pPr>
      <a:lvl4pPr marL="0" marR="0" indent="1028700" algn="l" defTabSz="584200" rtl="0" latinLnBrk="0">
        <a:lnSpc>
          <a:spcPct val="100000"/>
        </a:lnSpc>
        <a:spcBef>
          <a:spcPts val="2300"/>
        </a:spcBef>
        <a:spcAft>
          <a:spcPts val="0"/>
        </a:spcAft>
        <a:buClrTx/>
        <a:buSzTx/>
        <a:buFontTx/>
        <a:buNone/>
        <a:tabLst/>
        <a:defRPr sz="5200" b="0" i="0" u="none" strike="noStrike" cap="all" spc="0" baseline="0">
          <a:solidFill>
            <a:srgbClr val="747676"/>
          </a:solidFill>
          <a:uFillTx/>
          <a:latin typeface="+mn-lt"/>
          <a:ea typeface="+mn-ea"/>
          <a:cs typeface="+mn-cs"/>
          <a:sym typeface="DIN Condensed"/>
        </a:defRPr>
      </a:lvl4pPr>
      <a:lvl5pPr marL="0" marR="0" indent="1371600" algn="l" defTabSz="584200" rtl="0" latinLnBrk="0">
        <a:lnSpc>
          <a:spcPct val="100000"/>
        </a:lnSpc>
        <a:spcBef>
          <a:spcPts val="2300"/>
        </a:spcBef>
        <a:spcAft>
          <a:spcPts val="0"/>
        </a:spcAft>
        <a:buClrTx/>
        <a:buSzTx/>
        <a:buFontTx/>
        <a:buNone/>
        <a:tabLst/>
        <a:defRPr sz="5200" b="0" i="0" u="none" strike="noStrike" cap="all" spc="0" baseline="0">
          <a:solidFill>
            <a:srgbClr val="747676"/>
          </a:solidFill>
          <a:uFillTx/>
          <a:latin typeface="+mn-lt"/>
          <a:ea typeface="+mn-ea"/>
          <a:cs typeface="+mn-cs"/>
          <a:sym typeface="DIN Condensed"/>
        </a:defRPr>
      </a:lvl5pPr>
      <a:lvl6pPr marL="0" marR="0" indent="1714500" algn="l" defTabSz="584200" rtl="0" latinLnBrk="0">
        <a:lnSpc>
          <a:spcPct val="100000"/>
        </a:lnSpc>
        <a:spcBef>
          <a:spcPts val="2300"/>
        </a:spcBef>
        <a:spcAft>
          <a:spcPts val="0"/>
        </a:spcAft>
        <a:buClrTx/>
        <a:buSzTx/>
        <a:buFontTx/>
        <a:buNone/>
        <a:tabLst/>
        <a:defRPr sz="5200" b="0" i="0" u="none" strike="noStrike" cap="all" spc="0" baseline="0">
          <a:solidFill>
            <a:srgbClr val="747676"/>
          </a:solidFill>
          <a:uFillTx/>
          <a:latin typeface="+mn-lt"/>
          <a:ea typeface="+mn-ea"/>
          <a:cs typeface="+mn-cs"/>
          <a:sym typeface="DIN Condensed"/>
        </a:defRPr>
      </a:lvl6pPr>
      <a:lvl7pPr marL="0" marR="0" indent="2057400" algn="l" defTabSz="584200" rtl="0" latinLnBrk="0">
        <a:lnSpc>
          <a:spcPct val="100000"/>
        </a:lnSpc>
        <a:spcBef>
          <a:spcPts val="2300"/>
        </a:spcBef>
        <a:spcAft>
          <a:spcPts val="0"/>
        </a:spcAft>
        <a:buClrTx/>
        <a:buSzTx/>
        <a:buFontTx/>
        <a:buNone/>
        <a:tabLst/>
        <a:defRPr sz="5200" b="0" i="0" u="none" strike="noStrike" cap="all" spc="0" baseline="0">
          <a:solidFill>
            <a:srgbClr val="747676"/>
          </a:solidFill>
          <a:uFillTx/>
          <a:latin typeface="+mn-lt"/>
          <a:ea typeface="+mn-ea"/>
          <a:cs typeface="+mn-cs"/>
          <a:sym typeface="DIN Condensed"/>
        </a:defRPr>
      </a:lvl7pPr>
      <a:lvl8pPr marL="0" marR="0" indent="2400300" algn="l" defTabSz="584200" rtl="0" latinLnBrk="0">
        <a:lnSpc>
          <a:spcPct val="100000"/>
        </a:lnSpc>
        <a:spcBef>
          <a:spcPts val="2300"/>
        </a:spcBef>
        <a:spcAft>
          <a:spcPts val="0"/>
        </a:spcAft>
        <a:buClrTx/>
        <a:buSzTx/>
        <a:buFontTx/>
        <a:buNone/>
        <a:tabLst/>
        <a:defRPr sz="5200" b="0" i="0" u="none" strike="noStrike" cap="all" spc="0" baseline="0">
          <a:solidFill>
            <a:srgbClr val="747676"/>
          </a:solidFill>
          <a:uFillTx/>
          <a:latin typeface="+mn-lt"/>
          <a:ea typeface="+mn-ea"/>
          <a:cs typeface="+mn-cs"/>
          <a:sym typeface="DIN Condensed"/>
        </a:defRPr>
      </a:lvl8pPr>
      <a:lvl9pPr marL="0" marR="0" indent="2743200" algn="l" defTabSz="584200" rtl="0" latinLnBrk="0">
        <a:lnSpc>
          <a:spcPct val="100000"/>
        </a:lnSpc>
        <a:spcBef>
          <a:spcPts val="2300"/>
        </a:spcBef>
        <a:spcAft>
          <a:spcPts val="0"/>
        </a:spcAft>
        <a:buClrTx/>
        <a:buSzTx/>
        <a:buFontTx/>
        <a:buNone/>
        <a:tabLst/>
        <a:defRPr sz="5200" b="0" i="0" u="none" strike="noStrike" cap="all" spc="0" baseline="0">
          <a:solidFill>
            <a:srgbClr val="747676"/>
          </a:solidFill>
          <a:uFillTx/>
          <a:latin typeface="+mn-lt"/>
          <a:ea typeface="+mn-ea"/>
          <a:cs typeface="+mn-cs"/>
          <a:sym typeface="DIN Condensed"/>
        </a:defRPr>
      </a:lvl9pPr>
    </p:titleStyle>
    <p:bodyStyle>
      <a:lvl1pPr marL="4699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solidFill>
            <a:srgbClr val="5C5C5C"/>
          </a:solidFill>
          <a:uFillTx/>
          <a:latin typeface="Iowan Old Style"/>
          <a:ea typeface="Iowan Old Style"/>
          <a:cs typeface="Iowan Old Style"/>
          <a:sym typeface="Iowan Old Style"/>
        </a:defRPr>
      </a:lvl1pPr>
      <a:lvl2pPr marL="9398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solidFill>
            <a:srgbClr val="5C5C5C"/>
          </a:solidFill>
          <a:uFillTx/>
          <a:latin typeface="Iowan Old Style"/>
          <a:ea typeface="Iowan Old Style"/>
          <a:cs typeface="Iowan Old Style"/>
          <a:sym typeface="Iowan Old Style"/>
        </a:defRPr>
      </a:lvl2pPr>
      <a:lvl3pPr marL="14097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solidFill>
            <a:srgbClr val="5C5C5C"/>
          </a:solidFill>
          <a:uFillTx/>
          <a:latin typeface="Iowan Old Style"/>
          <a:ea typeface="Iowan Old Style"/>
          <a:cs typeface="Iowan Old Style"/>
          <a:sym typeface="Iowan Old Style"/>
        </a:defRPr>
      </a:lvl3pPr>
      <a:lvl4pPr marL="18796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solidFill>
            <a:srgbClr val="5C5C5C"/>
          </a:solidFill>
          <a:uFillTx/>
          <a:latin typeface="Iowan Old Style"/>
          <a:ea typeface="Iowan Old Style"/>
          <a:cs typeface="Iowan Old Style"/>
          <a:sym typeface="Iowan Old Style"/>
        </a:defRPr>
      </a:lvl4pPr>
      <a:lvl5pPr marL="23495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solidFill>
            <a:srgbClr val="5C5C5C"/>
          </a:solidFill>
          <a:uFillTx/>
          <a:latin typeface="Iowan Old Style"/>
          <a:ea typeface="Iowan Old Style"/>
          <a:cs typeface="Iowan Old Style"/>
          <a:sym typeface="Iowan Old Style"/>
        </a:defRPr>
      </a:lvl5pPr>
      <a:lvl6pPr marL="28194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solidFill>
            <a:srgbClr val="5C5C5C"/>
          </a:solidFill>
          <a:uFillTx/>
          <a:latin typeface="Iowan Old Style"/>
          <a:ea typeface="Iowan Old Style"/>
          <a:cs typeface="Iowan Old Style"/>
          <a:sym typeface="Iowan Old Style"/>
        </a:defRPr>
      </a:lvl6pPr>
      <a:lvl7pPr marL="32893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solidFill>
            <a:srgbClr val="5C5C5C"/>
          </a:solidFill>
          <a:uFillTx/>
          <a:latin typeface="Iowan Old Style"/>
          <a:ea typeface="Iowan Old Style"/>
          <a:cs typeface="Iowan Old Style"/>
          <a:sym typeface="Iowan Old Style"/>
        </a:defRPr>
      </a:lvl7pPr>
      <a:lvl8pPr marL="37592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solidFill>
            <a:srgbClr val="5C5C5C"/>
          </a:solidFill>
          <a:uFillTx/>
          <a:latin typeface="Iowan Old Style"/>
          <a:ea typeface="Iowan Old Style"/>
          <a:cs typeface="Iowan Old Style"/>
          <a:sym typeface="Iowan Old Style"/>
        </a:defRPr>
      </a:lvl8pPr>
      <a:lvl9pPr marL="42291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solidFill>
            <a:srgbClr val="5C5C5C"/>
          </a:solidFill>
          <a:uFillTx/>
          <a:latin typeface="Iowan Old Style"/>
          <a:ea typeface="Iowan Old Style"/>
          <a:cs typeface="Iowan Old Style"/>
          <a:sym typeface="Iowan Old Style"/>
        </a:defRPr>
      </a:lvl9pPr>
    </p:bodyStyle>
    <p:otherStyle>
      <a:lvl1pPr marL="0" marR="0" indent="0" algn="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DIN Alternate"/>
        </a:defRPr>
      </a:lvl1pPr>
      <a:lvl2pPr marL="0" marR="0" indent="228600" algn="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DIN Alternate"/>
        </a:defRPr>
      </a:lvl2pPr>
      <a:lvl3pPr marL="0" marR="0" indent="457200" algn="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DIN Alternate"/>
        </a:defRPr>
      </a:lvl3pPr>
      <a:lvl4pPr marL="0" marR="0" indent="685800" algn="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DIN Alternate"/>
        </a:defRPr>
      </a:lvl4pPr>
      <a:lvl5pPr marL="0" marR="0" indent="914400" algn="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DIN Alternate"/>
        </a:defRPr>
      </a:lvl5pPr>
      <a:lvl6pPr marL="0" marR="0" indent="1143000" algn="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DIN Alternate"/>
        </a:defRPr>
      </a:lvl6pPr>
      <a:lvl7pPr marL="0" marR="0" indent="1371600" algn="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DIN Alternate"/>
        </a:defRPr>
      </a:lvl7pPr>
      <a:lvl8pPr marL="0" marR="0" indent="1600200" algn="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DIN Alternate"/>
        </a:defRPr>
      </a:lvl8pPr>
      <a:lvl9pPr marL="0" marR="0" indent="1828800" algn="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1.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118295074_2675x2907.jpeg" descr="118295074_2675x2907.jpeg"/>
          <p:cNvPicPr>
            <a:picLocks noGrp="1" noChangeAspect="1"/>
          </p:cNvPicPr>
          <p:nvPr>
            <p:ph type="pic" idx="13"/>
          </p:nvPr>
        </p:nvPicPr>
        <p:blipFill>
          <a:blip r:embed="rId5"/>
          <a:srcRect l="194" t="7974" r="116" b="23208"/>
          <a:stretch>
            <a:fillRect/>
          </a:stretch>
        </p:blipFill>
        <p:spPr>
          <a:xfrm>
            <a:off x="0" y="0"/>
            <a:ext cx="13004800" cy="9753600"/>
          </a:xfrm>
          <a:prstGeom prst="rect">
            <a:avLst/>
          </a:prstGeom>
        </p:spPr>
      </p:pic>
      <p:sp>
        <p:nvSpPr>
          <p:cNvPr id="4" name="Rectangle 3">
            <a:extLst>
              <a:ext uri="{FF2B5EF4-FFF2-40B4-BE49-F238E27FC236}">
                <a16:creationId xmlns:a16="http://schemas.microsoft.com/office/drawing/2014/main" id="{F8A8FD98-10AB-46E6-B0C4-B2DCA3F058CC}"/>
              </a:ext>
            </a:extLst>
          </p:cNvPr>
          <p:cNvSpPr/>
          <p:nvPr/>
        </p:nvSpPr>
        <p:spPr>
          <a:xfrm>
            <a:off x="365369" y="4712677"/>
            <a:ext cx="12250616" cy="4363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DIN Alternate"/>
              <a:ea typeface="DIN Alternate"/>
              <a:cs typeface="DIN Alternate"/>
              <a:sym typeface="DIN Alternate"/>
            </a:endParaRPr>
          </a:p>
        </p:txBody>
      </p:sp>
      <p:sp>
        <p:nvSpPr>
          <p:cNvPr id="131" name="Difficulty engaging in goal-directed behavior is associated with alcohol-related problems"/>
          <p:cNvSpPr txBox="1">
            <a:spLocks noGrp="1"/>
          </p:cNvSpPr>
          <p:nvPr>
            <p:ph type="title"/>
          </p:nvPr>
        </p:nvSpPr>
        <p:spPr>
          <a:xfrm>
            <a:off x="754185" y="4876800"/>
            <a:ext cx="11861800" cy="3370357"/>
          </a:xfrm>
          <a:prstGeom prst="rect">
            <a:avLst/>
          </a:prstGeom>
        </p:spPr>
        <p:txBody>
          <a:bodyPr anchor="ctr">
            <a:noAutofit/>
          </a:bodyPr>
          <a:lstStyle>
            <a:lvl1pPr algn="l">
              <a:lnSpc>
                <a:spcPct val="100000"/>
              </a:lnSpc>
              <a:spcBef>
                <a:spcPts val="2300"/>
              </a:spcBef>
              <a:defRPr sz="5500">
                <a:solidFill>
                  <a:srgbClr val="000000"/>
                </a:solidFill>
              </a:defRPr>
            </a:lvl1pPr>
          </a:lstStyle>
          <a:p>
            <a:r>
              <a:rPr sz="4800" dirty="0">
                <a:latin typeface="Bodoni MT" panose="02070603080606020203" pitchFamily="18" charset="0"/>
              </a:rPr>
              <a:t>Difficulty engaging in goal-directed behavior is associated with </a:t>
            </a:r>
            <a:r>
              <a:rPr lang="en-US" sz="4800" dirty="0">
                <a:latin typeface="Bodoni MT" panose="02070603080606020203" pitchFamily="18" charset="0"/>
              </a:rPr>
              <a:t>alcohol-related </a:t>
            </a:r>
            <a:r>
              <a:rPr sz="4800" dirty="0">
                <a:latin typeface="Bodoni MT" panose="02070603080606020203" pitchFamily="18" charset="0"/>
              </a:rPr>
              <a:t>problems</a:t>
            </a:r>
          </a:p>
        </p:txBody>
      </p:sp>
      <p:sp>
        <p:nvSpPr>
          <p:cNvPr id="132" name="Shelby A. King, Sarah N. Elder, &amp; Jenni B. Teeters…"/>
          <p:cNvSpPr txBox="1">
            <a:spLocks noGrp="1"/>
          </p:cNvSpPr>
          <p:nvPr>
            <p:ph type="body" sz="quarter" idx="1"/>
          </p:nvPr>
        </p:nvSpPr>
        <p:spPr>
          <a:prstGeom prst="rect">
            <a:avLst/>
          </a:prstGeom>
        </p:spPr>
        <p:txBody>
          <a:bodyPr anchor="ctr">
            <a:normAutofit/>
          </a:bodyPr>
          <a:lstStyle/>
          <a:p>
            <a:pPr>
              <a:defRPr sz="4600" i="0">
                <a:solidFill>
                  <a:srgbClr val="5C5C5C"/>
                </a:solidFill>
                <a:latin typeface="+mn-lt"/>
                <a:ea typeface="+mn-ea"/>
                <a:cs typeface="+mn-cs"/>
                <a:sym typeface="DIN Condensed"/>
              </a:defRPr>
            </a:pPr>
            <a:r>
              <a:rPr sz="3200" dirty="0">
                <a:latin typeface="Bodoni MT" panose="02070603080606020203" pitchFamily="18" charset="0"/>
              </a:rPr>
              <a:t>Shelby A. King, Sarah N. Elder, &amp; Jenni B. Teeters</a:t>
            </a:r>
          </a:p>
          <a:p>
            <a:pPr>
              <a:defRPr sz="4000" i="0">
                <a:solidFill>
                  <a:srgbClr val="5C5C5C"/>
                </a:solidFill>
                <a:latin typeface="+mn-lt"/>
                <a:ea typeface="+mn-ea"/>
                <a:cs typeface="+mn-cs"/>
                <a:sym typeface="DIN Condensed"/>
              </a:defRPr>
            </a:pPr>
            <a:r>
              <a:rPr sz="2800" dirty="0">
                <a:latin typeface="Bodoni MT" panose="02070603080606020203" pitchFamily="18" charset="0"/>
              </a:rPr>
              <a:t>Department of Psychological Sciences , Western Kentucky University</a:t>
            </a:r>
          </a:p>
        </p:txBody>
      </p:sp>
      <p:pic>
        <p:nvPicPr>
          <p:cNvPr id="2" name="Audio Recording Oct 29, 2020 at 11:39:09 AM" descr="Audio Recording Oct 29, 2020 at 11:39:09 AM">
            <a:hlinkClick r:id="" action="ppaction://media"/>
            <a:extLst>
              <a:ext uri="{FF2B5EF4-FFF2-40B4-BE49-F238E27FC236}">
                <a16:creationId xmlns:a16="http://schemas.microsoft.com/office/drawing/2014/main" id="{B5BDE48D-BAD8-8446-AB70-8DE0241451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14908" y="8756282"/>
            <a:ext cx="812800" cy="812800"/>
          </a:xfrm>
          <a:prstGeom prst="rect">
            <a:avLst/>
          </a:prstGeom>
        </p:spPr>
      </p:pic>
    </p:spTree>
  </p:cSld>
  <p:clrMapOvr>
    <a:masterClrMapping/>
  </p:clrMapOvr>
  <p:transition spd="med" advTm="2374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Emotion Regulation difficulties"/>
          <p:cNvSpPr txBox="1">
            <a:spLocks noGrp="1"/>
          </p:cNvSpPr>
          <p:nvPr>
            <p:ph type="title"/>
          </p:nvPr>
        </p:nvSpPr>
        <p:spPr>
          <a:prstGeom prst="rect">
            <a:avLst/>
          </a:prstGeom>
        </p:spPr>
        <p:txBody>
          <a:bodyPr>
            <a:normAutofit fontScale="90000"/>
          </a:bodyPr>
          <a:lstStyle>
            <a:lvl1pPr defTabSz="543305">
              <a:spcBef>
                <a:spcPts val="2100"/>
              </a:spcBef>
              <a:defRPr sz="4836">
                <a:solidFill>
                  <a:srgbClr val="000000"/>
                </a:solidFill>
              </a:defRPr>
            </a:lvl1pPr>
          </a:lstStyle>
          <a:p>
            <a:r>
              <a:rPr dirty="0">
                <a:latin typeface="Bodoni MT" panose="02070603080606020203" pitchFamily="18" charset="0"/>
              </a:rPr>
              <a:t>Emotion Regulation difficulties</a:t>
            </a:r>
          </a:p>
        </p:txBody>
      </p:sp>
      <p:pic>
        <p:nvPicPr>
          <p:cNvPr id="184" name="DERS screenshot.jpg" descr="DERS screenshot.jpg"/>
          <p:cNvPicPr>
            <a:picLocks noChangeAspect="1"/>
          </p:cNvPicPr>
          <p:nvPr/>
        </p:nvPicPr>
        <p:blipFill>
          <a:blip r:embed="rId5"/>
          <a:srcRect l="8785" t="12687" r="14485" b="9798"/>
          <a:stretch>
            <a:fillRect/>
          </a:stretch>
        </p:blipFill>
        <p:spPr>
          <a:xfrm>
            <a:off x="1082137" y="1749490"/>
            <a:ext cx="10714794" cy="7749949"/>
          </a:xfrm>
          <a:prstGeom prst="rect">
            <a:avLst/>
          </a:prstGeom>
          <a:ln w="12700">
            <a:miter lim="400000"/>
          </a:ln>
        </p:spPr>
      </p:pic>
      <p:sp>
        <p:nvSpPr>
          <p:cNvPr id="185" name="Gratz, K. L. &amp; Roemer, L., 2004"/>
          <p:cNvSpPr txBox="1"/>
          <p:nvPr/>
        </p:nvSpPr>
        <p:spPr>
          <a:xfrm>
            <a:off x="9643317" y="8846925"/>
            <a:ext cx="2963953" cy="365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ct val="117999"/>
              </a:lnSpc>
              <a:spcBef>
                <a:spcPts val="0"/>
              </a:spcBef>
              <a:defRPr sz="1500" i="0" spc="0">
                <a:solidFill>
                  <a:srgbClr val="000000"/>
                </a:solidFill>
                <a:latin typeface="Helvetica Neue"/>
                <a:ea typeface="Helvetica Neue"/>
                <a:cs typeface="Helvetica Neue"/>
                <a:sym typeface="Helvetica Neue"/>
              </a:defRPr>
            </a:lvl1pPr>
          </a:lstStyle>
          <a:p>
            <a:r>
              <a:rPr sz="1600" dirty="0"/>
              <a:t>Gratz, K. L. &amp; Roemer, L., 2004</a:t>
            </a:r>
          </a:p>
        </p:txBody>
      </p:sp>
      <p:pic>
        <p:nvPicPr>
          <p:cNvPr id="2" name="Video 1">
            <a:hlinkClick r:id="" action="ppaction://media"/>
            <a:extLst>
              <a:ext uri="{FF2B5EF4-FFF2-40B4-BE49-F238E27FC236}">
                <a16:creationId xmlns:a16="http://schemas.microsoft.com/office/drawing/2014/main" id="{B3528955-D6C4-4645-82B3-8A2AC9D6A0D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2034534" y="8015562"/>
            <a:ext cx="965200" cy="723900"/>
          </a:xfrm>
          <a:prstGeom prst="rect">
            <a:avLst/>
          </a:prstGeom>
        </p:spPr>
      </p:pic>
      <p:cxnSp>
        <p:nvCxnSpPr>
          <p:cNvPr id="7" name="Straight Connector 6">
            <a:extLst>
              <a:ext uri="{FF2B5EF4-FFF2-40B4-BE49-F238E27FC236}">
                <a16:creationId xmlns:a16="http://schemas.microsoft.com/office/drawing/2014/main" id="{97A33794-9BC6-CA44-AF16-A54B27C4D798}"/>
              </a:ext>
            </a:extLst>
          </p:cNvPr>
          <p:cNvCxnSpPr>
            <a:cxnSpLocks/>
          </p:cNvCxnSpPr>
          <p:nvPr/>
        </p:nvCxnSpPr>
        <p:spPr>
          <a:xfrm>
            <a:off x="391886" y="1604865"/>
            <a:ext cx="12095296" cy="0"/>
          </a:xfrm>
          <a:prstGeom prst="line">
            <a:avLst/>
          </a:prstGeom>
          <a:noFill/>
          <a:ln w="25400" cap="flat" cmpd="dbl">
            <a:solidFill>
              <a:srgbClr val="000000"/>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transition spd="med" advTm="261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Results"/>
          <p:cNvSpPr txBox="1">
            <a:spLocks noGrp="1"/>
          </p:cNvSpPr>
          <p:nvPr>
            <p:ph type="title"/>
          </p:nvPr>
        </p:nvSpPr>
        <p:spPr>
          <a:prstGeom prst="rect">
            <a:avLst/>
          </a:prstGeom>
        </p:spPr>
        <p:txBody>
          <a:bodyPr>
            <a:normAutofit fontScale="90000"/>
          </a:bodyPr>
          <a:lstStyle>
            <a:lvl1pPr defTabSz="543305">
              <a:spcBef>
                <a:spcPts val="2100"/>
              </a:spcBef>
              <a:defRPr sz="4836">
                <a:solidFill>
                  <a:srgbClr val="000000"/>
                </a:solidFill>
              </a:defRPr>
            </a:lvl1pPr>
          </a:lstStyle>
          <a:p>
            <a:r>
              <a:rPr dirty="0">
                <a:latin typeface="Bodoni MT" panose="02070603080606020203" pitchFamily="18" charset="0"/>
              </a:rPr>
              <a:t>Results</a:t>
            </a:r>
          </a:p>
        </p:txBody>
      </p:sp>
      <p:sp>
        <p:nvSpPr>
          <p:cNvPr id="191" name="Linear regression model:…"/>
          <p:cNvSpPr txBox="1">
            <a:spLocks noGrp="1"/>
          </p:cNvSpPr>
          <p:nvPr>
            <p:ph type="body" idx="1"/>
          </p:nvPr>
        </p:nvSpPr>
        <p:spPr>
          <a:xfrm>
            <a:off x="571499" y="1809749"/>
            <a:ext cx="11915683" cy="7226301"/>
          </a:xfrm>
          <a:prstGeom prst="rect">
            <a:avLst/>
          </a:prstGeom>
        </p:spPr>
        <p:txBody>
          <a:bodyPr/>
          <a:lstStyle/>
          <a:p>
            <a:pPr>
              <a:defRPr>
                <a:solidFill>
                  <a:srgbClr val="000000"/>
                </a:solidFill>
              </a:defRPr>
            </a:pPr>
            <a:r>
              <a:rPr dirty="0">
                <a:latin typeface="Arial" panose="020B0604020202020204" pitchFamily="34" charset="0"/>
                <a:cs typeface="Arial" panose="020B0604020202020204" pitchFamily="34" charset="0"/>
              </a:rPr>
              <a:t>Linear regression model:</a:t>
            </a:r>
          </a:p>
          <a:p>
            <a:pPr lvl="1">
              <a:defRPr>
                <a:solidFill>
                  <a:srgbClr val="000000"/>
                </a:solidFill>
              </a:defRPr>
            </a:pPr>
            <a:r>
              <a:rPr dirty="0">
                <a:latin typeface="Arial" panose="020B0604020202020204" pitchFamily="34" charset="0"/>
                <a:cs typeface="Arial" panose="020B0604020202020204" pitchFamily="34" charset="0"/>
              </a:rPr>
              <a:t>Significant effect between DERS subscales, drinking level, and alcohol-related problems (F(6, 343) = 25.73, p &lt; .000, R2=.31)</a:t>
            </a:r>
          </a:p>
          <a:p>
            <a:pPr>
              <a:defRPr>
                <a:solidFill>
                  <a:srgbClr val="000000"/>
                </a:solidFill>
              </a:defRPr>
            </a:pPr>
            <a:r>
              <a:rPr dirty="0">
                <a:latin typeface="Arial" panose="020B0604020202020204" pitchFamily="34" charset="0"/>
                <a:cs typeface="Arial" panose="020B0604020202020204" pitchFamily="34" charset="0"/>
              </a:rPr>
              <a:t>Difficulty engaging in goal-directed behavior was a significant predictor (t=3.52, p &lt; .000)</a:t>
            </a:r>
          </a:p>
        </p:txBody>
      </p:sp>
      <p:graphicFrame>
        <p:nvGraphicFramePr>
          <p:cNvPr id="192" name="Table"/>
          <p:cNvGraphicFramePr/>
          <p:nvPr/>
        </p:nvGraphicFramePr>
        <p:xfrm>
          <a:off x="1725558" y="6061368"/>
          <a:ext cx="9607559" cy="2974680"/>
        </p:xfrm>
        <a:graphic>
          <a:graphicData uri="http://schemas.openxmlformats.org/drawingml/2006/table">
            <a:tbl>
              <a:tblPr firstRow="1" firstCol="1">
                <a:tableStyleId>{4C3C2611-4C71-4FC5-86AE-919BDF0F9419}</a:tableStyleId>
              </a:tblPr>
              <a:tblGrid>
                <a:gridCol w="2195304">
                  <a:extLst>
                    <a:ext uri="{9D8B030D-6E8A-4147-A177-3AD203B41FA5}">
                      <a16:colId xmlns:a16="http://schemas.microsoft.com/office/drawing/2014/main" val="20000"/>
                    </a:ext>
                  </a:extLst>
                </a:gridCol>
                <a:gridCol w="1482451">
                  <a:extLst>
                    <a:ext uri="{9D8B030D-6E8A-4147-A177-3AD203B41FA5}">
                      <a16:colId xmlns:a16="http://schemas.microsoft.com/office/drawing/2014/main" val="20001"/>
                    </a:ext>
                  </a:extLst>
                </a:gridCol>
                <a:gridCol w="1482451">
                  <a:extLst>
                    <a:ext uri="{9D8B030D-6E8A-4147-A177-3AD203B41FA5}">
                      <a16:colId xmlns:a16="http://schemas.microsoft.com/office/drawing/2014/main" val="20002"/>
                    </a:ext>
                  </a:extLst>
                </a:gridCol>
                <a:gridCol w="1482451">
                  <a:extLst>
                    <a:ext uri="{9D8B030D-6E8A-4147-A177-3AD203B41FA5}">
                      <a16:colId xmlns:a16="http://schemas.microsoft.com/office/drawing/2014/main" val="20003"/>
                    </a:ext>
                  </a:extLst>
                </a:gridCol>
                <a:gridCol w="1482451">
                  <a:extLst>
                    <a:ext uri="{9D8B030D-6E8A-4147-A177-3AD203B41FA5}">
                      <a16:colId xmlns:a16="http://schemas.microsoft.com/office/drawing/2014/main" val="20004"/>
                    </a:ext>
                  </a:extLst>
                </a:gridCol>
                <a:gridCol w="1482451">
                  <a:extLst>
                    <a:ext uri="{9D8B030D-6E8A-4147-A177-3AD203B41FA5}">
                      <a16:colId xmlns:a16="http://schemas.microsoft.com/office/drawing/2014/main" val="20005"/>
                    </a:ext>
                  </a:extLst>
                </a:gridCol>
              </a:tblGrid>
              <a:tr h="738481">
                <a:tc>
                  <a:txBody>
                    <a:bodyPr/>
                    <a:lstStyle/>
                    <a:p>
                      <a:pPr algn="l" defTabSz="457200">
                        <a:defRPr sz="1800">
                          <a:solidFill>
                            <a:srgbClr val="000000"/>
                          </a:solidFill>
                        </a:defRPr>
                      </a:pPr>
                      <a:r>
                        <a:rPr sz="1200">
                          <a:latin typeface="Times New Roman"/>
                          <a:ea typeface="Times New Roman"/>
                          <a:cs typeface="Times New Roman"/>
                          <a:sym typeface="Times New Roman"/>
                        </a:rPr>
                        <a:t>Model </a:t>
                      </a:r>
                    </a:p>
                  </a:txBody>
                  <a:tcPr marL="50800" marR="50800" marT="50800" marB="50800" anchor="b" horzOverflow="overflow">
                    <a:lnL w="0">
                      <a:miter lim="400000"/>
                    </a:lnL>
                    <a:lnR w="0">
                      <a:miter lim="400000"/>
                    </a:lnR>
                    <a:lnT w="0">
                      <a:miter lim="400000"/>
                    </a:lnT>
                    <a:lnB>
                      <a:solidFill>
                        <a:srgbClr val="000000"/>
                      </a:solidFill>
                      <a:miter lim="400000"/>
                    </a:lnB>
                    <a:solidFill>
                      <a:srgbClr val="FFFFFF"/>
                    </a:solidFill>
                  </a:tcPr>
                </a:tc>
                <a:tc>
                  <a:txBody>
                    <a:bodyPr/>
                    <a:lstStyle/>
                    <a:p>
                      <a:pPr algn="ctr" defTabSz="457200">
                        <a:defRPr sz="1800">
                          <a:solidFill>
                            <a:srgbClr val="000000"/>
                          </a:solidFill>
                        </a:defRPr>
                      </a:pPr>
                      <a:r>
                        <a:rPr sz="1200">
                          <a:latin typeface="Times New Roman"/>
                          <a:ea typeface="Times New Roman"/>
                          <a:cs typeface="Times New Roman"/>
                          <a:sym typeface="Times New Roman"/>
                        </a:rPr>
                        <a:t>B</a:t>
                      </a:r>
                    </a:p>
                  </a:txBody>
                  <a:tcPr marL="50800" marR="50800" marT="50800" marB="50800" anchor="b" horzOverflow="overflow">
                    <a:lnL w="0">
                      <a:miter lim="400000"/>
                    </a:lnL>
                    <a:lnR w="4445">
                      <a:solidFill>
                        <a:srgbClr val="000000"/>
                      </a:solidFill>
                      <a:miter lim="400000"/>
                    </a:lnR>
                    <a:lnT w="0">
                      <a:miter lim="400000"/>
                    </a:lnT>
                    <a:lnB>
                      <a:solidFill>
                        <a:srgbClr val="000000"/>
                      </a:solidFill>
                      <a:miter lim="400000"/>
                    </a:lnB>
                    <a:solidFill>
                      <a:srgbClr val="FFFFFF"/>
                    </a:solidFill>
                  </a:tcPr>
                </a:tc>
                <a:tc>
                  <a:txBody>
                    <a:bodyPr/>
                    <a:lstStyle/>
                    <a:p>
                      <a:pPr algn="ctr" defTabSz="457200">
                        <a:defRPr sz="1800">
                          <a:solidFill>
                            <a:srgbClr val="000000"/>
                          </a:solidFill>
                        </a:defRPr>
                      </a:pPr>
                      <a:r>
                        <a:rPr sz="1200">
                          <a:latin typeface="Times New Roman"/>
                          <a:ea typeface="Times New Roman"/>
                          <a:cs typeface="Times New Roman"/>
                          <a:sym typeface="Times New Roman"/>
                        </a:rPr>
                        <a:t>Std. Error</a:t>
                      </a:r>
                    </a:p>
                  </a:txBody>
                  <a:tcPr marL="50800" marR="50800" marT="50800" marB="50800" anchor="b" horzOverflow="overflow">
                    <a:lnL w="4445">
                      <a:solidFill>
                        <a:srgbClr val="000000"/>
                      </a:solidFill>
                      <a:miter lim="400000"/>
                    </a:lnL>
                    <a:lnR w="4445">
                      <a:solidFill>
                        <a:srgbClr val="000000"/>
                      </a:solidFill>
                      <a:miter lim="400000"/>
                    </a:lnR>
                    <a:lnT w="0">
                      <a:miter lim="400000"/>
                    </a:lnT>
                    <a:lnB>
                      <a:solidFill>
                        <a:srgbClr val="000000"/>
                      </a:solidFill>
                      <a:miter lim="400000"/>
                    </a:lnB>
                    <a:solidFill>
                      <a:srgbClr val="FFFFFF"/>
                    </a:solidFill>
                  </a:tcPr>
                </a:tc>
                <a:tc>
                  <a:txBody>
                    <a:bodyPr/>
                    <a:lstStyle/>
                    <a:p>
                      <a:pPr algn="ctr" defTabSz="457200">
                        <a:defRPr sz="1800">
                          <a:solidFill>
                            <a:srgbClr val="000000"/>
                          </a:solidFill>
                        </a:defRPr>
                      </a:pPr>
                      <a:r>
                        <a:rPr sz="1200">
                          <a:latin typeface="Times New Roman"/>
                          <a:ea typeface="Times New Roman"/>
                          <a:cs typeface="Times New Roman"/>
                          <a:sym typeface="Times New Roman"/>
                        </a:rPr>
                        <a:t>Standardized Coefficients     Beta</a:t>
                      </a:r>
                    </a:p>
                  </a:txBody>
                  <a:tcPr marL="50800" marR="50800" marT="50800" marB="50800" anchor="b" horzOverflow="overflow">
                    <a:lnL w="4445">
                      <a:solidFill>
                        <a:srgbClr val="000000"/>
                      </a:solidFill>
                      <a:miter lim="400000"/>
                    </a:lnL>
                    <a:lnR w="4445">
                      <a:solidFill>
                        <a:srgbClr val="000000"/>
                      </a:solidFill>
                      <a:miter lim="400000"/>
                    </a:lnR>
                    <a:lnT w="0">
                      <a:miter lim="400000"/>
                    </a:lnT>
                    <a:lnB>
                      <a:solidFill>
                        <a:srgbClr val="000000"/>
                      </a:solidFill>
                      <a:miter lim="400000"/>
                    </a:lnB>
                    <a:solidFill>
                      <a:srgbClr val="FFFFFF"/>
                    </a:solidFill>
                  </a:tcPr>
                </a:tc>
                <a:tc>
                  <a:txBody>
                    <a:bodyPr/>
                    <a:lstStyle/>
                    <a:p>
                      <a:pPr algn="ctr" defTabSz="457200">
                        <a:defRPr sz="1800">
                          <a:solidFill>
                            <a:srgbClr val="000000"/>
                          </a:solidFill>
                        </a:defRPr>
                      </a:pPr>
                      <a:r>
                        <a:rPr sz="1200">
                          <a:latin typeface="Times New Roman"/>
                          <a:ea typeface="Times New Roman"/>
                          <a:cs typeface="Times New Roman"/>
                          <a:sym typeface="Times New Roman"/>
                        </a:rPr>
                        <a:t>t</a:t>
                      </a:r>
                    </a:p>
                  </a:txBody>
                  <a:tcPr marL="50800" marR="50800" marT="50800" marB="50800" anchor="b" horzOverflow="overflow">
                    <a:lnL w="4445">
                      <a:solidFill>
                        <a:srgbClr val="000000"/>
                      </a:solidFill>
                      <a:miter lim="400000"/>
                    </a:lnL>
                    <a:lnR w="4445">
                      <a:solidFill>
                        <a:srgbClr val="000000"/>
                      </a:solidFill>
                      <a:miter lim="400000"/>
                    </a:lnR>
                    <a:lnT w="0">
                      <a:miter lim="400000"/>
                    </a:lnT>
                    <a:lnB>
                      <a:solidFill>
                        <a:srgbClr val="000000"/>
                      </a:solidFill>
                      <a:miter lim="400000"/>
                    </a:lnB>
                    <a:solidFill>
                      <a:srgbClr val="FFFFFF"/>
                    </a:solidFill>
                  </a:tcPr>
                </a:tc>
                <a:tc>
                  <a:txBody>
                    <a:bodyPr/>
                    <a:lstStyle/>
                    <a:p>
                      <a:pPr algn="ctr" defTabSz="457200">
                        <a:defRPr sz="1800">
                          <a:solidFill>
                            <a:srgbClr val="000000"/>
                          </a:solidFill>
                        </a:defRPr>
                      </a:pPr>
                      <a:r>
                        <a:rPr sz="1200">
                          <a:latin typeface="Times New Roman"/>
                          <a:ea typeface="Times New Roman"/>
                          <a:cs typeface="Times New Roman"/>
                          <a:sym typeface="Times New Roman"/>
                        </a:rPr>
                        <a:t>Sig. </a:t>
                      </a:r>
                    </a:p>
                  </a:txBody>
                  <a:tcPr marL="50800" marR="50800" marT="50800" marB="50800" anchor="b" horzOverflow="overflow">
                    <a:lnL w="4445">
                      <a:solidFill>
                        <a:srgbClr val="000000"/>
                      </a:solidFill>
                      <a:miter lim="400000"/>
                    </a:lnL>
                    <a:lnR w="0">
                      <a:miter lim="400000"/>
                    </a:lnR>
                    <a:lnT w="0">
                      <a:miter lim="400000"/>
                    </a:lnT>
                    <a:lnB>
                      <a:solidFill>
                        <a:srgbClr val="000000"/>
                      </a:solidFill>
                      <a:miter lim="400000"/>
                    </a:lnB>
                    <a:solidFill>
                      <a:srgbClr val="FFFFFF"/>
                    </a:solidFill>
                  </a:tcPr>
                </a:tc>
                <a:extLst>
                  <a:ext uri="{0D108BD9-81ED-4DB2-BD59-A6C34878D82A}">
                    <a16:rowId xmlns:a16="http://schemas.microsoft.com/office/drawing/2014/main" val="10000"/>
                  </a:ext>
                </a:extLst>
              </a:tr>
              <a:tr h="321851">
                <a:tc>
                  <a:txBody>
                    <a:bodyPr/>
                    <a:lstStyle/>
                    <a:p>
                      <a:pPr defTabSz="457200">
                        <a:defRPr sz="1200">
                          <a:solidFill>
                            <a:srgbClr val="000000"/>
                          </a:solidFill>
                          <a:latin typeface="Times New Roman"/>
                          <a:ea typeface="Times New Roman"/>
                          <a:cs typeface="Times New Roman"/>
                          <a:sym typeface="Times New Roman"/>
                        </a:defRPr>
                      </a:pPr>
                      <a:endParaRPr/>
                    </a:p>
                  </a:txBody>
                  <a:tcPr marL="50800" marR="50800" marT="50800" marB="50800" horzOverflow="overflow">
                    <a:lnL w="4445">
                      <a:solidFill>
                        <a:srgbClr val="000000"/>
                      </a:solidFill>
                      <a:miter lim="400000"/>
                    </a:lnL>
                    <a:lnR w="0">
                      <a:miter lim="400000"/>
                    </a:lnR>
                    <a:lnT>
                      <a:solidFill>
                        <a:srgbClr val="000000"/>
                      </a:solidFill>
                      <a:miter lim="400000"/>
                    </a:lnT>
                    <a:lnB w="4445">
                      <a:solidFill>
                        <a:srgbClr val="000000"/>
                      </a:solidFill>
                      <a:miter lim="400000"/>
                    </a:lnB>
                    <a:solidFill>
                      <a:srgbClr val="DCDCDC"/>
                    </a:solidFill>
                  </a:tcPr>
                </a:tc>
                <a:tc>
                  <a:txBody>
                    <a:bodyPr/>
                    <a:lstStyle/>
                    <a:p>
                      <a:pPr defTabSz="457200">
                        <a:defRPr sz="1800">
                          <a:solidFill>
                            <a:srgbClr val="000000"/>
                          </a:solidFill>
                        </a:defRPr>
                      </a:pPr>
                      <a:r>
                        <a:rPr sz="1200">
                          <a:latin typeface="Times New Roman"/>
                          <a:ea typeface="Times New Roman"/>
                          <a:cs typeface="Times New Roman"/>
                          <a:sym typeface="Times New Roman"/>
                        </a:rPr>
                        <a:t>-0.376</a:t>
                      </a:r>
                    </a:p>
                  </a:txBody>
                  <a:tcPr marL="50800" marR="50800" marT="50800" marB="50800" horzOverflow="overflow">
                    <a:lnL w="0">
                      <a:miter lim="400000"/>
                    </a:lnL>
                    <a:lnR w="4445">
                      <a:solidFill>
                        <a:srgbClr val="000000"/>
                      </a:solidFill>
                      <a:miter lim="400000"/>
                    </a:lnR>
                    <a:lnT>
                      <a:solidFill>
                        <a:srgbClr val="000000"/>
                      </a:solidFill>
                      <a:miter lim="400000"/>
                    </a:lnT>
                    <a:lnB w="4445">
                      <a:solidFill>
                        <a:srgbClr val="000000"/>
                      </a:solidFill>
                      <a:miter lim="400000"/>
                    </a:lnB>
                  </a:tcPr>
                </a:tc>
                <a:tc>
                  <a:txBody>
                    <a:bodyPr/>
                    <a:lstStyle/>
                    <a:p>
                      <a:pPr defTabSz="457200">
                        <a:defRPr sz="1800">
                          <a:solidFill>
                            <a:srgbClr val="000000"/>
                          </a:solidFill>
                        </a:defRPr>
                      </a:pPr>
                      <a:r>
                        <a:rPr sz="1200">
                          <a:latin typeface="Times New Roman"/>
                          <a:ea typeface="Times New Roman"/>
                          <a:cs typeface="Times New Roman"/>
                          <a:sym typeface="Times New Roman"/>
                        </a:rPr>
                        <a:t>0.905</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tcPr>
                </a:tc>
                <a:tc>
                  <a:txBody>
                    <a:bodyPr/>
                    <a:lstStyle/>
                    <a:p>
                      <a:pPr algn="l" defTabSz="457200">
                        <a:defRPr sz="1200">
                          <a:solidFill>
                            <a:srgbClr val="000000"/>
                          </a:solidFill>
                          <a:latin typeface="Times New Roman"/>
                          <a:ea typeface="Times New Roman"/>
                          <a:cs typeface="Times New Roman"/>
                          <a:sym typeface="Times New Roman"/>
                        </a:defRPr>
                      </a:pPr>
                      <a:endParaRP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tcPr>
                </a:tc>
                <a:tc>
                  <a:txBody>
                    <a:bodyPr/>
                    <a:lstStyle/>
                    <a:p>
                      <a:pPr defTabSz="457200">
                        <a:defRPr sz="1800">
                          <a:solidFill>
                            <a:srgbClr val="000000"/>
                          </a:solidFill>
                        </a:defRPr>
                      </a:pPr>
                      <a:r>
                        <a:rPr sz="1200">
                          <a:latin typeface="Times New Roman"/>
                          <a:ea typeface="Times New Roman"/>
                          <a:cs typeface="Times New Roman"/>
                          <a:sym typeface="Times New Roman"/>
                        </a:rPr>
                        <a:t>-0.416</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tcPr>
                </a:tc>
                <a:tc>
                  <a:txBody>
                    <a:bodyPr/>
                    <a:lstStyle/>
                    <a:p>
                      <a:pPr defTabSz="457200">
                        <a:defRPr sz="1800">
                          <a:solidFill>
                            <a:srgbClr val="000000"/>
                          </a:solidFill>
                        </a:defRPr>
                      </a:pPr>
                      <a:r>
                        <a:rPr sz="1200">
                          <a:latin typeface="Times New Roman"/>
                          <a:ea typeface="Times New Roman"/>
                          <a:cs typeface="Times New Roman"/>
                          <a:sym typeface="Times New Roman"/>
                        </a:rPr>
                        <a:t>0.678</a:t>
                      </a:r>
                    </a:p>
                  </a:txBody>
                  <a:tcPr marL="50800" marR="50800" marT="50800" marB="50800" horzOverflow="overflow">
                    <a:lnL w="4445">
                      <a:solidFill>
                        <a:srgbClr val="000000"/>
                      </a:solidFill>
                      <a:miter lim="400000"/>
                    </a:lnL>
                    <a:lnR w="0">
                      <a:miter lim="400000"/>
                    </a:lnR>
                    <a:lnT>
                      <a:solidFill>
                        <a:srgbClr val="000000"/>
                      </a:solidFill>
                      <a:miter lim="400000"/>
                    </a:lnT>
                    <a:lnB w="4445">
                      <a:solidFill>
                        <a:srgbClr val="000000"/>
                      </a:solidFill>
                      <a:miter lim="400000"/>
                    </a:lnB>
                  </a:tcPr>
                </a:tc>
                <a:extLst>
                  <a:ext uri="{0D108BD9-81ED-4DB2-BD59-A6C34878D82A}">
                    <a16:rowId xmlns:a16="http://schemas.microsoft.com/office/drawing/2014/main" val="10001"/>
                  </a:ext>
                </a:extLst>
              </a:tr>
              <a:tr h="319058">
                <a:tc>
                  <a:txBody>
                    <a:bodyPr/>
                    <a:lstStyle/>
                    <a:p>
                      <a:pPr defTabSz="457200">
                        <a:defRPr sz="1800">
                          <a:solidFill>
                            <a:srgbClr val="000000"/>
                          </a:solidFill>
                        </a:defRPr>
                      </a:pPr>
                      <a:r>
                        <a:rPr sz="1200">
                          <a:latin typeface="Times New Roman"/>
                          <a:ea typeface="Times New Roman"/>
                          <a:cs typeface="Times New Roman"/>
                          <a:sym typeface="Times New Roman"/>
                        </a:rPr>
                        <a:t>DERS_NONACCEPT</a:t>
                      </a:r>
                    </a:p>
                  </a:txBody>
                  <a:tcPr marL="50800" marR="50800" marT="50800" marB="50800" horzOverflow="overflow">
                    <a:lnL w="4445">
                      <a:solidFill>
                        <a:srgbClr val="000000"/>
                      </a:solidFill>
                      <a:miter lim="400000"/>
                    </a:lnL>
                    <a:lnR w="0">
                      <a:miter lim="400000"/>
                    </a:lnR>
                    <a:lnT w="4445">
                      <a:solidFill>
                        <a:srgbClr val="000000"/>
                      </a:solidFill>
                      <a:miter lim="400000"/>
                    </a:lnT>
                    <a:lnB w="4445">
                      <a:solidFill>
                        <a:srgbClr val="000000"/>
                      </a:solidFill>
                      <a:miter lim="400000"/>
                    </a:lnB>
                    <a:solidFill>
                      <a:srgbClr val="DCDCDC"/>
                    </a:solidFill>
                  </a:tcPr>
                </a:tc>
                <a:tc>
                  <a:txBody>
                    <a:bodyPr/>
                    <a:lstStyle/>
                    <a:p>
                      <a:pPr defTabSz="457200">
                        <a:defRPr sz="1800">
                          <a:solidFill>
                            <a:srgbClr val="000000"/>
                          </a:solidFill>
                        </a:defRPr>
                      </a:pPr>
                      <a:r>
                        <a:rPr sz="1200">
                          <a:latin typeface="Times New Roman"/>
                          <a:ea typeface="Times New Roman"/>
                          <a:cs typeface="Times New Roman"/>
                          <a:sym typeface="Times New Roman"/>
                        </a:rPr>
                        <a:t>-0.073</a:t>
                      </a:r>
                    </a:p>
                  </a:txBody>
                  <a:tcPr marL="50800" marR="50800" marT="50800" marB="50800" horzOverflow="overflow">
                    <a:lnL w="0">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defRPr sz="1800">
                          <a:solidFill>
                            <a:srgbClr val="000000"/>
                          </a:solidFill>
                        </a:defRPr>
                      </a:pPr>
                      <a:r>
                        <a:rPr sz="1200">
                          <a:latin typeface="Times New Roman"/>
                          <a:ea typeface="Times New Roman"/>
                          <a:cs typeface="Times New Roman"/>
                          <a:sym typeface="Times New Roman"/>
                        </a:rPr>
                        <a:t>0.042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defRPr sz="1800">
                          <a:solidFill>
                            <a:srgbClr val="000000"/>
                          </a:solidFill>
                        </a:defRPr>
                      </a:pPr>
                      <a:r>
                        <a:rPr sz="1200">
                          <a:latin typeface="Times New Roman"/>
                          <a:ea typeface="Times New Roman"/>
                          <a:cs typeface="Times New Roman"/>
                          <a:sym typeface="Times New Roman"/>
                        </a:rPr>
                        <a:t>-0.097</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defRPr sz="1800">
                          <a:solidFill>
                            <a:srgbClr val="000000"/>
                          </a:solidFill>
                        </a:defRPr>
                      </a:pPr>
                      <a:r>
                        <a:rPr sz="1200">
                          <a:latin typeface="Times New Roman"/>
                          <a:ea typeface="Times New Roman"/>
                          <a:cs typeface="Times New Roman"/>
                          <a:sym typeface="Times New Roman"/>
                        </a:rPr>
                        <a:t>-1.718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defRPr sz="1800">
                          <a:solidFill>
                            <a:srgbClr val="000000"/>
                          </a:solidFill>
                        </a:defRPr>
                      </a:pPr>
                      <a:r>
                        <a:rPr sz="1200">
                          <a:latin typeface="Times New Roman"/>
                          <a:ea typeface="Times New Roman"/>
                          <a:cs typeface="Times New Roman"/>
                          <a:sym typeface="Times New Roman"/>
                        </a:rPr>
                        <a:t>0.087</a:t>
                      </a:r>
                    </a:p>
                  </a:txBody>
                  <a:tcPr marL="50800" marR="50800" marT="50800" marB="50800" horzOverflow="overflow">
                    <a:lnL w="4445">
                      <a:solidFill>
                        <a:srgbClr val="000000"/>
                      </a:solidFill>
                      <a:miter lim="400000"/>
                    </a:lnL>
                    <a:lnR w="0">
                      <a:miter lim="400000"/>
                    </a:lnR>
                    <a:lnT w="4445">
                      <a:solidFill>
                        <a:srgbClr val="000000"/>
                      </a:solidFill>
                      <a:miter lim="400000"/>
                    </a:lnT>
                    <a:lnB w="4445">
                      <a:solidFill>
                        <a:srgbClr val="000000"/>
                      </a:solidFill>
                      <a:miter lim="400000"/>
                    </a:lnB>
                  </a:tcPr>
                </a:tc>
                <a:extLst>
                  <a:ext uri="{0D108BD9-81ED-4DB2-BD59-A6C34878D82A}">
                    <a16:rowId xmlns:a16="http://schemas.microsoft.com/office/drawing/2014/main" val="10002"/>
                  </a:ext>
                </a:extLst>
              </a:tr>
              <a:tr h="319058">
                <a:tc>
                  <a:txBody>
                    <a:bodyPr/>
                    <a:lstStyle/>
                    <a:p>
                      <a:pPr defTabSz="457200">
                        <a:defRPr sz="1800">
                          <a:solidFill>
                            <a:srgbClr val="000000"/>
                          </a:solidFill>
                        </a:defRPr>
                      </a:pPr>
                      <a:r>
                        <a:rPr sz="1200">
                          <a:latin typeface="Times New Roman"/>
                          <a:ea typeface="Times New Roman"/>
                          <a:cs typeface="Times New Roman"/>
                          <a:sym typeface="Times New Roman"/>
                        </a:rPr>
                        <a:t>DERS_GOALS</a:t>
                      </a:r>
                    </a:p>
                  </a:txBody>
                  <a:tcPr marL="50800" marR="50800" marT="50800" marB="50800" horzOverflow="overflow">
                    <a:lnL w="4445">
                      <a:solidFill>
                        <a:srgbClr val="000000"/>
                      </a:solidFill>
                      <a:miter lim="400000"/>
                    </a:lnL>
                    <a:lnR w="0">
                      <a:miter lim="400000"/>
                    </a:lnR>
                    <a:lnT w="4445">
                      <a:solidFill>
                        <a:srgbClr val="000000"/>
                      </a:solidFill>
                      <a:miter lim="400000"/>
                    </a:lnT>
                    <a:lnB w="4445">
                      <a:solidFill>
                        <a:srgbClr val="000000"/>
                      </a:solidFill>
                      <a:miter lim="400000"/>
                    </a:lnB>
                    <a:solidFill>
                      <a:schemeClr val="accent3">
                        <a:hueOff val="278599"/>
                        <a:satOff val="19149"/>
                        <a:lumOff val="6862"/>
                      </a:schemeClr>
                    </a:solidFill>
                  </a:tcPr>
                </a:tc>
                <a:tc>
                  <a:txBody>
                    <a:bodyPr/>
                    <a:lstStyle/>
                    <a:p>
                      <a:pPr defTabSz="457200">
                        <a:defRPr sz="1800">
                          <a:solidFill>
                            <a:srgbClr val="000000"/>
                          </a:solidFill>
                        </a:defRPr>
                      </a:pPr>
                      <a:r>
                        <a:rPr sz="1200">
                          <a:latin typeface="Times New Roman"/>
                          <a:ea typeface="Times New Roman"/>
                          <a:cs typeface="Times New Roman"/>
                          <a:sym typeface="Times New Roman"/>
                        </a:rPr>
                        <a:t>0.175</a:t>
                      </a:r>
                    </a:p>
                  </a:txBody>
                  <a:tcPr marL="50800" marR="50800" marT="50800" marB="50800" horzOverflow="overflow">
                    <a:lnL w="0">
                      <a:miter lim="400000"/>
                    </a:lnL>
                    <a:lnR w="4445">
                      <a:solidFill>
                        <a:srgbClr val="000000"/>
                      </a:solidFill>
                      <a:miter lim="400000"/>
                    </a:lnR>
                    <a:lnT w="4445">
                      <a:solidFill>
                        <a:srgbClr val="000000"/>
                      </a:solidFill>
                      <a:miter lim="400000"/>
                    </a:lnT>
                    <a:lnB w="4445">
                      <a:solidFill>
                        <a:srgbClr val="000000"/>
                      </a:solidFill>
                      <a:miter lim="400000"/>
                    </a:lnB>
                    <a:solidFill>
                      <a:schemeClr val="accent3">
                        <a:hueOff val="278599"/>
                        <a:satOff val="19149"/>
                        <a:lumOff val="6862"/>
                      </a:schemeClr>
                    </a:solidFill>
                  </a:tcPr>
                </a:tc>
                <a:tc>
                  <a:txBody>
                    <a:bodyPr/>
                    <a:lstStyle/>
                    <a:p>
                      <a:pPr defTabSz="457200">
                        <a:defRPr sz="1800">
                          <a:solidFill>
                            <a:srgbClr val="000000"/>
                          </a:solidFill>
                        </a:defRPr>
                      </a:pPr>
                      <a:r>
                        <a:rPr sz="1200">
                          <a:latin typeface="Times New Roman"/>
                          <a:ea typeface="Times New Roman"/>
                          <a:cs typeface="Times New Roman"/>
                          <a:sym typeface="Times New Roman"/>
                        </a:rPr>
                        <a:t>0.050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chemeClr val="accent3">
                        <a:hueOff val="278599"/>
                        <a:satOff val="19149"/>
                        <a:lumOff val="6862"/>
                      </a:schemeClr>
                    </a:solidFill>
                  </a:tcPr>
                </a:tc>
                <a:tc>
                  <a:txBody>
                    <a:bodyPr/>
                    <a:lstStyle/>
                    <a:p>
                      <a:pPr defTabSz="457200">
                        <a:defRPr sz="1800">
                          <a:solidFill>
                            <a:srgbClr val="000000"/>
                          </a:solidFill>
                        </a:defRPr>
                      </a:pPr>
                      <a:r>
                        <a:rPr sz="1200">
                          <a:latin typeface="Times New Roman"/>
                          <a:ea typeface="Times New Roman"/>
                          <a:cs typeface="Times New Roman"/>
                          <a:sym typeface="Times New Roman"/>
                        </a:rPr>
                        <a:t>0.190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chemeClr val="accent3">
                        <a:hueOff val="278599"/>
                        <a:satOff val="19149"/>
                        <a:lumOff val="6862"/>
                      </a:schemeClr>
                    </a:solidFill>
                  </a:tcPr>
                </a:tc>
                <a:tc>
                  <a:txBody>
                    <a:bodyPr/>
                    <a:lstStyle/>
                    <a:p>
                      <a:pPr defTabSz="457200">
                        <a:defRPr sz="1800">
                          <a:solidFill>
                            <a:srgbClr val="000000"/>
                          </a:solidFill>
                        </a:defRPr>
                      </a:pPr>
                      <a:r>
                        <a:rPr sz="1200">
                          <a:latin typeface="Times New Roman"/>
                          <a:ea typeface="Times New Roman"/>
                          <a:cs typeface="Times New Roman"/>
                          <a:sym typeface="Times New Roman"/>
                        </a:rPr>
                        <a:t>3.515</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chemeClr val="accent3">
                        <a:hueOff val="278599"/>
                        <a:satOff val="19149"/>
                        <a:lumOff val="6862"/>
                      </a:schemeClr>
                    </a:solidFill>
                  </a:tcPr>
                </a:tc>
                <a:tc>
                  <a:txBody>
                    <a:bodyPr/>
                    <a:lstStyle/>
                    <a:p>
                      <a:pPr defTabSz="457200">
                        <a:defRPr sz="1800">
                          <a:solidFill>
                            <a:srgbClr val="000000"/>
                          </a:solidFill>
                        </a:defRPr>
                      </a:pPr>
                      <a:r>
                        <a:rPr sz="1200">
                          <a:latin typeface="Times New Roman"/>
                          <a:ea typeface="Times New Roman"/>
                          <a:cs typeface="Times New Roman"/>
                          <a:sym typeface="Times New Roman"/>
                        </a:rPr>
                        <a:t>0.000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chemeClr val="accent3">
                        <a:hueOff val="278599"/>
                        <a:satOff val="19149"/>
                        <a:lumOff val="6862"/>
                      </a:schemeClr>
                    </a:solidFill>
                  </a:tcPr>
                </a:tc>
                <a:extLst>
                  <a:ext uri="{0D108BD9-81ED-4DB2-BD59-A6C34878D82A}">
                    <a16:rowId xmlns:a16="http://schemas.microsoft.com/office/drawing/2014/main" val="10003"/>
                  </a:ext>
                </a:extLst>
              </a:tr>
              <a:tr h="319058">
                <a:tc>
                  <a:txBody>
                    <a:bodyPr/>
                    <a:lstStyle/>
                    <a:p>
                      <a:pPr defTabSz="457200">
                        <a:defRPr sz="1800">
                          <a:solidFill>
                            <a:srgbClr val="000000"/>
                          </a:solidFill>
                        </a:defRPr>
                      </a:pPr>
                      <a:r>
                        <a:rPr sz="1200">
                          <a:latin typeface="Times New Roman"/>
                          <a:ea typeface="Times New Roman"/>
                          <a:cs typeface="Times New Roman"/>
                          <a:sym typeface="Times New Roman"/>
                        </a:rPr>
                        <a:t>DERS_AWARENESS</a:t>
                      </a:r>
                    </a:p>
                  </a:txBody>
                  <a:tcPr marL="50800" marR="50800" marT="50800" marB="50800" horzOverflow="overflow">
                    <a:lnL w="4445">
                      <a:solidFill>
                        <a:srgbClr val="000000"/>
                      </a:solidFill>
                      <a:miter lim="400000"/>
                    </a:lnL>
                    <a:lnR w="0">
                      <a:miter lim="400000"/>
                    </a:lnR>
                    <a:lnT w="4445">
                      <a:solidFill>
                        <a:srgbClr val="000000"/>
                      </a:solidFill>
                      <a:miter lim="400000"/>
                    </a:lnT>
                    <a:lnB w="4445">
                      <a:solidFill>
                        <a:srgbClr val="000000"/>
                      </a:solidFill>
                      <a:miter lim="400000"/>
                    </a:lnB>
                    <a:solidFill>
                      <a:srgbClr val="DCDCDC"/>
                    </a:solidFill>
                  </a:tcPr>
                </a:tc>
                <a:tc>
                  <a:txBody>
                    <a:bodyPr/>
                    <a:lstStyle/>
                    <a:p>
                      <a:pPr defTabSz="457200">
                        <a:defRPr sz="1800">
                          <a:solidFill>
                            <a:srgbClr val="000000"/>
                          </a:solidFill>
                        </a:defRPr>
                      </a:pPr>
                      <a:r>
                        <a:rPr sz="1200">
                          <a:latin typeface="Times New Roman"/>
                          <a:ea typeface="Times New Roman"/>
                          <a:cs typeface="Times New Roman"/>
                          <a:sym typeface="Times New Roman"/>
                        </a:rPr>
                        <a:t>-0.014</a:t>
                      </a:r>
                    </a:p>
                  </a:txBody>
                  <a:tcPr marL="50800" marR="50800" marT="50800" marB="50800" horzOverflow="overflow">
                    <a:lnL w="0">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defRPr sz="1800">
                          <a:solidFill>
                            <a:srgbClr val="000000"/>
                          </a:solidFill>
                        </a:defRPr>
                      </a:pPr>
                      <a:r>
                        <a:rPr sz="1200">
                          <a:latin typeface="Times New Roman"/>
                          <a:ea typeface="Times New Roman"/>
                          <a:cs typeface="Times New Roman"/>
                          <a:sym typeface="Times New Roman"/>
                        </a:rPr>
                        <a:t>0.047</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defRPr sz="1800">
                          <a:solidFill>
                            <a:srgbClr val="000000"/>
                          </a:solidFill>
                        </a:defRPr>
                      </a:pPr>
                      <a:r>
                        <a:rPr sz="1200">
                          <a:latin typeface="Times New Roman"/>
                          <a:ea typeface="Times New Roman"/>
                          <a:cs typeface="Times New Roman"/>
                          <a:sym typeface="Times New Roman"/>
                        </a:rPr>
                        <a:t>-0.016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defRPr sz="1800">
                          <a:solidFill>
                            <a:srgbClr val="000000"/>
                          </a:solidFill>
                        </a:defRPr>
                      </a:pPr>
                      <a:r>
                        <a:rPr sz="1200">
                          <a:latin typeface="Times New Roman"/>
                          <a:ea typeface="Times New Roman"/>
                          <a:cs typeface="Times New Roman"/>
                          <a:sym typeface="Times New Roman"/>
                        </a:rPr>
                        <a:t>-0.307</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defRPr sz="1800">
                          <a:solidFill>
                            <a:srgbClr val="000000"/>
                          </a:solidFill>
                        </a:defRPr>
                      </a:pPr>
                      <a:r>
                        <a:rPr sz="1200">
                          <a:latin typeface="Times New Roman"/>
                          <a:ea typeface="Times New Roman"/>
                          <a:cs typeface="Times New Roman"/>
                          <a:sym typeface="Times New Roman"/>
                        </a:rPr>
                        <a:t>0.759</a:t>
                      </a:r>
                    </a:p>
                  </a:txBody>
                  <a:tcPr marL="50800" marR="50800" marT="50800" marB="50800" horzOverflow="overflow">
                    <a:lnL w="4445">
                      <a:solidFill>
                        <a:srgbClr val="000000"/>
                      </a:solidFill>
                      <a:miter lim="400000"/>
                    </a:lnL>
                    <a:lnR w="0">
                      <a:miter lim="400000"/>
                    </a:lnR>
                    <a:lnT w="4445">
                      <a:solidFill>
                        <a:srgbClr val="000000"/>
                      </a:solidFill>
                      <a:miter lim="400000"/>
                    </a:lnT>
                    <a:lnB w="4445">
                      <a:solidFill>
                        <a:srgbClr val="000000"/>
                      </a:solidFill>
                      <a:miter lim="400000"/>
                    </a:lnB>
                  </a:tcPr>
                </a:tc>
                <a:extLst>
                  <a:ext uri="{0D108BD9-81ED-4DB2-BD59-A6C34878D82A}">
                    <a16:rowId xmlns:a16="http://schemas.microsoft.com/office/drawing/2014/main" val="10004"/>
                  </a:ext>
                </a:extLst>
              </a:tr>
              <a:tr h="319058">
                <a:tc>
                  <a:txBody>
                    <a:bodyPr/>
                    <a:lstStyle/>
                    <a:p>
                      <a:pPr defTabSz="457200">
                        <a:defRPr sz="1800">
                          <a:solidFill>
                            <a:srgbClr val="000000"/>
                          </a:solidFill>
                        </a:defRPr>
                      </a:pPr>
                      <a:r>
                        <a:rPr sz="1200">
                          <a:latin typeface="Times New Roman"/>
                          <a:ea typeface="Times New Roman"/>
                          <a:cs typeface="Times New Roman"/>
                          <a:sym typeface="Times New Roman"/>
                        </a:rPr>
                        <a:t>DERS_IMPULSE</a:t>
                      </a:r>
                    </a:p>
                  </a:txBody>
                  <a:tcPr marL="50800" marR="50800" marT="50800" marB="50800" horzOverflow="overflow">
                    <a:lnL w="4445">
                      <a:solidFill>
                        <a:srgbClr val="000000"/>
                      </a:solidFill>
                      <a:miter lim="400000"/>
                    </a:lnL>
                    <a:lnR w="0">
                      <a:miter lim="400000"/>
                    </a:lnR>
                    <a:lnT w="4445">
                      <a:solidFill>
                        <a:srgbClr val="000000"/>
                      </a:solidFill>
                      <a:miter lim="400000"/>
                    </a:lnT>
                    <a:lnB w="4445">
                      <a:solidFill>
                        <a:srgbClr val="000000"/>
                      </a:solidFill>
                      <a:miter lim="400000"/>
                    </a:lnB>
                    <a:solidFill>
                      <a:srgbClr val="DCDCDC"/>
                    </a:solidFill>
                  </a:tcPr>
                </a:tc>
                <a:tc>
                  <a:txBody>
                    <a:bodyPr/>
                    <a:lstStyle/>
                    <a:p>
                      <a:pPr defTabSz="457200">
                        <a:defRPr sz="1800">
                          <a:solidFill>
                            <a:srgbClr val="000000"/>
                          </a:solidFill>
                        </a:defRPr>
                      </a:pPr>
                      <a:r>
                        <a:rPr sz="1200">
                          <a:latin typeface="Times New Roman"/>
                          <a:ea typeface="Times New Roman"/>
                          <a:cs typeface="Times New Roman"/>
                          <a:sym typeface="Times New Roman"/>
                        </a:rPr>
                        <a:t>0.005</a:t>
                      </a:r>
                    </a:p>
                  </a:txBody>
                  <a:tcPr marL="50800" marR="50800" marT="50800" marB="50800" horzOverflow="overflow">
                    <a:lnL w="0">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defRPr sz="1800">
                          <a:solidFill>
                            <a:srgbClr val="000000"/>
                          </a:solidFill>
                        </a:defRPr>
                      </a:pPr>
                      <a:r>
                        <a:rPr sz="1200">
                          <a:latin typeface="Times New Roman"/>
                          <a:ea typeface="Times New Roman"/>
                          <a:cs typeface="Times New Roman"/>
                          <a:sym typeface="Times New Roman"/>
                        </a:rPr>
                        <a:t>0.053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defRPr sz="1800">
                          <a:solidFill>
                            <a:srgbClr val="000000"/>
                          </a:solidFill>
                        </a:defRPr>
                      </a:pPr>
                      <a:r>
                        <a:rPr sz="1200">
                          <a:latin typeface="Times New Roman"/>
                          <a:ea typeface="Times New Roman"/>
                          <a:cs typeface="Times New Roman"/>
                          <a:sym typeface="Times New Roman"/>
                        </a:rPr>
                        <a:t>0.006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defRPr sz="1800">
                          <a:solidFill>
                            <a:srgbClr val="000000"/>
                          </a:solidFill>
                        </a:defRPr>
                      </a:pPr>
                      <a:r>
                        <a:rPr sz="1200">
                          <a:latin typeface="Times New Roman"/>
                          <a:ea typeface="Times New Roman"/>
                          <a:cs typeface="Times New Roman"/>
                          <a:sym typeface="Times New Roman"/>
                        </a:rPr>
                        <a:t>0.093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defRPr sz="1800">
                          <a:solidFill>
                            <a:srgbClr val="000000"/>
                          </a:solidFill>
                        </a:defRPr>
                      </a:pPr>
                      <a:r>
                        <a:rPr sz="1200">
                          <a:latin typeface="Times New Roman"/>
                          <a:ea typeface="Times New Roman"/>
                          <a:cs typeface="Times New Roman"/>
                          <a:sym typeface="Times New Roman"/>
                        </a:rPr>
                        <a:t>0.926</a:t>
                      </a:r>
                    </a:p>
                  </a:txBody>
                  <a:tcPr marL="50800" marR="50800" marT="50800" marB="50800" horzOverflow="overflow">
                    <a:lnL w="4445">
                      <a:solidFill>
                        <a:srgbClr val="000000"/>
                      </a:solidFill>
                      <a:miter lim="400000"/>
                    </a:lnL>
                    <a:lnR w="0">
                      <a:miter lim="400000"/>
                    </a:lnR>
                    <a:lnT w="4445">
                      <a:solidFill>
                        <a:srgbClr val="000000"/>
                      </a:solidFill>
                      <a:miter lim="400000"/>
                    </a:lnT>
                    <a:lnB w="4445">
                      <a:solidFill>
                        <a:srgbClr val="000000"/>
                      </a:solidFill>
                      <a:miter lim="400000"/>
                    </a:lnB>
                  </a:tcPr>
                </a:tc>
                <a:extLst>
                  <a:ext uri="{0D108BD9-81ED-4DB2-BD59-A6C34878D82A}">
                    <a16:rowId xmlns:a16="http://schemas.microsoft.com/office/drawing/2014/main" val="10005"/>
                  </a:ext>
                </a:extLst>
              </a:tr>
              <a:tr h="319058">
                <a:tc>
                  <a:txBody>
                    <a:bodyPr/>
                    <a:lstStyle/>
                    <a:p>
                      <a:pPr defTabSz="457200">
                        <a:defRPr sz="1800">
                          <a:solidFill>
                            <a:srgbClr val="000000"/>
                          </a:solidFill>
                        </a:defRPr>
                      </a:pPr>
                      <a:r>
                        <a:rPr sz="1200">
                          <a:latin typeface="Times New Roman"/>
                          <a:ea typeface="Times New Roman"/>
                          <a:cs typeface="Times New Roman"/>
                          <a:sym typeface="Times New Roman"/>
                        </a:rPr>
                        <a:t>DERS_CLARITY</a:t>
                      </a:r>
                    </a:p>
                  </a:txBody>
                  <a:tcPr marL="50800" marR="50800" marT="50800" marB="50800" horzOverflow="overflow">
                    <a:lnL w="4445">
                      <a:solidFill>
                        <a:srgbClr val="000000"/>
                      </a:solidFill>
                      <a:miter lim="400000"/>
                    </a:lnL>
                    <a:lnR w="0">
                      <a:miter lim="400000"/>
                    </a:lnR>
                    <a:lnT w="4445">
                      <a:solidFill>
                        <a:srgbClr val="000000"/>
                      </a:solidFill>
                      <a:miter lim="400000"/>
                    </a:lnT>
                    <a:lnB w="4445">
                      <a:solidFill>
                        <a:srgbClr val="000000"/>
                      </a:solidFill>
                      <a:miter lim="400000"/>
                    </a:lnB>
                    <a:solidFill>
                      <a:srgbClr val="DCDCDC"/>
                    </a:solidFill>
                  </a:tcPr>
                </a:tc>
                <a:tc>
                  <a:txBody>
                    <a:bodyPr/>
                    <a:lstStyle/>
                    <a:p>
                      <a:pPr defTabSz="457200">
                        <a:defRPr sz="1800">
                          <a:solidFill>
                            <a:srgbClr val="000000"/>
                          </a:solidFill>
                        </a:defRPr>
                      </a:pPr>
                      <a:r>
                        <a:rPr sz="1200">
                          <a:latin typeface="Times New Roman"/>
                          <a:ea typeface="Times New Roman"/>
                          <a:cs typeface="Times New Roman"/>
                          <a:sym typeface="Times New Roman"/>
                        </a:rPr>
                        <a:t>0.110</a:t>
                      </a:r>
                    </a:p>
                  </a:txBody>
                  <a:tcPr marL="50800" marR="50800" marT="50800" marB="50800" horzOverflow="overflow">
                    <a:lnL w="0">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defRPr sz="1800">
                          <a:solidFill>
                            <a:srgbClr val="000000"/>
                          </a:solidFill>
                        </a:defRPr>
                      </a:pPr>
                      <a:r>
                        <a:rPr sz="1200">
                          <a:latin typeface="Times New Roman"/>
                          <a:ea typeface="Times New Roman"/>
                          <a:cs typeface="Times New Roman"/>
                          <a:sym typeface="Times New Roman"/>
                        </a:rPr>
                        <a:t>0.075</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defRPr sz="1800">
                          <a:solidFill>
                            <a:srgbClr val="000000"/>
                          </a:solidFill>
                        </a:defRPr>
                      </a:pPr>
                      <a:r>
                        <a:rPr sz="1200">
                          <a:latin typeface="Times New Roman"/>
                          <a:ea typeface="Times New Roman"/>
                          <a:cs typeface="Times New Roman"/>
                          <a:sym typeface="Times New Roman"/>
                        </a:rPr>
                        <a:t>0.092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defRPr sz="1800">
                          <a:solidFill>
                            <a:srgbClr val="000000"/>
                          </a:solidFill>
                        </a:defRPr>
                      </a:pPr>
                      <a:r>
                        <a:rPr sz="1200">
                          <a:latin typeface="Times New Roman"/>
                          <a:ea typeface="Times New Roman"/>
                          <a:cs typeface="Times New Roman"/>
                          <a:sym typeface="Times New Roman"/>
                        </a:rPr>
                        <a:t>1.477</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defRPr sz="1800">
                          <a:solidFill>
                            <a:srgbClr val="000000"/>
                          </a:solidFill>
                        </a:defRPr>
                      </a:pPr>
                      <a:r>
                        <a:rPr sz="1200">
                          <a:latin typeface="Times New Roman"/>
                          <a:ea typeface="Times New Roman"/>
                          <a:cs typeface="Times New Roman"/>
                          <a:sym typeface="Times New Roman"/>
                        </a:rPr>
                        <a:t>0.141</a:t>
                      </a:r>
                    </a:p>
                  </a:txBody>
                  <a:tcPr marL="50800" marR="50800" marT="50800" marB="50800" horzOverflow="overflow">
                    <a:lnL w="4445">
                      <a:solidFill>
                        <a:srgbClr val="000000"/>
                      </a:solidFill>
                      <a:miter lim="400000"/>
                    </a:lnL>
                    <a:lnR w="0">
                      <a:miter lim="400000"/>
                    </a:lnR>
                    <a:lnT w="4445">
                      <a:solidFill>
                        <a:srgbClr val="000000"/>
                      </a:solidFill>
                      <a:miter lim="400000"/>
                    </a:lnT>
                    <a:lnB w="4445">
                      <a:solidFill>
                        <a:srgbClr val="000000"/>
                      </a:solidFill>
                      <a:miter lim="400000"/>
                    </a:lnB>
                  </a:tcPr>
                </a:tc>
                <a:extLst>
                  <a:ext uri="{0D108BD9-81ED-4DB2-BD59-A6C34878D82A}">
                    <a16:rowId xmlns:a16="http://schemas.microsoft.com/office/drawing/2014/main" val="10006"/>
                  </a:ext>
                </a:extLst>
              </a:tr>
              <a:tr h="319058">
                <a:tc>
                  <a:txBody>
                    <a:bodyPr/>
                    <a:lstStyle/>
                    <a:p>
                      <a:pPr defTabSz="457200">
                        <a:defRPr sz="1800">
                          <a:solidFill>
                            <a:srgbClr val="000000"/>
                          </a:solidFill>
                        </a:defRPr>
                      </a:pPr>
                      <a:r>
                        <a:rPr sz="1200">
                          <a:latin typeface="Times New Roman"/>
                          <a:ea typeface="Times New Roman"/>
                          <a:cs typeface="Times New Roman"/>
                          <a:sym typeface="Times New Roman"/>
                        </a:rPr>
                        <a:t>DDQ_WeekTotal</a:t>
                      </a:r>
                    </a:p>
                  </a:txBody>
                  <a:tcPr marL="50800" marR="50800" marT="50800" marB="50800" horzOverflow="overflow">
                    <a:lnL w="4445">
                      <a:solidFill>
                        <a:srgbClr val="000000"/>
                      </a:solidFill>
                      <a:miter lim="400000"/>
                    </a:lnL>
                    <a:lnR w="0">
                      <a:miter lim="400000"/>
                    </a:lnR>
                    <a:lnT w="4445">
                      <a:solidFill>
                        <a:srgbClr val="000000"/>
                      </a:solidFill>
                      <a:miter lim="400000"/>
                    </a:lnT>
                    <a:lnB w="4445">
                      <a:solidFill>
                        <a:srgbClr val="000000"/>
                      </a:solidFill>
                      <a:miter lim="400000"/>
                    </a:lnB>
                    <a:solidFill>
                      <a:srgbClr val="DCDCDC"/>
                    </a:solidFill>
                  </a:tcPr>
                </a:tc>
                <a:tc>
                  <a:txBody>
                    <a:bodyPr/>
                    <a:lstStyle/>
                    <a:p>
                      <a:pPr defTabSz="457200">
                        <a:defRPr sz="1800">
                          <a:solidFill>
                            <a:srgbClr val="000000"/>
                          </a:solidFill>
                        </a:defRPr>
                      </a:pPr>
                      <a:r>
                        <a:rPr sz="1200">
                          <a:latin typeface="Times New Roman"/>
                          <a:ea typeface="Times New Roman"/>
                          <a:cs typeface="Times New Roman"/>
                          <a:sym typeface="Times New Roman"/>
                        </a:rPr>
                        <a:t>0.284</a:t>
                      </a:r>
                    </a:p>
                  </a:txBody>
                  <a:tcPr marL="50800" marR="50800" marT="50800" marB="50800" horzOverflow="overflow">
                    <a:lnL w="0">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defRPr sz="1800">
                          <a:solidFill>
                            <a:srgbClr val="000000"/>
                          </a:solidFill>
                        </a:defRPr>
                      </a:pPr>
                      <a:r>
                        <a:rPr sz="1200">
                          <a:latin typeface="Times New Roman"/>
                          <a:ea typeface="Times New Roman"/>
                          <a:cs typeface="Times New Roman"/>
                          <a:sym typeface="Times New Roman"/>
                        </a:rPr>
                        <a:t>0.025</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defRPr sz="1800">
                          <a:solidFill>
                            <a:srgbClr val="000000"/>
                          </a:solidFill>
                        </a:defRPr>
                      </a:pPr>
                      <a:r>
                        <a:rPr sz="1200">
                          <a:latin typeface="Times New Roman"/>
                          <a:ea typeface="Times New Roman"/>
                          <a:cs typeface="Times New Roman"/>
                          <a:sym typeface="Times New Roman"/>
                        </a:rPr>
                        <a:t>0.516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defRPr sz="1800">
                          <a:solidFill>
                            <a:srgbClr val="000000"/>
                          </a:solidFill>
                        </a:defRPr>
                      </a:pPr>
                      <a:r>
                        <a:rPr sz="1200">
                          <a:latin typeface="Times New Roman"/>
                          <a:ea typeface="Times New Roman"/>
                          <a:cs typeface="Times New Roman"/>
                          <a:sym typeface="Times New Roman"/>
                        </a:rPr>
                        <a:t>11.387</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defTabSz="457200">
                        <a:defRPr sz="1800">
                          <a:solidFill>
                            <a:srgbClr val="000000"/>
                          </a:solidFill>
                        </a:defRPr>
                      </a:pPr>
                      <a:r>
                        <a:rPr sz="1200" dirty="0">
                          <a:latin typeface="Times New Roman"/>
                          <a:ea typeface="Times New Roman"/>
                          <a:cs typeface="Times New Roman"/>
                          <a:sym typeface="Times New Roman"/>
                        </a:rPr>
                        <a:t>0.000</a:t>
                      </a:r>
                    </a:p>
                  </a:txBody>
                  <a:tcPr marL="50800" marR="50800" marT="50800" marB="50800" horzOverflow="overflow">
                    <a:lnL w="4445">
                      <a:solidFill>
                        <a:srgbClr val="000000"/>
                      </a:solidFill>
                      <a:miter lim="400000"/>
                    </a:lnL>
                    <a:lnR w="0">
                      <a:miter lim="400000"/>
                    </a:lnR>
                    <a:lnT w="4445">
                      <a:solidFill>
                        <a:srgbClr val="000000"/>
                      </a:solidFill>
                      <a:miter lim="400000"/>
                    </a:lnT>
                    <a:lnB w="4445">
                      <a:solidFill>
                        <a:srgbClr val="000000"/>
                      </a:solidFill>
                      <a:miter lim="400000"/>
                    </a:lnB>
                  </a:tcPr>
                </a:tc>
                <a:extLst>
                  <a:ext uri="{0D108BD9-81ED-4DB2-BD59-A6C34878D82A}">
                    <a16:rowId xmlns:a16="http://schemas.microsoft.com/office/drawing/2014/main" val="10007"/>
                  </a:ext>
                </a:extLst>
              </a:tr>
            </a:tbl>
          </a:graphicData>
        </a:graphic>
      </p:graphicFrame>
      <p:sp>
        <p:nvSpPr>
          <p:cNvPr id="193" name="a. Dependent Variable: BYAACQ_Total"/>
          <p:cNvSpPr txBox="1"/>
          <p:nvPr/>
        </p:nvSpPr>
        <p:spPr>
          <a:xfrm>
            <a:off x="1736357" y="9244059"/>
            <a:ext cx="2548410" cy="2480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spcBef>
                <a:spcPts val="0"/>
              </a:spcBef>
              <a:defRPr sz="1100" i="0" spc="0">
                <a:solidFill>
                  <a:srgbClr val="000000"/>
                </a:solidFill>
                <a:latin typeface="Times New Roman"/>
                <a:ea typeface="Times New Roman"/>
                <a:cs typeface="Times New Roman"/>
                <a:sym typeface="Times New Roman"/>
              </a:defRPr>
            </a:lvl1pPr>
          </a:lstStyle>
          <a:p>
            <a:r>
              <a:t>a. Dependent Variable: BYAACQ_Total</a:t>
            </a:r>
          </a:p>
        </p:txBody>
      </p:sp>
      <p:pic>
        <p:nvPicPr>
          <p:cNvPr id="2" name="Video 1">
            <a:hlinkClick r:id="" action="ppaction://media"/>
            <a:extLst>
              <a:ext uri="{FF2B5EF4-FFF2-40B4-BE49-F238E27FC236}">
                <a16:creationId xmlns:a16="http://schemas.microsoft.com/office/drawing/2014/main" id="{62C1B570-2D54-4792-A69B-15818D43D77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1641015" y="8730762"/>
            <a:ext cx="1363784" cy="1022838"/>
          </a:xfrm>
          <a:prstGeom prst="rect">
            <a:avLst/>
          </a:prstGeom>
        </p:spPr>
      </p:pic>
      <p:cxnSp>
        <p:nvCxnSpPr>
          <p:cNvPr id="8" name="Straight Connector 7">
            <a:extLst>
              <a:ext uri="{FF2B5EF4-FFF2-40B4-BE49-F238E27FC236}">
                <a16:creationId xmlns:a16="http://schemas.microsoft.com/office/drawing/2014/main" id="{A747B313-3D81-5D42-B120-B25587FD7AE8}"/>
              </a:ext>
            </a:extLst>
          </p:cNvPr>
          <p:cNvCxnSpPr>
            <a:cxnSpLocks/>
          </p:cNvCxnSpPr>
          <p:nvPr/>
        </p:nvCxnSpPr>
        <p:spPr>
          <a:xfrm>
            <a:off x="391886" y="1604865"/>
            <a:ext cx="12095296" cy="0"/>
          </a:xfrm>
          <a:prstGeom prst="line">
            <a:avLst/>
          </a:prstGeom>
          <a:noFill/>
          <a:ln w="25400" cap="flat" cmpd="dbl">
            <a:solidFill>
              <a:srgbClr val="000000"/>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transition spd="med" advTm="32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Discussion"/>
          <p:cNvSpPr txBox="1">
            <a:spLocks noGrp="1"/>
          </p:cNvSpPr>
          <p:nvPr>
            <p:ph type="title"/>
          </p:nvPr>
        </p:nvSpPr>
        <p:spPr>
          <a:prstGeom prst="rect">
            <a:avLst/>
          </a:prstGeom>
        </p:spPr>
        <p:txBody>
          <a:bodyPr>
            <a:normAutofit fontScale="90000"/>
          </a:bodyPr>
          <a:lstStyle>
            <a:lvl1pPr defTabSz="543305">
              <a:spcBef>
                <a:spcPts val="2100"/>
              </a:spcBef>
              <a:defRPr sz="4836">
                <a:solidFill>
                  <a:srgbClr val="000000"/>
                </a:solidFill>
              </a:defRPr>
            </a:lvl1pPr>
          </a:lstStyle>
          <a:p>
            <a:r>
              <a:rPr dirty="0">
                <a:latin typeface="Bodoni MT" panose="02070603080606020203" pitchFamily="18" charset="0"/>
              </a:rPr>
              <a:t>Discussion</a:t>
            </a:r>
          </a:p>
        </p:txBody>
      </p:sp>
      <p:sp>
        <p:nvSpPr>
          <p:cNvPr id="199" name="Results underscore importance of emotion regulation in the context of alcohol-related problems…"/>
          <p:cNvSpPr txBox="1">
            <a:spLocks noGrp="1"/>
          </p:cNvSpPr>
          <p:nvPr>
            <p:ph type="body" idx="1"/>
          </p:nvPr>
        </p:nvSpPr>
        <p:spPr>
          <a:xfrm>
            <a:off x="571499" y="1851117"/>
            <a:ext cx="11861801" cy="7226301"/>
          </a:xfrm>
          <a:prstGeom prst="rect">
            <a:avLst/>
          </a:prstGeom>
        </p:spPr>
        <p:txBody>
          <a:bodyPr/>
          <a:lstStyle/>
          <a:p>
            <a:pPr>
              <a:defRPr>
                <a:solidFill>
                  <a:srgbClr val="000000"/>
                </a:solidFill>
              </a:defRPr>
            </a:pPr>
            <a:r>
              <a:rPr dirty="0">
                <a:latin typeface="Arial" panose="020B0604020202020204" pitchFamily="34" charset="0"/>
                <a:cs typeface="Arial" panose="020B0604020202020204" pitchFamily="34" charset="0"/>
              </a:rPr>
              <a:t>Results underscore importance of emotion regulation in the context of alcohol-related problems</a:t>
            </a:r>
          </a:p>
          <a:p>
            <a:pPr>
              <a:defRPr>
                <a:solidFill>
                  <a:srgbClr val="000000"/>
                </a:solidFill>
              </a:defRPr>
            </a:pPr>
            <a:r>
              <a:rPr dirty="0">
                <a:latin typeface="Arial" panose="020B0604020202020204" pitchFamily="34" charset="0"/>
                <a:cs typeface="Arial" panose="020B0604020202020204" pitchFamily="34" charset="0"/>
              </a:rPr>
              <a:t>Intervention efforts should target goal-direct</a:t>
            </a:r>
            <a:r>
              <a:rPr lang="en-US" dirty="0">
                <a:latin typeface="Arial" panose="020B0604020202020204" pitchFamily="34" charset="0"/>
                <a:cs typeface="Arial" panose="020B0604020202020204" pitchFamily="34" charset="0"/>
              </a:rPr>
              <a:t>ed</a:t>
            </a:r>
            <a:r>
              <a:rPr dirty="0">
                <a:latin typeface="Arial" panose="020B0604020202020204" pitchFamily="34" charset="0"/>
                <a:cs typeface="Arial" panose="020B0604020202020204" pitchFamily="34" charset="0"/>
              </a:rPr>
              <a:t> behavior that may reduce alcohol-related problems </a:t>
            </a:r>
          </a:p>
        </p:txBody>
      </p:sp>
      <p:pic>
        <p:nvPicPr>
          <p:cNvPr id="200" name="IMG_6483.JPG" descr="IMG_6483.JPG"/>
          <p:cNvPicPr>
            <a:picLocks noChangeAspect="1"/>
          </p:cNvPicPr>
          <p:nvPr/>
        </p:nvPicPr>
        <p:blipFill>
          <a:blip r:embed="rId5"/>
          <a:stretch>
            <a:fillRect/>
          </a:stretch>
        </p:blipFill>
        <p:spPr>
          <a:xfrm>
            <a:off x="908214" y="4604357"/>
            <a:ext cx="5878282" cy="4351307"/>
          </a:xfrm>
          <a:prstGeom prst="rect">
            <a:avLst/>
          </a:prstGeom>
          <a:ln w="12700">
            <a:miter lim="400000"/>
          </a:ln>
        </p:spPr>
      </p:pic>
      <p:sp>
        <p:nvSpPr>
          <p:cNvPr id="201" name="http://www.aep.umn.edu/aep-tools/college/"/>
          <p:cNvSpPr txBox="1"/>
          <p:nvPr/>
        </p:nvSpPr>
        <p:spPr>
          <a:xfrm>
            <a:off x="2452103" y="9077418"/>
            <a:ext cx="2790505"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200" spc="12"/>
            </a:lvl1pPr>
          </a:lstStyle>
          <a:p>
            <a:r>
              <a:t>http://www.aep.umn.edu/aep-tools/college/</a:t>
            </a:r>
          </a:p>
        </p:txBody>
      </p:sp>
      <p:pic>
        <p:nvPicPr>
          <p:cNvPr id="202" name="goals.jpg" descr="goals.jpg"/>
          <p:cNvPicPr>
            <a:picLocks noChangeAspect="1"/>
          </p:cNvPicPr>
          <p:nvPr/>
        </p:nvPicPr>
        <p:blipFill>
          <a:blip r:embed="rId6"/>
          <a:stretch>
            <a:fillRect/>
          </a:stretch>
        </p:blipFill>
        <p:spPr>
          <a:xfrm>
            <a:off x="7506005" y="5069982"/>
            <a:ext cx="4407289" cy="3420056"/>
          </a:xfrm>
          <a:prstGeom prst="rect">
            <a:avLst/>
          </a:prstGeom>
          <a:ln w="12700">
            <a:miter lim="400000"/>
          </a:ln>
        </p:spPr>
      </p:pic>
      <p:sp>
        <p:nvSpPr>
          <p:cNvPr id="203" name="https://projecthelping.org/goal-setting/"/>
          <p:cNvSpPr txBox="1"/>
          <p:nvPr/>
        </p:nvSpPr>
        <p:spPr>
          <a:xfrm>
            <a:off x="8447653" y="8593043"/>
            <a:ext cx="2523992"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200" spc="12"/>
            </a:lvl1pPr>
          </a:lstStyle>
          <a:p>
            <a:r>
              <a:t>https://projecthelping.org/goal-setting/</a:t>
            </a:r>
          </a:p>
        </p:txBody>
      </p:sp>
      <p:pic>
        <p:nvPicPr>
          <p:cNvPr id="2" name="Video 1">
            <a:hlinkClick r:id="" action="ppaction://media"/>
            <a:extLst>
              <a:ext uri="{FF2B5EF4-FFF2-40B4-BE49-F238E27FC236}">
                <a16:creationId xmlns:a16="http://schemas.microsoft.com/office/drawing/2014/main" id="{44AB12B5-25E5-4C5F-91BC-8B00D939B3C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11588262" y="8691196"/>
            <a:ext cx="1416537" cy="1062403"/>
          </a:xfrm>
          <a:prstGeom prst="rect">
            <a:avLst/>
          </a:prstGeom>
        </p:spPr>
      </p:pic>
      <p:cxnSp>
        <p:nvCxnSpPr>
          <p:cNvPr id="10" name="Straight Connector 9">
            <a:extLst>
              <a:ext uri="{FF2B5EF4-FFF2-40B4-BE49-F238E27FC236}">
                <a16:creationId xmlns:a16="http://schemas.microsoft.com/office/drawing/2014/main" id="{539CE726-91C7-424B-AF96-63116C3A554D}"/>
              </a:ext>
            </a:extLst>
          </p:cNvPr>
          <p:cNvCxnSpPr>
            <a:cxnSpLocks/>
          </p:cNvCxnSpPr>
          <p:nvPr/>
        </p:nvCxnSpPr>
        <p:spPr>
          <a:xfrm>
            <a:off x="391886" y="1604865"/>
            <a:ext cx="12095296" cy="0"/>
          </a:xfrm>
          <a:prstGeom prst="line">
            <a:avLst/>
          </a:prstGeom>
          <a:noFill/>
          <a:ln w="25400" cap="flat" cmpd="dbl">
            <a:solidFill>
              <a:srgbClr val="000000"/>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transition spd="med" advTm="285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E55A09-4FE5-644E-B636-8B3CC181DFC2}"/>
              </a:ext>
            </a:extLst>
          </p:cNvPr>
          <p:cNvSpPr/>
          <p:nvPr/>
        </p:nvSpPr>
        <p:spPr>
          <a:xfrm>
            <a:off x="571500" y="7542482"/>
            <a:ext cx="9318949" cy="1434582"/>
          </a:xfrm>
          <a:prstGeom prst="rect">
            <a:avLst/>
          </a:prstGeom>
          <a:solidFill>
            <a:schemeClr val="accent3">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DIN Alternate"/>
              <a:ea typeface="DIN Alternate"/>
              <a:cs typeface="DIN Alternate"/>
              <a:sym typeface="DIN Alternate"/>
            </a:endParaRPr>
          </a:p>
        </p:txBody>
      </p:sp>
      <p:sp>
        <p:nvSpPr>
          <p:cNvPr id="208" name="REFERENCES"/>
          <p:cNvSpPr txBox="1">
            <a:spLocks noGrp="1"/>
          </p:cNvSpPr>
          <p:nvPr>
            <p:ph type="title"/>
          </p:nvPr>
        </p:nvSpPr>
        <p:spPr>
          <a:prstGeom prst="rect">
            <a:avLst/>
          </a:prstGeom>
        </p:spPr>
        <p:txBody>
          <a:bodyPr>
            <a:normAutofit fontScale="90000"/>
          </a:bodyPr>
          <a:lstStyle>
            <a:lvl1pPr defTabSz="543305">
              <a:spcBef>
                <a:spcPts val="2100"/>
              </a:spcBef>
              <a:defRPr sz="4836">
                <a:solidFill>
                  <a:srgbClr val="000000"/>
                </a:solidFill>
              </a:defRPr>
            </a:lvl1pPr>
          </a:lstStyle>
          <a:p>
            <a:r>
              <a:rPr dirty="0">
                <a:latin typeface="Bodoni MT" panose="02070603080606020203" pitchFamily="18" charset="0"/>
              </a:rPr>
              <a:t>REFERENCES</a:t>
            </a:r>
          </a:p>
        </p:txBody>
      </p:sp>
      <p:sp>
        <p:nvSpPr>
          <p:cNvPr id="209" name="Collins, R. L., Parks, G. A., &amp; Marlatt, G. A. (1985). Social determinants of alcohol consumption: The…"/>
          <p:cNvSpPr txBox="1"/>
          <p:nvPr/>
        </p:nvSpPr>
        <p:spPr>
          <a:xfrm>
            <a:off x="781852" y="1884531"/>
            <a:ext cx="12222948" cy="6765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457200">
              <a:spcBef>
                <a:spcPts val="0"/>
              </a:spcBef>
              <a:defRPr sz="1900" i="0" spc="0">
                <a:solidFill>
                  <a:srgbClr val="000000"/>
                </a:solidFill>
                <a:latin typeface="Helvetica"/>
                <a:ea typeface="Helvetica"/>
                <a:cs typeface="Helvetica"/>
                <a:sym typeface="Helvetica"/>
              </a:defRPr>
            </a:pPr>
            <a:r>
              <a:rPr sz="1400" dirty="0"/>
              <a:t>Collins, R. L., Parks, G. A., &amp; Marlatt, G. A. (1985). Social determinants of alcohol consumption: The </a:t>
            </a:r>
          </a:p>
          <a:p>
            <a:pPr lvl="1" defTabSz="457200">
              <a:spcBef>
                <a:spcPts val="0"/>
              </a:spcBef>
              <a:defRPr sz="1900" i="0" spc="0">
                <a:solidFill>
                  <a:srgbClr val="000000"/>
                </a:solidFill>
                <a:latin typeface="Helvetica"/>
                <a:ea typeface="Helvetica"/>
                <a:cs typeface="Helvetica"/>
                <a:sym typeface="Helvetica"/>
              </a:defRPr>
            </a:pPr>
            <a:r>
              <a:rPr sz="1400" dirty="0"/>
              <a:t>effects of social interaction and model status on the self-administration of alcohol. </a:t>
            </a:r>
            <a:r>
              <a:rPr sz="1400" i="1" dirty="0"/>
              <a:t>Journal of</a:t>
            </a:r>
            <a:endParaRPr lang="en-US" sz="1400" i="1" dirty="0"/>
          </a:p>
          <a:p>
            <a:pPr lvl="1" defTabSz="457200">
              <a:spcBef>
                <a:spcPts val="0"/>
              </a:spcBef>
              <a:defRPr sz="1900" i="0" spc="0">
                <a:solidFill>
                  <a:srgbClr val="000000"/>
                </a:solidFill>
                <a:latin typeface="Helvetica"/>
                <a:ea typeface="Helvetica"/>
                <a:cs typeface="Helvetica"/>
                <a:sym typeface="Helvetica"/>
              </a:defRPr>
            </a:pPr>
            <a:r>
              <a:rPr sz="1400" i="1" dirty="0"/>
              <a:t>Consulting and Clinical Psychology</a:t>
            </a:r>
            <a:r>
              <a:rPr sz="1400" dirty="0"/>
              <a:t>, </a:t>
            </a:r>
            <a:r>
              <a:rPr sz="1400" i="1" dirty="0"/>
              <a:t>53</a:t>
            </a:r>
            <a:r>
              <a:rPr sz="1400" dirty="0"/>
              <a:t>(2), 189–200. https://</a:t>
            </a:r>
            <a:r>
              <a:rPr sz="1400" dirty="0" err="1"/>
              <a:t>doi.org</a:t>
            </a:r>
            <a:r>
              <a:rPr sz="1400" dirty="0"/>
              <a:t>/10.1037/0022-006X.53.2.189</a:t>
            </a:r>
          </a:p>
          <a:p>
            <a:pPr defTabSz="457200">
              <a:spcBef>
                <a:spcPts val="0"/>
              </a:spcBef>
              <a:defRPr sz="1900" i="0" spc="0">
                <a:solidFill>
                  <a:srgbClr val="000000"/>
                </a:solidFill>
                <a:latin typeface="Helvetica"/>
                <a:ea typeface="Helvetica"/>
                <a:cs typeface="Helvetica"/>
                <a:sym typeface="Helvetica"/>
              </a:defRPr>
            </a:pPr>
            <a:r>
              <a:rPr sz="1400" dirty="0"/>
              <a:t>Dvorak, R. D., Sargent, E. M., </a:t>
            </a:r>
            <a:r>
              <a:rPr sz="1400" dirty="0" err="1"/>
              <a:t>Kilwein</a:t>
            </a:r>
            <a:r>
              <a:rPr sz="1400" dirty="0"/>
              <a:t>, T. M., Stevenson, B. L., </a:t>
            </a:r>
            <a:r>
              <a:rPr sz="1400" dirty="0" err="1"/>
              <a:t>Kuvaas</a:t>
            </a:r>
            <a:r>
              <a:rPr sz="1400" dirty="0"/>
              <a:t>, N. J., &amp; Williams, T. J. (2014). </a:t>
            </a:r>
          </a:p>
          <a:p>
            <a:pPr lvl="1" defTabSz="457200">
              <a:spcBef>
                <a:spcPts val="0"/>
              </a:spcBef>
              <a:defRPr sz="1900" i="0" spc="0">
                <a:solidFill>
                  <a:srgbClr val="000000"/>
                </a:solidFill>
                <a:latin typeface="Helvetica"/>
                <a:ea typeface="Helvetica"/>
                <a:cs typeface="Helvetica"/>
                <a:sym typeface="Helvetica"/>
              </a:defRPr>
            </a:pPr>
            <a:r>
              <a:rPr sz="1400" dirty="0"/>
              <a:t>Alcohol use and alcohol-related consequences: Associations with emotion regulation difficulties. </a:t>
            </a:r>
            <a:r>
              <a:rPr sz="1400" i="1" dirty="0"/>
              <a:t>The</a:t>
            </a:r>
            <a:endParaRPr lang="en-US" sz="1400" i="1" dirty="0"/>
          </a:p>
          <a:p>
            <a:pPr lvl="1" defTabSz="457200">
              <a:spcBef>
                <a:spcPts val="0"/>
              </a:spcBef>
              <a:defRPr sz="1900" i="0" spc="0">
                <a:solidFill>
                  <a:srgbClr val="000000"/>
                </a:solidFill>
                <a:latin typeface="Helvetica"/>
                <a:ea typeface="Helvetica"/>
                <a:cs typeface="Helvetica"/>
                <a:sym typeface="Helvetica"/>
              </a:defRPr>
            </a:pPr>
            <a:r>
              <a:rPr sz="1400" i="1" dirty="0"/>
              <a:t>American Journal of Drug and Alcohol Abuse</a:t>
            </a:r>
            <a:r>
              <a:rPr sz="1400" dirty="0"/>
              <a:t>, </a:t>
            </a:r>
            <a:r>
              <a:rPr sz="1400" i="1" dirty="0"/>
              <a:t>40</a:t>
            </a:r>
            <a:r>
              <a:rPr sz="1400" dirty="0"/>
              <a:t>(2), 125–130.</a:t>
            </a:r>
            <a:endParaRPr lang="en-US" sz="1400" dirty="0"/>
          </a:p>
          <a:p>
            <a:pPr lvl="1" defTabSz="457200">
              <a:spcBef>
                <a:spcPts val="0"/>
              </a:spcBef>
              <a:defRPr sz="1900" i="0" spc="0">
                <a:solidFill>
                  <a:srgbClr val="000000"/>
                </a:solidFill>
                <a:latin typeface="Helvetica"/>
                <a:ea typeface="Helvetica"/>
                <a:cs typeface="Helvetica"/>
                <a:sym typeface="Helvetica"/>
              </a:defRPr>
            </a:pPr>
            <a:r>
              <a:rPr sz="1400" dirty="0"/>
              <a:t>https://</a:t>
            </a:r>
            <a:r>
              <a:rPr sz="1400" dirty="0" err="1"/>
              <a:t>doi.org</a:t>
            </a:r>
            <a:r>
              <a:rPr sz="1400" dirty="0"/>
              <a:t>/10.3109/00952990.2013.877920</a:t>
            </a:r>
          </a:p>
          <a:p>
            <a:pPr defTabSz="457200">
              <a:spcBef>
                <a:spcPts val="0"/>
              </a:spcBef>
              <a:defRPr sz="1900" i="0" spc="0">
                <a:solidFill>
                  <a:srgbClr val="000000"/>
                </a:solidFill>
                <a:latin typeface="Helvetica"/>
                <a:ea typeface="Helvetica"/>
                <a:cs typeface="Helvetica"/>
                <a:sym typeface="Helvetica"/>
              </a:defRPr>
            </a:pPr>
            <a:r>
              <a:rPr sz="1400" dirty="0"/>
              <a:t>Gratz, K. L., &amp; Roemer, L. (2004). Multidimensional Assessment of Emotion Regulation and </a:t>
            </a:r>
          </a:p>
          <a:p>
            <a:pPr lvl="1" defTabSz="457200">
              <a:spcBef>
                <a:spcPts val="0"/>
              </a:spcBef>
              <a:defRPr sz="1900" i="0" spc="0">
                <a:solidFill>
                  <a:srgbClr val="000000"/>
                </a:solidFill>
                <a:latin typeface="Helvetica"/>
                <a:ea typeface="Helvetica"/>
                <a:cs typeface="Helvetica"/>
                <a:sym typeface="Helvetica"/>
              </a:defRPr>
            </a:pPr>
            <a:r>
              <a:rPr sz="1400" dirty="0"/>
              <a:t>Dysregulation: Development, Factor Structure, and Initial Validation of the Difficulties in Emotion</a:t>
            </a:r>
            <a:endParaRPr lang="en-US" sz="1400" dirty="0"/>
          </a:p>
          <a:p>
            <a:pPr lvl="1" defTabSz="457200">
              <a:spcBef>
                <a:spcPts val="0"/>
              </a:spcBef>
              <a:defRPr sz="1900" i="0" spc="0">
                <a:solidFill>
                  <a:srgbClr val="000000"/>
                </a:solidFill>
                <a:latin typeface="Helvetica"/>
                <a:ea typeface="Helvetica"/>
                <a:cs typeface="Helvetica"/>
                <a:sym typeface="Helvetica"/>
              </a:defRPr>
            </a:pPr>
            <a:r>
              <a:rPr sz="1400" dirty="0"/>
              <a:t>Regulation Scale. </a:t>
            </a:r>
            <a:r>
              <a:rPr sz="1400" i="1" dirty="0"/>
              <a:t>Journal of Psychopathology and Behavioral Assessment</a:t>
            </a:r>
            <a:r>
              <a:rPr sz="1400" dirty="0"/>
              <a:t>, </a:t>
            </a:r>
            <a:r>
              <a:rPr sz="1400" i="1" dirty="0"/>
              <a:t>26</a:t>
            </a:r>
            <a:r>
              <a:rPr sz="1400" dirty="0"/>
              <a:t>(1), 41–54.</a:t>
            </a:r>
            <a:endParaRPr lang="en-US" sz="1400" dirty="0"/>
          </a:p>
          <a:p>
            <a:pPr lvl="1" defTabSz="457200">
              <a:spcBef>
                <a:spcPts val="0"/>
              </a:spcBef>
              <a:defRPr sz="1900" i="0" spc="0">
                <a:solidFill>
                  <a:srgbClr val="000000"/>
                </a:solidFill>
                <a:latin typeface="Helvetica"/>
                <a:ea typeface="Helvetica"/>
                <a:cs typeface="Helvetica"/>
                <a:sym typeface="Helvetica"/>
              </a:defRPr>
            </a:pPr>
            <a:r>
              <a:rPr sz="1400" dirty="0"/>
              <a:t>https://doi.org/10.1023/B:JOBA.0000007455.08539.94</a:t>
            </a:r>
          </a:p>
          <a:p>
            <a:pPr defTabSz="457200">
              <a:spcBef>
                <a:spcPts val="0"/>
              </a:spcBef>
              <a:defRPr sz="1900" i="0" spc="0">
                <a:solidFill>
                  <a:srgbClr val="000000"/>
                </a:solidFill>
                <a:latin typeface="Helvetica"/>
                <a:ea typeface="Helvetica"/>
                <a:cs typeface="Helvetica"/>
                <a:sym typeface="Helvetica"/>
              </a:defRPr>
            </a:pPr>
            <a:r>
              <a:rPr lang="en-US" sz="1400" i="0" dirty="0" err="1">
                <a:sym typeface="Helvetica"/>
              </a:rPr>
              <a:t>Hingson</a:t>
            </a:r>
            <a:r>
              <a:rPr lang="en-US" sz="1400" i="0" dirty="0">
                <a:sym typeface="Helvetica"/>
              </a:rPr>
              <a:t>, R. W., </a:t>
            </a:r>
            <a:r>
              <a:rPr lang="en-US" sz="1400" i="0" dirty="0" err="1">
                <a:sym typeface="Helvetica"/>
              </a:rPr>
              <a:t>Zha</a:t>
            </a:r>
            <a:r>
              <a:rPr lang="en-US" sz="1400" i="0" dirty="0">
                <a:sym typeface="Helvetica"/>
              </a:rPr>
              <a:t>, W., &amp; Weitzman, E. R. (2009). Magnitude of and Trends in Alcohol-Related Mortality</a:t>
            </a:r>
          </a:p>
          <a:p>
            <a:pPr defTabSz="457200">
              <a:spcBef>
                <a:spcPts val="0"/>
              </a:spcBef>
              <a:defRPr sz="1900" i="0" spc="0">
                <a:solidFill>
                  <a:srgbClr val="000000"/>
                </a:solidFill>
                <a:latin typeface="Helvetica"/>
                <a:ea typeface="Helvetica"/>
                <a:cs typeface="Helvetica"/>
                <a:sym typeface="Helvetica"/>
              </a:defRPr>
            </a:pPr>
            <a:r>
              <a:rPr lang="en-US" sz="1400" i="0" dirty="0">
                <a:sym typeface="Helvetica"/>
              </a:rPr>
              <a:t>	and Morbidity Among U.S. College Students Ages 18-24, 1998-2005. </a:t>
            </a:r>
            <a:r>
              <a:rPr lang="en-US" sz="1400" dirty="0">
                <a:sym typeface="Helvetica"/>
              </a:rPr>
              <a:t>Journal of Studies on Alcohol</a:t>
            </a:r>
          </a:p>
          <a:p>
            <a:pPr defTabSz="457200">
              <a:spcBef>
                <a:spcPts val="0"/>
              </a:spcBef>
              <a:defRPr sz="1900" i="0" spc="0">
                <a:solidFill>
                  <a:srgbClr val="000000"/>
                </a:solidFill>
                <a:latin typeface="Helvetica"/>
                <a:ea typeface="Helvetica"/>
                <a:cs typeface="Helvetica"/>
                <a:sym typeface="Helvetica"/>
              </a:defRPr>
            </a:pPr>
            <a:r>
              <a:rPr lang="en-US" sz="1400" dirty="0">
                <a:sym typeface="Helvetica"/>
              </a:rPr>
              <a:t>	and Drugs, Supplement</a:t>
            </a:r>
            <a:r>
              <a:rPr lang="en-US" sz="1400" i="0" dirty="0">
                <a:sym typeface="Helvetica"/>
              </a:rPr>
              <a:t>, </a:t>
            </a:r>
            <a:r>
              <a:rPr lang="en-US" sz="1400" dirty="0">
                <a:sym typeface="Helvetica"/>
              </a:rPr>
              <a:t>s16</a:t>
            </a:r>
            <a:r>
              <a:rPr lang="en-US" sz="1400" i="0" dirty="0">
                <a:sym typeface="Helvetica"/>
              </a:rPr>
              <a:t>, 12–20. https://</a:t>
            </a:r>
            <a:r>
              <a:rPr lang="en-US" sz="1400" i="0" dirty="0" err="1">
                <a:sym typeface="Helvetica"/>
              </a:rPr>
              <a:t>doi.org</a:t>
            </a:r>
            <a:r>
              <a:rPr lang="en-US" sz="1400" i="0" dirty="0">
                <a:sym typeface="Helvetica"/>
              </a:rPr>
              <a:t>/10.15288/jsads.2009.s16.12</a:t>
            </a:r>
            <a:endParaRPr lang="en-US" sz="1400" dirty="0"/>
          </a:p>
          <a:p>
            <a:pPr defTabSz="457200">
              <a:spcBef>
                <a:spcPts val="0"/>
              </a:spcBef>
              <a:defRPr sz="1900" i="0" spc="0">
                <a:solidFill>
                  <a:srgbClr val="000000"/>
                </a:solidFill>
                <a:latin typeface="Helvetica"/>
                <a:ea typeface="Helvetica"/>
                <a:cs typeface="Helvetica"/>
                <a:sym typeface="Helvetica"/>
              </a:defRPr>
            </a:pPr>
            <a:r>
              <a:rPr sz="1400" dirty="0"/>
              <a:t>Kahler, C. W., Strong, D. R., &amp; Read, J. P. (2005). Toward Efficient and Comprehensive Measurement of </a:t>
            </a:r>
          </a:p>
          <a:p>
            <a:pPr lvl="1" defTabSz="457200">
              <a:spcBef>
                <a:spcPts val="0"/>
              </a:spcBef>
              <a:defRPr sz="1900" i="0" spc="0">
                <a:solidFill>
                  <a:srgbClr val="000000"/>
                </a:solidFill>
                <a:latin typeface="Helvetica"/>
                <a:ea typeface="Helvetica"/>
                <a:cs typeface="Helvetica"/>
                <a:sym typeface="Helvetica"/>
              </a:defRPr>
            </a:pPr>
            <a:r>
              <a:rPr sz="1400" dirty="0"/>
              <a:t>the Alcohol Problems Continuum in College Students: The Brief Young Adult Alcohol Consequences</a:t>
            </a:r>
            <a:endParaRPr lang="en-US" sz="1400" dirty="0"/>
          </a:p>
          <a:p>
            <a:pPr lvl="1" defTabSz="457200">
              <a:spcBef>
                <a:spcPts val="0"/>
              </a:spcBef>
              <a:defRPr sz="1900" i="0" spc="0">
                <a:solidFill>
                  <a:srgbClr val="000000"/>
                </a:solidFill>
                <a:latin typeface="Helvetica"/>
                <a:ea typeface="Helvetica"/>
                <a:cs typeface="Helvetica"/>
                <a:sym typeface="Helvetica"/>
              </a:defRPr>
            </a:pPr>
            <a:r>
              <a:rPr sz="1400" dirty="0"/>
              <a:t>Questionnaire: </a:t>
            </a:r>
            <a:r>
              <a:rPr sz="1400" i="1" dirty="0"/>
              <a:t>Alcoholism: Clinical &amp; Experimental Research</a:t>
            </a:r>
            <a:r>
              <a:rPr sz="1400" dirty="0"/>
              <a:t>, </a:t>
            </a:r>
            <a:r>
              <a:rPr sz="1400" i="1" dirty="0"/>
              <a:t>29</a:t>
            </a:r>
            <a:r>
              <a:rPr sz="1400" dirty="0"/>
              <a:t>(7), 1180–1189.</a:t>
            </a:r>
            <a:endParaRPr lang="en-US" sz="1400" dirty="0"/>
          </a:p>
          <a:p>
            <a:pPr lvl="1" defTabSz="457200">
              <a:spcBef>
                <a:spcPts val="0"/>
              </a:spcBef>
              <a:defRPr sz="1900" i="0" spc="0">
                <a:solidFill>
                  <a:srgbClr val="000000"/>
                </a:solidFill>
                <a:latin typeface="Helvetica"/>
                <a:ea typeface="Helvetica"/>
                <a:cs typeface="Helvetica"/>
                <a:sym typeface="Helvetica"/>
              </a:defRPr>
            </a:pPr>
            <a:r>
              <a:rPr sz="1400" dirty="0"/>
              <a:t>https://</a:t>
            </a:r>
            <a:r>
              <a:rPr sz="1400" dirty="0" err="1"/>
              <a:t>doi.org</a:t>
            </a:r>
            <a:r>
              <a:rPr sz="1400" dirty="0"/>
              <a:t>/10.1097/01.ALC.0000171940.95813.A5</a:t>
            </a:r>
          </a:p>
          <a:p>
            <a:pPr defTabSz="457200">
              <a:spcBef>
                <a:spcPts val="0"/>
              </a:spcBef>
              <a:defRPr sz="1900" i="0" spc="0">
                <a:solidFill>
                  <a:srgbClr val="000000"/>
                </a:solidFill>
                <a:latin typeface="Helvetica"/>
                <a:ea typeface="Helvetica"/>
                <a:cs typeface="Helvetica"/>
                <a:sym typeface="Helvetica"/>
              </a:defRPr>
            </a:pPr>
            <a:r>
              <a:rPr lang="en-US" sz="1400" i="0" dirty="0">
                <a:sym typeface="Helvetica"/>
              </a:rPr>
              <a:t>Wechsler, H., Lee, J. E., </a:t>
            </a:r>
            <a:r>
              <a:rPr lang="en-US" sz="1400" i="0" dirty="0" err="1">
                <a:sym typeface="Helvetica"/>
              </a:rPr>
              <a:t>Kuo</a:t>
            </a:r>
            <a:r>
              <a:rPr lang="en-US" sz="1400" i="0" dirty="0">
                <a:sym typeface="Helvetica"/>
              </a:rPr>
              <a:t>, M., </a:t>
            </a:r>
            <a:r>
              <a:rPr lang="en-US" sz="1400" i="0" dirty="0" err="1">
                <a:sym typeface="Helvetica"/>
              </a:rPr>
              <a:t>Seibring</a:t>
            </a:r>
            <a:r>
              <a:rPr lang="en-US" sz="1400" i="0" dirty="0">
                <a:sym typeface="Helvetica"/>
              </a:rPr>
              <a:t>, M., Nelson, T. F., &amp; Lee, H. (2002). Trends in College Binge</a:t>
            </a:r>
          </a:p>
          <a:p>
            <a:pPr defTabSz="457200">
              <a:spcBef>
                <a:spcPts val="0"/>
              </a:spcBef>
              <a:defRPr sz="1900" i="0" spc="0">
                <a:solidFill>
                  <a:srgbClr val="000000"/>
                </a:solidFill>
                <a:latin typeface="Helvetica"/>
                <a:ea typeface="Helvetica"/>
                <a:cs typeface="Helvetica"/>
                <a:sym typeface="Helvetica"/>
              </a:defRPr>
            </a:pPr>
            <a:r>
              <a:rPr lang="en-US" sz="1400" i="0" dirty="0">
                <a:sym typeface="Helvetica"/>
              </a:rPr>
              <a:t>	Drinking During a Period of Increased Prevention Efforts: Findings from 4 Harvard School of Public</a:t>
            </a:r>
          </a:p>
          <a:p>
            <a:pPr defTabSz="457200">
              <a:spcBef>
                <a:spcPts val="0"/>
              </a:spcBef>
              <a:defRPr sz="1900" i="0" spc="0">
                <a:solidFill>
                  <a:srgbClr val="000000"/>
                </a:solidFill>
                <a:latin typeface="Helvetica"/>
                <a:ea typeface="Helvetica"/>
                <a:cs typeface="Helvetica"/>
                <a:sym typeface="Helvetica"/>
              </a:defRPr>
            </a:pPr>
            <a:r>
              <a:rPr lang="en-US" sz="1400" i="0" dirty="0">
                <a:sym typeface="Helvetica"/>
              </a:rPr>
              <a:t>	Health College Alcohol Study Surveys: 1993–2001. </a:t>
            </a:r>
            <a:r>
              <a:rPr lang="en-US" sz="1400" dirty="0">
                <a:sym typeface="Helvetica"/>
              </a:rPr>
              <a:t>Journal of American College Health</a:t>
            </a:r>
            <a:r>
              <a:rPr lang="en-US" sz="1400" i="0" dirty="0">
                <a:sym typeface="Helvetica"/>
              </a:rPr>
              <a:t>, </a:t>
            </a:r>
            <a:r>
              <a:rPr lang="en-US" sz="1400" dirty="0">
                <a:sym typeface="Helvetica"/>
              </a:rPr>
              <a:t>50</a:t>
            </a:r>
            <a:r>
              <a:rPr lang="en-US" sz="1400" i="0" dirty="0">
                <a:sym typeface="Helvetica"/>
              </a:rPr>
              <a:t>(5), 203–</a:t>
            </a:r>
          </a:p>
          <a:p>
            <a:pPr defTabSz="457200">
              <a:spcBef>
                <a:spcPts val="0"/>
              </a:spcBef>
              <a:defRPr sz="1900" i="0" spc="0">
                <a:solidFill>
                  <a:srgbClr val="000000"/>
                </a:solidFill>
                <a:latin typeface="Helvetica"/>
                <a:ea typeface="Helvetica"/>
                <a:cs typeface="Helvetica"/>
                <a:sym typeface="Helvetica"/>
              </a:defRPr>
            </a:pPr>
            <a:r>
              <a:rPr lang="en-US" sz="1400" i="0" dirty="0">
                <a:sym typeface="Helvetica"/>
              </a:rPr>
              <a:t>	217. https://</a:t>
            </a:r>
            <a:r>
              <a:rPr lang="en-US" sz="1400" i="0" dirty="0" err="1">
                <a:sym typeface="Helvetica"/>
              </a:rPr>
              <a:t>doi.org</a:t>
            </a:r>
            <a:r>
              <a:rPr lang="en-US" sz="1400" i="0" dirty="0">
                <a:sym typeface="Helvetica"/>
              </a:rPr>
              <a:t>/10.1080/07448480209595713</a:t>
            </a:r>
            <a:endParaRPr lang="en-US" sz="1400" dirty="0"/>
          </a:p>
          <a:p>
            <a:pPr defTabSz="457200">
              <a:spcBef>
                <a:spcPts val="0"/>
              </a:spcBef>
              <a:defRPr sz="1900" i="0" spc="0">
                <a:solidFill>
                  <a:srgbClr val="000000"/>
                </a:solidFill>
                <a:latin typeface="Helvetica"/>
                <a:ea typeface="Helvetica"/>
                <a:cs typeface="Helvetica"/>
                <a:sym typeface="Helvetica"/>
              </a:defRPr>
            </a:pPr>
            <a:r>
              <a:rPr sz="1400" dirty="0"/>
              <a:t>Weiss, N. H., Bold, K. W., Sullivan, T. P., </a:t>
            </a:r>
            <a:r>
              <a:rPr sz="1400" dirty="0" err="1"/>
              <a:t>Armeli</a:t>
            </a:r>
            <a:r>
              <a:rPr sz="1400" dirty="0"/>
              <a:t>, S., &amp; </a:t>
            </a:r>
            <a:r>
              <a:rPr sz="1400" dirty="0" err="1"/>
              <a:t>Tennen</a:t>
            </a:r>
            <a:r>
              <a:rPr sz="1400" dirty="0"/>
              <a:t>, H. (2017). Testing bidirectional</a:t>
            </a:r>
            <a:endParaRPr lang="en-US" sz="1400" dirty="0"/>
          </a:p>
          <a:p>
            <a:pPr defTabSz="457200">
              <a:spcBef>
                <a:spcPts val="0"/>
              </a:spcBef>
              <a:defRPr sz="1900" i="0" spc="0">
                <a:solidFill>
                  <a:srgbClr val="000000"/>
                </a:solidFill>
                <a:latin typeface="Helvetica"/>
                <a:ea typeface="Helvetica"/>
                <a:cs typeface="Helvetica"/>
                <a:sym typeface="Helvetica"/>
              </a:defRPr>
            </a:pPr>
            <a:r>
              <a:rPr lang="en-US" sz="1400" dirty="0"/>
              <a:t>	</a:t>
            </a:r>
            <a:r>
              <a:rPr sz="1400" dirty="0"/>
              <a:t>associations</a:t>
            </a:r>
            <a:r>
              <a:rPr lang="en-US" sz="1400" dirty="0"/>
              <a:t> </a:t>
            </a:r>
            <a:r>
              <a:rPr sz="1400" dirty="0"/>
              <a:t>among emotion regulation strategies and substance use: A daily diary study: Emotion</a:t>
            </a:r>
            <a:endParaRPr lang="en-US" sz="1400" dirty="0"/>
          </a:p>
          <a:p>
            <a:pPr defTabSz="457200">
              <a:spcBef>
                <a:spcPts val="0"/>
              </a:spcBef>
              <a:defRPr sz="1900" i="0" spc="0">
                <a:solidFill>
                  <a:srgbClr val="000000"/>
                </a:solidFill>
                <a:latin typeface="Helvetica"/>
                <a:ea typeface="Helvetica"/>
                <a:cs typeface="Helvetica"/>
                <a:sym typeface="Helvetica"/>
              </a:defRPr>
            </a:pPr>
            <a:r>
              <a:rPr lang="en-US" sz="1400" dirty="0"/>
              <a:t>	</a:t>
            </a:r>
            <a:r>
              <a:rPr sz="1400" dirty="0"/>
              <a:t>regulation and substance use. </a:t>
            </a:r>
            <a:r>
              <a:rPr sz="1400" i="1" dirty="0"/>
              <a:t>Addiction</a:t>
            </a:r>
            <a:r>
              <a:rPr sz="1400" dirty="0"/>
              <a:t>, </a:t>
            </a:r>
            <a:r>
              <a:rPr sz="1400" i="1" dirty="0"/>
              <a:t>112</a:t>
            </a:r>
            <a:r>
              <a:rPr sz="1400" dirty="0"/>
              <a:t>(4), 695–704. https://doi.org/10.1111/add.13698</a:t>
            </a:r>
            <a:endParaRPr lang="en-US" sz="1400" dirty="0"/>
          </a:p>
          <a:p>
            <a:pPr defTabSz="457200">
              <a:spcBef>
                <a:spcPts val="0"/>
              </a:spcBef>
              <a:defRPr sz="1900" i="0" spc="0">
                <a:solidFill>
                  <a:srgbClr val="000000"/>
                </a:solidFill>
                <a:latin typeface="Helvetica"/>
                <a:ea typeface="Helvetica"/>
                <a:cs typeface="Helvetica"/>
                <a:sym typeface="Helvetica"/>
              </a:defRPr>
            </a:pPr>
            <a:endParaRPr dirty="0"/>
          </a:p>
          <a:p>
            <a:pPr lvl="1" defTabSz="457200">
              <a:spcBef>
                <a:spcPts val="0"/>
              </a:spcBef>
              <a:defRPr sz="1200" i="0" spc="0">
                <a:solidFill>
                  <a:srgbClr val="000000"/>
                </a:solidFill>
                <a:latin typeface="Helvetica"/>
                <a:ea typeface="Helvetica"/>
                <a:cs typeface="Helvetica"/>
                <a:sym typeface="Helvetica"/>
              </a:defRPr>
            </a:pPr>
            <a:endParaRPr dirty="0">
              <a:latin typeface="Helvetica" panose="020B0604020202020204" pitchFamily="34" charset="0"/>
              <a:cs typeface="Helvetica" panose="020B0604020202020204" pitchFamily="34" charset="0"/>
            </a:endParaRPr>
          </a:p>
          <a:p>
            <a:pPr defTabSz="457200">
              <a:spcBef>
                <a:spcPts val="0"/>
              </a:spcBef>
              <a:defRPr sz="2600" i="0" spc="0">
                <a:solidFill>
                  <a:srgbClr val="000000"/>
                </a:solidFill>
                <a:latin typeface="Helvetica"/>
                <a:ea typeface="Helvetica"/>
                <a:cs typeface="Helvetica"/>
                <a:sym typeface="Helvetica"/>
              </a:defRPr>
            </a:pPr>
            <a:r>
              <a:rPr lang="en-US" dirty="0">
                <a:latin typeface="Helvetica" panose="020B0604020202020204" pitchFamily="34" charset="0"/>
                <a:cs typeface="Helvetica" panose="020B0604020202020204" pitchFamily="34" charset="0"/>
              </a:rPr>
              <a:t>Email questions to: shelby.king819@topper.wku.edu, sarah.elder713@topper.wku.edu, or jenni.teeters@wku.edu</a:t>
            </a:r>
          </a:p>
        </p:txBody>
      </p:sp>
      <p:pic>
        <p:nvPicPr>
          <p:cNvPr id="6" name="Video 5">
            <a:hlinkClick r:id="" action="ppaction://media"/>
            <a:extLst>
              <a:ext uri="{FF2B5EF4-FFF2-40B4-BE49-F238E27FC236}">
                <a16:creationId xmlns:a16="http://schemas.microsoft.com/office/drawing/2014/main" id="{C3AF4B89-7B80-48A7-8932-6F14281E82E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1215396" y="8411547"/>
            <a:ext cx="1789403" cy="1342052"/>
          </a:xfrm>
          <a:prstGeom prst="rect">
            <a:avLst/>
          </a:prstGeom>
        </p:spPr>
      </p:pic>
      <p:cxnSp>
        <p:nvCxnSpPr>
          <p:cNvPr id="7" name="Straight Connector 6">
            <a:extLst>
              <a:ext uri="{FF2B5EF4-FFF2-40B4-BE49-F238E27FC236}">
                <a16:creationId xmlns:a16="http://schemas.microsoft.com/office/drawing/2014/main" id="{203349B9-2FAF-844B-A92F-1622F0EC070F}"/>
              </a:ext>
            </a:extLst>
          </p:cNvPr>
          <p:cNvCxnSpPr>
            <a:cxnSpLocks/>
          </p:cNvCxnSpPr>
          <p:nvPr/>
        </p:nvCxnSpPr>
        <p:spPr>
          <a:xfrm>
            <a:off x="391886" y="1604865"/>
            <a:ext cx="12095296" cy="0"/>
          </a:xfrm>
          <a:prstGeom prst="line">
            <a:avLst/>
          </a:prstGeom>
          <a:noFill/>
          <a:ln w="25400" cap="flat" cmpd="dbl">
            <a:solidFill>
              <a:srgbClr val="000000"/>
            </a:solidFill>
            <a:prstDash val="solid"/>
            <a:miter lim="400000"/>
          </a:ln>
          <a:effectLst/>
          <a:sp3d/>
        </p:spPr>
        <p:style>
          <a:lnRef idx="0">
            <a:scrgbClr r="0" g="0" b="0"/>
          </a:lnRef>
          <a:fillRef idx="0">
            <a:scrgbClr r="0" g="0" b="0"/>
          </a:fillRef>
          <a:effectRef idx="0">
            <a:scrgbClr r="0" g="0" b="0"/>
          </a:effectRef>
          <a:fontRef idx="none"/>
        </p:style>
      </p:cxnSp>
      <p:pic>
        <p:nvPicPr>
          <p:cNvPr id="4" name="Picture 3" descr="Logo, company name&#10;&#10;Description automatically generated">
            <a:extLst>
              <a:ext uri="{FF2B5EF4-FFF2-40B4-BE49-F238E27FC236}">
                <a16:creationId xmlns:a16="http://schemas.microsoft.com/office/drawing/2014/main" id="{95EDA0E4-5CF8-7A42-AC7F-851CEDE146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5021" y="3222735"/>
            <a:ext cx="2690950" cy="2387745"/>
          </a:xfrm>
          <a:prstGeom prst="rect">
            <a:avLst/>
          </a:prstGeom>
        </p:spPr>
      </p:pic>
    </p:spTree>
  </p:cSld>
  <p:clrMapOvr>
    <a:masterClrMapping/>
  </p:clrMapOvr>
  <p:transition spd="med" advTm="139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ackground info"/>
          <p:cNvSpPr txBox="1">
            <a:spLocks noGrp="1"/>
          </p:cNvSpPr>
          <p:nvPr>
            <p:ph type="title"/>
          </p:nvPr>
        </p:nvSpPr>
        <p:spPr>
          <a:prstGeom prst="rect">
            <a:avLst/>
          </a:prstGeom>
        </p:spPr>
        <p:txBody>
          <a:bodyPr>
            <a:normAutofit fontScale="90000"/>
          </a:bodyPr>
          <a:lstStyle>
            <a:lvl1pPr defTabSz="543305">
              <a:spcBef>
                <a:spcPts val="2100"/>
              </a:spcBef>
              <a:defRPr sz="4836">
                <a:solidFill>
                  <a:srgbClr val="000000"/>
                </a:solidFill>
              </a:defRPr>
            </a:lvl1pPr>
          </a:lstStyle>
          <a:p>
            <a:r>
              <a:rPr dirty="0">
                <a:latin typeface="Bodoni MT" panose="02070603080606020203" pitchFamily="18" charset="0"/>
              </a:rPr>
              <a:t>Background info</a:t>
            </a:r>
          </a:p>
        </p:txBody>
      </p:sp>
      <p:sp>
        <p:nvSpPr>
          <p:cNvPr id="138" name="In 2018, 54.9% of college students drank alcohol in the past month…"/>
          <p:cNvSpPr txBox="1">
            <a:spLocks noGrp="1"/>
          </p:cNvSpPr>
          <p:nvPr>
            <p:ph type="body" idx="1"/>
          </p:nvPr>
        </p:nvSpPr>
        <p:spPr>
          <a:xfrm>
            <a:off x="571500" y="1803399"/>
            <a:ext cx="11915682" cy="7226301"/>
          </a:xfrm>
          <a:prstGeom prst="rect">
            <a:avLst/>
          </a:prstGeom>
        </p:spPr>
        <p:txBody>
          <a:bodyPr/>
          <a:lstStyle/>
          <a:p>
            <a:pPr>
              <a:defRPr>
                <a:solidFill>
                  <a:srgbClr val="000000"/>
                </a:solidFill>
              </a:defRPr>
            </a:pPr>
            <a:r>
              <a:rPr dirty="0">
                <a:latin typeface="Arial" panose="020B0604020202020204" pitchFamily="34" charset="0"/>
                <a:cs typeface="Arial" panose="020B0604020202020204" pitchFamily="34" charset="0"/>
              </a:rPr>
              <a:t>In 2018, 54.9% of college students drank alcohol in the past month </a:t>
            </a:r>
          </a:p>
          <a:p>
            <a:pPr lvl="1">
              <a:defRPr>
                <a:solidFill>
                  <a:srgbClr val="000000"/>
                </a:solidFill>
              </a:defRPr>
            </a:pPr>
            <a:r>
              <a:rPr dirty="0">
                <a:latin typeface="Arial" panose="020B0604020202020204" pitchFamily="34" charset="0"/>
                <a:cs typeface="Arial" panose="020B0604020202020204" pitchFamily="34" charset="0"/>
              </a:rPr>
              <a:t>36.9% engaged in heavy episodic drinking </a:t>
            </a:r>
          </a:p>
          <a:p>
            <a:pPr>
              <a:defRPr>
                <a:solidFill>
                  <a:srgbClr val="000000"/>
                </a:solidFill>
              </a:defRPr>
            </a:pPr>
            <a:r>
              <a:rPr dirty="0">
                <a:latin typeface="Arial" panose="020B0604020202020204" pitchFamily="34" charset="0"/>
                <a:cs typeface="Arial" panose="020B0604020202020204" pitchFamily="34" charset="0"/>
              </a:rPr>
              <a:t>Previous findings suggest that emotion regulation may be associated with alcohol use and related problems (Dvorak et al., 2014; Weiss et al., 2018)</a:t>
            </a:r>
          </a:p>
        </p:txBody>
      </p:sp>
      <p:pic>
        <p:nvPicPr>
          <p:cNvPr id="139" name="IMG_6480.JPG" descr="IMG_6480.JPG"/>
          <p:cNvPicPr>
            <a:picLocks noChangeAspect="1"/>
          </p:cNvPicPr>
          <p:nvPr/>
        </p:nvPicPr>
        <p:blipFill>
          <a:blip r:embed="rId5"/>
          <a:stretch>
            <a:fillRect/>
          </a:stretch>
        </p:blipFill>
        <p:spPr>
          <a:xfrm>
            <a:off x="3467460" y="5791823"/>
            <a:ext cx="6123761" cy="3061881"/>
          </a:xfrm>
          <a:prstGeom prst="rect">
            <a:avLst/>
          </a:prstGeom>
          <a:ln w="12700">
            <a:miter lim="400000"/>
          </a:ln>
        </p:spPr>
      </p:pic>
      <p:sp>
        <p:nvSpPr>
          <p:cNvPr id="140" name="https://www.onlineuniversities.com/blog/2012/04/the-disturbing-state-of-college-drinking-10-telling-facts/"/>
          <p:cNvSpPr txBox="1"/>
          <p:nvPr/>
        </p:nvSpPr>
        <p:spPr>
          <a:xfrm>
            <a:off x="1744002" y="8957168"/>
            <a:ext cx="951679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700" spc="17"/>
            </a:lvl1pPr>
          </a:lstStyle>
          <a:p>
            <a:r>
              <a:rPr dirty="0"/>
              <a:t>https://www.onlineuniversities.com/blog/2012/04/the-disturbing-state-of-college-drinking-10-telling-facts/</a:t>
            </a:r>
          </a:p>
        </p:txBody>
      </p:sp>
      <p:cxnSp>
        <p:nvCxnSpPr>
          <p:cNvPr id="3" name="Straight Connector 2">
            <a:extLst>
              <a:ext uri="{FF2B5EF4-FFF2-40B4-BE49-F238E27FC236}">
                <a16:creationId xmlns:a16="http://schemas.microsoft.com/office/drawing/2014/main" id="{60DA448E-8EC3-E04F-AAAB-034C9186343A}"/>
              </a:ext>
            </a:extLst>
          </p:cNvPr>
          <p:cNvCxnSpPr>
            <a:cxnSpLocks/>
          </p:cNvCxnSpPr>
          <p:nvPr/>
        </p:nvCxnSpPr>
        <p:spPr>
          <a:xfrm>
            <a:off x="391886" y="1604865"/>
            <a:ext cx="12095296" cy="0"/>
          </a:xfrm>
          <a:prstGeom prst="line">
            <a:avLst/>
          </a:prstGeom>
          <a:noFill/>
          <a:ln w="25400" cap="flat" cmpd="dbl">
            <a:solidFill>
              <a:srgbClr val="000000"/>
            </a:solidFill>
            <a:prstDash val="solid"/>
            <a:miter lim="400000"/>
          </a:ln>
          <a:effectLst/>
          <a:sp3d/>
        </p:spPr>
        <p:style>
          <a:lnRef idx="0">
            <a:scrgbClr r="0" g="0" b="0"/>
          </a:lnRef>
          <a:fillRef idx="0">
            <a:scrgbClr r="0" g="0" b="0"/>
          </a:fillRef>
          <a:effectRef idx="0">
            <a:scrgbClr r="0" g="0" b="0"/>
          </a:effectRef>
          <a:fontRef idx="none"/>
        </p:style>
      </p:cxnSp>
      <p:pic>
        <p:nvPicPr>
          <p:cNvPr id="6" name="Audio Recording Oct 29, 2020 at 11:37:08 AM" descr="Audio Recording Oct 29, 2020 at 11:37:08 AM">
            <a:hlinkClick r:id="" action="ppaction://media"/>
            <a:extLst>
              <a:ext uri="{FF2B5EF4-FFF2-40B4-BE49-F238E27FC236}">
                <a16:creationId xmlns:a16="http://schemas.microsoft.com/office/drawing/2014/main" id="{0339D3D6-1A8A-1B42-B21A-DF5EB0ED13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4381" y="8753968"/>
            <a:ext cx="812800" cy="812800"/>
          </a:xfrm>
          <a:prstGeom prst="rect">
            <a:avLst/>
          </a:prstGeom>
        </p:spPr>
      </p:pic>
    </p:spTree>
  </p:cSld>
  <p:clrMapOvr>
    <a:masterClrMapping/>
  </p:clrMapOvr>
  <p:transition spd="med" advTm="353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Line"/>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pic>
        <p:nvPicPr>
          <p:cNvPr id="145" name="IMG_6482.JPG" descr="IMG_6482.JPG"/>
          <p:cNvPicPr>
            <a:picLocks noChangeAspect="1"/>
          </p:cNvPicPr>
          <p:nvPr/>
        </p:nvPicPr>
        <p:blipFill>
          <a:blip r:embed="rId5"/>
          <a:stretch>
            <a:fillRect/>
          </a:stretch>
        </p:blipFill>
        <p:spPr>
          <a:xfrm>
            <a:off x="544559" y="904906"/>
            <a:ext cx="11915682" cy="7943788"/>
          </a:xfrm>
          <a:prstGeom prst="rect">
            <a:avLst/>
          </a:prstGeom>
          <a:ln w="12700">
            <a:miter lim="400000"/>
          </a:ln>
        </p:spPr>
      </p:pic>
      <p:sp>
        <p:nvSpPr>
          <p:cNvPr id="146" name="https://www.the-alcoholism-guide.org/college-binge-drinking.html"/>
          <p:cNvSpPr txBox="1"/>
          <p:nvPr/>
        </p:nvSpPr>
        <p:spPr>
          <a:xfrm>
            <a:off x="2540215" y="9033368"/>
            <a:ext cx="7924370"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300" spc="22"/>
            </a:lvl1pPr>
          </a:lstStyle>
          <a:p>
            <a:r>
              <a:t>https://www.the-alcoholism-guide.org/college-binge-drinking.html</a:t>
            </a:r>
          </a:p>
        </p:txBody>
      </p:sp>
      <p:pic>
        <p:nvPicPr>
          <p:cNvPr id="3" name="Audio Recording Oct 29, 2020 at 11:40:13 AM" descr="Audio Recording Oct 29, 2020 at 11:40:13 AM">
            <a:hlinkClick r:id="" action="ppaction://media"/>
            <a:extLst>
              <a:ext uri="{FF2B5EF4-FFF2-40B4-BE49-F238E27FC236}">
                <a16:creationId xmlns:a16="http://schemas.microsoft.com/office/drawing/2014/main" id="{2EE58203-F6EC-F948-AA57-A795A02FF5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026900" y="8848694"/>
            <a:ext cx="812800" cy="812800"/>
          </a:xfrm>
          <a:prstGeom prst="rect">
            <a:avLst/>
          </a:prstGeom>
        </p:spPr>
      </p:pic>
    </p:spTree>
  </p:cSld>
  <p:clrMapOvr>
    <a:masterClrMapping/>
  </p:clrMapOvr>
  <p:transition spd="med" advTm="417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up, sitting, coffee, table&#10;&#10;Description automatically generated">
            <a:extLst>
              <a:ext uri="{FF2B5EF4-FFF2-40B4-BE49-F238E27FC236}">
                <a16:creationId xmlns:a16="http://schemas.microsoft.com/office/drawing/2014/main" id="{389587FD-6275-134D-8443-D16A9D859E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9317" y="5831205"/>
            <a:ext cx="6883046" cy="4237990"/>
          </a:xfrm>
          <a:prstGeom prst="rect">
            <a:avLst/>
          </a:prstGeom>
        </p:spPr>
      </p:pic>
      <p:sp>
        <p:nvSpPr>
          <p:cNvPr id="137" name="Background info"/>
          <p:cNvSpPr txBox="1">
            <a:spLocks noGrp="1"/>
          </p:cNvSpPr>
          <p:nvPr>
            <p:ph type="title"/>
          </p:nvPr>
        </p:nvSpPr>
        <p:spPr>
          <a:prstGeom prst="rect">
            <a:avLst/>
          </a:prstGeom>
        </p:spPr>
        <p:txBody>
          <a:bodyPr>
            <a:normAutofit fontScale="90000"/>
          </a:bodyPr>
          <a:lstStyle>
            <a:lvl1pPr defTabSz="543305">
              <a:spcBef>
                <a:spcPts val="2100"/>
              </a:spcBef>
              <a:defRPr sz="4836">
                <a:solidFill>
                  <a:srgbClr val="000000"/>
                </a:solidFill>
              </a:defRPr>
            </a:lvl1pPr>
          </a:lstStyle>
          <a:p>
            <a:r>
              <a:rPr lang="en-US" dirty="0">
                <a:latin typeface="Bodoni MT" panose="02070603080606020203" pitchFamily="18" charset="0"/>
              </a:rPr>
              <a:t>ALCOHOL-RELATED PROBLEMS</a:t>
            </a:r>
            <a:endParaRPr dirty="0">
              <a:latin typeface="Bodoni MT" panose="02070603080606020203" pitchFamily="18" charset="0"/>
            </a:endParaRPr>
          </a:p>
        </p:txBody>
      </p:sp>
      <p:sp>
        <p:nvSpPr>
          <p:cNvPr id="138" name="In 2018, 54.9% of college students drank alcohol in the past month…"/>
          <p:cNvSpPr txBox="1">
            <a:spLocks noGrp="1"/>
          </p:cNvSpPr>
          <p:nvPr>
            <p:ph type="body" idx="1"/>
          </p:nvPr>
        </p:nvSpPr>
        <p:spPr>
          <a:xfrm>
            <a:off x="386079" y="1963420"/>
            <a:ext cx="12618720" cy="4665976"/>
          </a:xfrm>
          <a:prstGeom prst="rect">
            <a:avLst/>
          </a:prstGeom>
        </p:spPr>
        <p:txBody>
          <a:bodyPr>
            <a:normAutofit lnSpcReduction="10000"/>
          </a:bodyPr>
          <a:lstStyle/>
          <a:p>
            <a:pPr>
              <a:defRPr>
                <a:solidFill>
                  <a:srgbClr val="000000"/>
                </a:solidFill>
              </a:defRPr>
            </a:pPr>
            <a:r>
              <a:rPr lang="en-US" dirty="0">
                <a:latin typeface="Helvetica Neue"/>
                <a:ea typeface="Helvetica Neue"/>
                <a:cs typeface="Helvetica Neue"/>
                <a:sym typeface="Helvetica Neue"/>
              </a:rPr>
              <a:t>Researchers estimate that each year:</a:t>
            </a:r>
          </a:p>
          <a:p>
            <a:pPr lvl="1">
              <a:defRPr>
                <a:solidFill>
                  <a:srgbClr val="000000"/>
                </a:solidFill>
              </a:defRPr>
            </a:pPr>
            <a:r>
              <a:rPr lang="en-US" dirty="0">
                <a:latin typeface="Helvetica Neue"/>
                <a:ea typeface="Helvetica Neue"/>
                <a:cs typeface="Helvetica Neue"/>
                <a:sym typeface="Helvetica Neue"/>
              </a:rPr>
              <a:t>1,519 college students die from alcohol-related unintentional injuries, including motor-vehicle crashes</a:t>
            </a:r>
          </a:p>
          <a:p>
            <a:pPr lvl="1">
              <a:defRPr>
                <a:solidFill>
                  <a:srgbClr val="000000"/>
                </a:solidFill>
              </a:defRPr>
            </a:pPr>
            <a:r>
              <a:rPr lang="en-US" dirty="0">
                <a:latin typeface="Helvetica Neue"/>
                <a:ea typeface="Helvetica Neue"/>
                <a:cs typeface="Helvetica Neue"/>
                <a:sym typeface="Helvetica Neue"/>
              </a:rPr>
              <a:t>696,000 students are assaulted by another student who has been drinking</a:t>
            </a:r>
          </a:p>
          <a:p>
            <a:pPr lvl="1">
              <a:defRPr>
                <a:solidFill>
                  <a:srgbClr val="000000"/>
                </a:solidFill>
              </a:defRPr>
            </a:pPr>
            <a:r>
              <a:rPr lang="en-US" dirty="0">
                <a:latin typeface="Helvetica Neue"/>
                <a:ea typeface="Helvetica Neue"/>
                <a:cs typeface="Helvetica Neue"/>
                <a:sym typeface="Helvetica Neue"/>
              </a:rPr>
              <a:t>97,000 experience alcohol-related sexual assault or date rape</a:t>
            </a:r>
          </a:p>
          <a:p>
            <a:pPr lvl="1">
              <a:defRPr>
                <a:solidFill>
                  <a:srgbClr val="000000"/>
                </a:solidFill>
              </a:defRPr>
            </a:pPr>
            <a:r>
              <a:rPr lang="en-US" dirty="0">
                <a:latin typeface="Helvetica Neue"/>
                <a:ea typeface="Helvetica Neue"/>
                <a:cs typeface="Helvetica Neue"/>
                <a:sym typeface="Helvetica Neue"/>
              </a:rPr>
              <a:t>1 in 4 college students report academic difficulties from drinking, such as missing class or getting behind in schoolwork</a:t>
            </a:r>
          </a:p>
          <a:p>
            <a:pPr lvl="1">
              <a:defRPr>
                <a:solidFill>
                  <a:srgbClr val="000000"/>
                </a:solidFill>
              </a:defRPr>
            </a:pPr>
            <a:endParaRPr lang="en-US" dirty="0">
              <a:latin typeface="Helvetica Neue"/>
              <a:ea typeface="Helvetica Neue"/>
              <a:cs typeface="Helvetica Neue"/>
              <a:sym typeface="Helvetica Neue"/>
            </a:endParaRPr>
          </a:p>
          <a:p>
            <a:pPr lvl="1">
              <a:defRPr>
                <a:solidFill>
                  <a:srgbClr val="000000"/>
                </a:solidFill>
              </a:defRPr>
            </a:pPr>
            <a:endParaRPr lang="en-US" dirty="0">
              <a:latin typeface="Helvetica Neue"/>
              <a:ea typeface="Helvetica Neue"/>
              <a:cs typeface="Helvetica Neue"/>
              <a:sym typeface="Helvetica Neue"/>
            </a:endParaRPr>
          </a:p>
          <a:p>
            <a:pPr lvl="1">
              <a:defRPr>
                <a:solidFill>
                  <a:srgbClr val="000000"/>
                </a:solidFill>
              </a:defRPr>
            </a:pPr>
            <a:endParaRPr dirty="0">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60DA448E-8EC3-E04F-AAAB-034C9186343A}"/>
              </a:ext>
            </a:extLst>
          </p:cNvPr>
          <p:cNvCxnSpPr>
            <a:cxnSpLocks/>
          </p:cNvCxnSpPr>
          <p:nvPr/>
        </p:nvCxnSpPr>
        <p:spPr>
          <a:xfrm>
            <a:off x="391886" y="1604865"/>
            <a:ext cx="12095296" cy="0"/>
          </a:xfrm>
          <a:prstGeom prst="line">
            <a:avLst/>
          </a:prstGeom>
          <a:noFill/>
          <a:ln w="25400" cap="flat" cmpd="dbl">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8" name="TextBox 7">
            <a:extLst>
              <a:ext uri="{FF2B5EF4-FFF2-40B4-BE49-F238E27FC236}">
                <a16:creationId xmlns:a16="http://schemas.microsoft.com/office/drawing/2014/main" id="{7F5CEBF2-A250-C549-AAF8-9BF74E6E8FC8}"/>
              </a:ext>
            </a:extLst>
          </p:cNvPr>
          <p:cNvSpPr txBox="1"/>
          <p:nvPr/>
        </p:nvSpPr>
        <p:spPr>
          <a:xfrm>
            <a:off x="10629900" y="8871754"/>
            <a:ext cx="2887431" cy="8361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1400"/>
              </a:spcBef>
              <a:spcAft>
                <a:spcPts val="0"/>
              </a:spcAft>
              <a:buClrTx/>
              <a:buSzTx/>
              <a:buFontTx/>
              <a:buNone/>
              <a:tabLst/>
            </a:pPr>
            <a:r>
              <a:rPr kumimoji="0" lang="en-US" sz="1800" b="0" i="0" u="none" strike="noStrike" cap="none" spc="28" normalizeH="0" baseline="0" dirty="0" err="1">
                <a:ln>
                  <a:noFill/>
                </a:ln>
                <a:solidFill>
                  <a:srgbClr val="000000"/>
                </a:solidFill>
                <a:effectLst/>
                <a:uFillTx/>
                <a:latin typeface="Arial" panose="020B0604020202020204" pitchFamily="34" charset="0"/>
                <a:cs typeface="Arial" panose="020B0604020202020204" pitchFamily="34" charset="0"/>
                <a:sym typeface="Iowan Old Style"/>
              </a:rPr>
              <a:t>Hingson</a:t>
            </a:r>
            <a:r>
              <a:rPr lang="en-US" sz="1800" i="0" dirty="0">
                <a:solidFill>
                  <a:srgbClr val="000000"/>
                </a:solidFill>
                <a:latin typeface="Arial" panose="020B0604020202020204" pitchFamily="34" charset="0"/>
                <a:cs typeface="Arial" panose="020B0604020202020204" pitchFamily="34" charset="0"/>
              </a:rPr>
              <a:t> et al., 2017; Wechsler et al., 2002</a:t>
            </a:r>
            <a:endParaRPr kumimoji="0" lang="en-US" sz="1800" b="0" i="0" u="none" strike="noStrike" cap="none" spc="28" normalizeH="0" baseline="0" dirty="0">
              <a:ln>
                <a:noFill/>
              </a:ln>
              <a:solidFill>
                <a:srgbClr val="000000"/>
              </a:solidFill>
              <a:effectLst/>
              <a:uFillTx/>
              <a:latin typeface="Arial" panose="020B0604020202020204" pitchFamily="34" charset="0"/>
              <a:cs typeface="Arial" panose="020B0604020202020204" pitchFamily="34" charset="0"/>
              <a:sym typeface="Iowan Old Style"/>
            </a:endParaRPr>
          </a:p>
        </p:txBody>
      </p:sp>
      <p:pic>
        <p:nvPicPr>
          <p:cNvPr id="12" name="Audio Recording Oct 29, 2020 at 11:44:33 AM" descr="Audio Recording Oct 29, 2020 at 11:44:33 AM">
            <a:hlinkClick r:id="" action="ppaction://media"/>
            <a:extLst>
              <a:ext uri="{FF2B5EF4-FFF2-40B4-BE49-F238E27FC236}">
                <a16:creationId xmlns:a16="http://schemas.microsoft.com/office/drawing/2014/main" id="{71B5993E-276D-8845-97F3-B7787DBCAB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6079" y="8623300"/>
            <a:ext cx="812800" cy="812800"/>
          </a:xfrm>
          <a:prstGeom prst="rect">
            <a:avLst/>
          </a:prstGeom>
        </p:spPr>
      </p:pic>
    </p:spTree>
    <p:extLst>
      <p:ext uri="{BB962C8B-B14F-4D97-AF65-F5344CB8AC3E}">
        <p14:creationId xmlns:p14="http://schemas.microsoft.com/office/powerpoint/2010/main" val="2926267722"/>
      </p:ext>
    </p:extLst>
  </p:cSld>
  <p:clrMapOvr>
    <a:masterClrMapping/>
  </p:clrMapOvr>
  <p:transition spd="med" advTm="536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7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A96F04-1AAB-4B78-B80A-333E77EBEC31}"/>
              </a:ext>
            </a:extLst>
          </p:cNvPr>
          <p:cNvSpPr>
            <a:spLocks noGrp="1"/>
          </p:cNvSpPr>
          <p:nvPr>
            <p:ph type="title"/>
          </p:nvPr>
        </p:nvSpPr>
        <p:spPr/>
        <p:txBody>
          <a:bodyPr>
            <a:noAutofit/>
          </a:bodyPr>
          <a:lstStyle/>
          <a:p>
            <a:r>
              <a:rPr lang="en-US" sz="4400" dirty="0">
                <a:solidFill>
                  <a:srgbClr val="000000"/>
                </a:solidFill>
                <a:latin typeface="Bodoni MT" panose="02070603080606020203" pitchFamily="18" charset="0"/>
              </a:rPr>
              <a:t>EMOTION DYSREGULATION</a:t>
            </a:r>
          </a:p>
        </p:txBody>
      </p:sp>
      <p:sp>
        <p:nvSpPr>
          <p:cNvPr id="6" name="TextBox 5">
            <a:extLst>
              <a:ext uri="{FF2B5EF4-FFF2-40B4-BE49-F238E27FC236}">
                <a16:creationId xmlns:a16="http://schemas.microsoft.com/office/drawing/2014/main" id="{3E453932-DE1A-43DA-99FB-F9C97483946C}"/>
              </a:ext>
            </a:extLst>
          </p:cNvPr>
          <p:cNvSpPr txBox="1"/>
          <p:nvPr/>
        </p:nvSpPr>
        <p:spPr>
          <a:xfrm>
            <a:off x="571500" y="2141805"/>
            <a:ext cx="12095295" cy="2154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US" sz="3200" b="0" i="0" u="none" strike="noStrike" cap="none" spc="28" normalizeH="0" baseline="0" dirty="0">
                <a:ln>
                  <a:noFill/>
                </a:ln>
                <a:solidFill>
                  <a:srgbClr val="000000"/>
                </a:solidFill>
                <a:effectLst/>
                <a:uFillTx/>
                <a:latin typeface="Arial" panose="020B0604020202020204" pitchFamily="34" charset="0"/>
                <a:cs typeface="Arial" panose="020B0604020202020204" pitchFamily="34" charset="0"/>
                <a:sym typeface="Iowan Old Style"/>
              </a:rPr>
              <a:t>A multidimensional construct involving the inability to execute the skills of awareness, understanding, and acceptance of emotions </a:t>
            </a:r>
            <a:r>
              <a:rPr kumimoji="0" lang="en-US" sz="1800" b="0" i="0" u="none" strike="noStrike" cap="none" spc="28" normalizeH="0" baseline="0" dirty="0">
                <a:ln>
                  <a:noFill/>
                </a:ln>
                <a:solidFill>
                  <a:srgbClr val="000000"/>
                </a:solidFill>
                <a:effectLst/>
                <a:uFillTx/>
                <a:latin typeface="Arial" panose="020B0604020202020204" pitchFamily="34" charset="0"/>
                <a:cs typeface="Arial" panose="020B0604020202020204" pitchFamily="34" charset="0"/>
                <a:sym typeface="Iowan Old Style"/>
              </a:rPr>
              <a:t>(</a:t>
            </a:r>
            <a:r>
              <a:rPr lang="nl-NL" sz="1800" i="0" dirty="0">
                <a:solidFill>
                  <a:srgbClr val="000000"/>
                </a:solidFill>
                <a:latin typeface="Arial" panose="020B0604020202020204" pitchFamily="34" charset="0"/>
                <a:cs typeface="Arial" panose="020B0604020202020204" pitchFamily="34" charset="0"/>
              </a:rPr>
              <a:t>Gratz, K. L. &amp; Roemer, L., 2004)</a:t>
            </a:r>
          </a:p>
          <a:p>
            <a:pPr marL="0" marR="0" indent="0" algn="l" defTabSz="584200" rtl="0" fontAlgn="auto" latinLnBrk="0" hangingPunct="0">
              <a:lnSpc>
                <a:spcPct val="100000"/>
              </a:lnSpc>
              <a:spcBef>
                <a:spcPts val="1400"/>
              </a:spcBef>
              <a:spcAft>
                <a:spcPts val="0"/>
              </a:spcAft>
              <a:buClrTx/>
              <a:buSzTx/>
              <a:buFontTx/>
              <a:buNone/>
              <a:tabLst/>
            </a:pPr>
            <a:endParaRPr kumimoji="0" lang="en-US" sz="2800" b="0" i="0" u="none" strike="noStrike" cap="none" spc="28" normalizeH="0" baseline="0" dirty="0">
              <a:ln>
                <a:noFill/>
              </a:ln>
              <a:solidFill>
                <a:srgbClr val="000000"/>
              </a:solidFill>
              <a:effectLst/>
              <a:uFillTx/>
              <a:latin typeface="Arial" panose="020B0604020202020204" pitchFamily="34" charset="0"/>
              <a:cs typeface="Arial" panose="020B0604020202020204" pitchFamily="34" charset="0"/>
              <a:sym typeface="Iowan Old Style"/>
            </a:endParaRPr>
          </a:p>
        </p:txBody>
      </p:sp>
      <p:pic>
        <p:nvPicPr>
          <p:cNvPr id="8" name="Picture 7">
            <a:extLst>
              <a:ext uri="{FF2B5EF4-FFF2-40B4-BE49-F238E27FC236}">
                <a16:creationId xmlns:a16="http://schemas.microsoft.com/office/drawing/2014/main" id="{E51EB778-39F7-427E-A90F-D74ED61EAB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0050" y="4438631"/>
            <a:ext cx="4584700" cy="3810000"/>
          </a:xfrm>
          <a:prstGeom prst="rect">
            <a:avLst/>
          </a:prstGeom>
        </p:spPr>
      </p:pic>
      <p:sp>
        <p:nvSpPr>
          <p:cNvPr id="9" name="Rectangle 8">
            <a:extLst>
              <a:ext uri="{FF2B5EF4-FFF2-40B4-BE49-F238E27FC236}">
                <a16:creationId xmlns:a16="http://schemas.microsoft.com/office/drawing/2014/main" id="{20A7533F-18AA-4A24-A534-47599F07503A}"/>
              </a:ext>
            </a:extLst>
          </p:cNvPr>
          <p:cNvSpPr/>
          <p:nvPr/>
        </p:nvSpPr>
        <p:spPr>
          <a:xfrm>
            <a:off x="3514970" y="8517286"/>
            <a:ext cx="7827108" cy="307777"/>
          </a:xfrm>
          <a:prstGeom prst="rect">
            <a:avLst/>
          </a:prstGeom>
        </p:spPr>
        <p:txBody>
          <a:bodyPr wrap="square">
            <a:spAutoFit/>
          </a:bodyPr>
          <a:lstStyle/>
          <a:p>
            <a:r>
              <a:rPr lang="en-US" sz="1400" dirty="0"/>
              <a:t>https://www.dbttherapy.com/dbt-leading-treatment-emotion-dysregulation/</a:t>
            </a:r>
          </a:p>
        </p:txBody>
      </p:sp>
      <p:pic>
        <p:nvPicPr>
          <p:cNvPr id="11" name="Video 10">
            <a:hlinkClick r:id="" action="ppaction://media"/>
            <a:extLst>
              <a:ext uri="{FF2B5EF4-FFF2-40B4-BE49-F238E27FC236}">
                <a16:creationId xmlns:a16="http://schemas.microsoft.com/office/drawing/2014/main" id="{AAB8944B-148F-457E-BA66-8CAF54A9961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1681926" y="8761443"/>
            <a:ext cx="1322873" cy="992155"/>
          </a:xfrm>
          <a:prstGeom prst="rect">
            <a:avLst/>
          </a:prstGeom>
        </p:spPr>
      </p:pic>
      <p:cxnSp>
        <p:nvCxnSpPr>
          <p:cNvPr id="10" name="Straight Connector 9">
            <a:extLst>
              <a:ext uri="{FF2B5EF4-FFF2-40B4-BE49-F238E27FC236}">
                <a16:creationId xmlns:a16="http://schemas.microsoft.com/office/drawing/2014/main" id="{FD5B1F54-A7E7-CB4F-9611-38DA754F0406}"/>
              </a:ext>
            </a:extLst>
          </p:cNvPr>
          <p:cNvCxnSpPr>
            <a:cxnSpLocks/>
          </p:cNvCxnSpPr>
          <p:nvPr/>
        </p:nvCxnSpPr>
        <p:spPr>
          <a:xfrm>
            <a:off x="391886" y="1604865"/>
            <a:ext cx="12095296" cy="0"/>
          </a:xfrm>
          <a:prstGeom prst="line">
            <a:avLst/>
          </a:prstGeom>
          <a:noFill/>
          <a:ln w="25400" cap="flat" cmpd="dbl">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464437893"/>
      </p:ext>
    </p:extLst>
  </p:cSld>
  <p:clrMapOvr>
    <a:masterClrMapping/>
  </p:clrMapOvr>
  <p:transition spd="med" advTm="503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CURRENT STUDY"/>
          <p:cNvSpPr txBox="1">
            <a:spLocks noGrp="1"/>
          </p:cNvSpPr>
          <p:nvPr>
            <p:ph type="title"/>
          </p:nvPr>
        </p:nvSpPr>
        <p:spPr>
          <a:prstGeom prst="rect">
            <a:avLst/>
          </a:prstGeom>
        </p:spPr>
        <p:txBody>
          <a:bodyPr>
            <a:normAutofit fontScale="90000"/>
          </a:bodyPr>
          <a:lstStyle>
            <a:lvl1pPr defTabSz="543305">
              <a:spcBef>
                <a:spcPts val="2100"/>
              </a:spcBef>
              <a:defRPr sz="4836">
                <a:solidFill>
                  <a:srgbClr val="030303"/>
                </a:solidFill>
              </a:defRPr>
            </a:lvl1pPr>
          </a:lstStyle>
          <a:p>
            <a:r>
              <a:rPr dirty="0">
                <a:latin typeface="Bodoni MT" panose="02070603080606020203" pitchFamily="18" charset="0"/>
              </a:rPr>
              <a:t>CURRENT STUDY</a:t>
            </a:r>
          </a:p>
        </p:txBody>
      </p:sp>
      <p:sp>
        <p:nvSpPr>
          <p:cNvPr id="152" name="The present study examined the 6 facets of emotion regulation in relation to alcohol-related problems…"/>
          <p:cNvSpPr txBox="1">
            <a:spLocks noGrp="1"/>
          </p:cNvSpPr>
          <p:nvPr>
            <p:ph type="body" idx="1"/>
          </p:nvPr>
        </p:nvSpPr>
        <p:spPr>
          <a:prstGeom prst="rect">
            <a:avLst/>
          </a:prstGeom>
        </p:spPr>
        <p:txBody>
          <a:bodyPr/>
          <a:lstStyle/>
          <a:p>
            <a:pPr>
              <a:defRPr>
                <a:solidFill>
                  <a:srgbClr val="000000"/>
                </a:solidFill>
              </a:defRPr>
            </a:pPr>
            <a:r>
              <a:rPr dirty="0">
                <a:latin typeface="Arial" panose="020B0604020202020204" pitchFamily="34" charset="0"/>
                <a:cs typeface="Arial" panose="020B0604020202020204" pitchFamily="34" charset="0"/>
              </a:rPr>
              <a:t>The present study examined the 6 facets of emotion regulation in relation to alcohol-related problems</a:t>
            </a:r>
            <a:endParaRPr lang="en-US" dirty="0">
              <a:latin typeface="Arial" panose="020B0604020202020204" pitchFamily="34" charset="0"/>
              <a:cs typeface="Arial" panose="020B0604020202020204" pitchFamily="34" charset="0"/>
            </a:endParaRPr>
          </a:p>
          <a:p>
            <a:pPr>
              <a:defRPr>
                <a:solidFill>
                  <a:srgbClr val="000000"/>
                </a:solidFill>
              </a:defRPr>
            </a:pPr>
            <a:endParaRPr dirty="0">
              <a:latin typeface="Arial" panose="020B0604020202020204" pitchFamily="34" charset="0"/>
              <a:cs typeface="Arial" panose="020B0604020202020204" pitchFamily="34" charset="0"/>
            </a:endParaRPr>
          </a:p>
          <a:p>
            <a:pPr lvl="1">
              <a:defRPr>
                <a:solidFill>
                  <a:srgbClr val="000000"/>
                </a:solidFill>
              </a:defRPr>
            </a:pPr>
            <a:r>
              <a:rPr dirty="0">
                <a:latin typeface="Arial" panose="020B0604020202020204" pitchFamily="34" charset="0"/>
                <a:cs typeface="Arial" panose="020B0604020202020204" pitchFamily="34" charset="0"/>
              </a:rPr>
              <a:t>1. Nonacceptance</a:t>
            </a:r>
          </a:p>
          <a:p>
            <a:pPr lvl="1">
              <a:defRPr>
                <a:solidFill>
                  <a:srgbClr val="000000"/>
                </a:solidFill>
              </a:defRPr>
            </a:pPr>
            <a:r>
              <a:rPr dirty="0">
                <a:latin typeface="Arial" panose="020B0604020202020204" pitchFamily="34" charset="0"/>
                <a:cs typeface="Arial" panose="020B0604020202020204" pitchFamily="34" charset="0"/>
              </a:rPr>
              <a:t>2. Goals</a:t>
            </a:r>
          </a:p>
          <a:p>
            <a:pPr lvl="1">
              <a:defRPr>
                <a:solidFill>
                  <a:srgbClr val="000000"/>
                </a:solidFill>
              </a:defRPr>
            </a:pPr>
            <a:r>
              <a:rPr dirty="0">
                <a:latin typeface="Arial" panose="020B0604020202020204" pitchFamily="34" charset="0"/>
                <a:cs typeface="Arial" panose="020B0604020202020204" pitchFamily="34" charset="0"/>
              </a:rPr>
              <a:t>3. Impulse </a:t>
            </a:r>
          </a:p>
          <a:p>
            <a:pPr lvl="1">
              <a:defRPr>
                <a:solidFill>
                  <a:srgbClr val="000000"/>
                </a:solidFill>
              </a:defRPr>
            </a:pPr>
            <a:r>
              <a:rPr dirty="0">
                <a:latin typeface="Arial" panose="020B0604020202020204" pitchFamily="34" charset="0"/>
                <a:cs typeface="Arial" panose="020B0604020202020204" pitchFamily="34" charset="0"/>
              </a:rPr>
              <a:t>4. Awareness </a:t>
            </a:r>
          </a:p>
          <a:p>
            <a:pPr lvl="1">
              <a:defRPr>
                <a:solidFill>
                  <a:srgbClr val="000000"/>
                </a:solidFill>
              </a:defRPr>
            </a:pPr>
            <a:r>
              <a:rPr dirty="0">
                <a:latin typeface="Arial" panose="020B0604020202020204" pitchFamily="34" charset="0"/>
                <a:cs typeface="Arial" panose="020B0604020202020204" pitchFamily="34" charset="0"/>
              </a:rPr>
              <a:t>5. Strategies </a:t>
            </a:r>
          </a:p>
          <a:p>
            <a:pPr lvl="1">
              <a:defRPr>
                <a:solidFill>
                  <a:srgbClr val="000000"/>
                </a:solidFill>
              </a:defRPr>
            </a:pPr>
            <a:r>
              <a:rPr dirty="0">
                <a:latin typeface="Arial" panose="020B0604020202020204" pitchFamily="34" charset="0"/>
                <a:cs typeface="Arial" panose="020B0604020202020204" pitchFamily="34" charset="0"/>
              </a:rPr>
              <a:t>6. Clarity</a:t>
            </a:r>
          </a:p>
        </p:txBody>
      </p:sp>
      <p:pic>
        <p:nvPicPr>
          <p:cNvPr id="153" name="images.jpeg" descr="images.jpeg"/>
          <p:cNvPicPr>
            <a:picLocks noChangeAspect="1"/>
          </p:cNvPicPr>
          <p:nvPr/>
        </p:nvPicPr>
        <p:blipFill>
          <a:blip r:embed="rId5"/>
          <a:stretch>
            <a:fillRect/>
          </a:stretch>
        </p:blipFill>
        <p:spPr>
          <a:xfrm>
            <a:off x="5173173" y="4106654"/>
            <a:ext cx="6229033" cy="3244706"/>
          </a:xfrm>
          <a:prstGeom prst="rect">
            <a:avLst/>
          </a:prstGeom>
          <a:ln w="12700">
            <a:miter lim="400000"/>
          </a:ln>
        </p:spPr>
      </p:pic>
      <p:sp>
        <p:nvSpPr>
          <p:cNvPr id="154" name="https://magentix.ca/calming-emotional-storm-using-dialectical-behavior-therapy/"/>
          <p:cNvSpPr txBox="1"/>
          <p:nvPr/>
        </p:nvSpPr>
        <p:spPr>
          <a:xfrm>
            <a:off x="5107849" y="7551777"/>
            <a:ext cx="635968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00" spc="14"/>
            </a:lvl1pPr>
          </a:lstStyle>
          <a:p>
            <a:r>
              <a:t>https://magentix.ca/calming-emotional-storm-using-dialectical-behavior-therapy/</a:t>
            </a:r>
          </a:p>
        </p:txBody>
      </p:sp>
      <p:pic>
        <p:nvPicPr>
          <p:cNvPr id="2" name="Video 1">
            <a:hlinkClick r:id="" action="ppaction://media"/>
            <a:extLst>
              <a:ext uri="{FF2B5EF4-FFF2-40B4-BE49-F238E27FC236}">
                <a16:creationId xmlns:a16="http://schemas.microsoft.com/office/drawing/2014/main" id="{86CC8DCB-AC42-4BBF-B60F-BEA02FDFE48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1924522" y="8943391"/>
            <a:ext cx="1080277" cy="810208"/>
          </a:xfrm>
          <a:prstGeom prst="rect">
            <a:avLst/>
          </a:prstGeom>
        </p:spPr>
      </p:pic>
      <p:cxnSp>
        <p:nvCxnSpPr>
          <p:cNvPr id="8" name="Straight Connector 7">
            <a:extLst>
              <a:ext uri="{FF2B5EF4-FFF2-40B4-BE49-F238E27FC236}">
                <a16:creationId xmlns:a16="http://schemas.microsoft.com/office/drawing/2014/main" id="{6FD4FADC-EE72-A141-9BEA-271D0D07182F}"/>
              </a:ext>
            </a:extLst>
          </p:cNvPr>
          <p:cNvCxnSpPr>
            <a:cxnSpLocks/>
          </p:cNvCxnSpPr>
          <p:nvPr/>
        </p:nvCxnSpPr>
        <p:spPr>
          <a:xfrm>
            <a:off x="391886" y="1604865"/>
            <a:ext cx="12095296" cy="0"/>
          </a:xfrm>
          <a:prstGeom prst="line">
            <a:avLst/>
          </a:prstGeom>
          <a:noFill/>
          <a:ln w="25400" cap="flat" cmpd="dbl">
            <a:solidFill>
              <a:srgbClr val="000000"/>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transition spd="med" advTm="483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Methods"/>
          <p:cNvSpPr txBox="1">
            <a:spLocks noGrp="1"/>
          </p:cNvSpPr>
          <p:nvPr>
            <p:ph type="title"/>
          </p:nvPr>
        </p:nvSpPr>
        <p:spPr>
          <a:prstGeom prst="rect">
            <a:avLst/>
          </a:prstGeom>
        </p:spPr>
        <p:txBody>
          <a:bodyPr>
            <a:normAutofit fontScale="90000"/>
          </a:bodyPr>
          <a:lstStyle>
            <a:lvl1pPr defTabSz="543305">
              <a:spcBef>
                <a:spcPts val="2100"/>
              </a:spcBef>
              <a:defRPr sz="4836">
                <a:solidFill>
                  <a:srgbClr val="000000"/>
                </a:solidFill>
              </a:defRPr>
            </a:lvl1pPr>
          </a:lstStyle>
          <a:p>
            <a:r>
              <a:rPr dirty="0">
                <a:latin typeface="Bodoni MT" panose="02070603080606020203" pitchFamily="18" charset="0"/>
              </a:rPr>
              <a:t>Methods</a:t>
            </a:r>
          </a:p>
        </p:txBody>
      </p:sp>
      <p:sp>
        <p:nvSpPr>
          <p:cNvPr id="160" name="Participants: 382 college students…"/>
          <p:cNvSpPr txBox="1">
            <a:spLocks noGrp="1"/>
          </p:cNvSpPr>
          <p:nvPr>
            <p:ph type="body" idx="1"/>
          </p:nvPr>
        </p:nvSpPr>
        <p:spPr>
          <a:xfrm>
            <a:off x="571500" y="2343062"/>
            <a:ext cx="11861801" cy="7226301"/>
          </a:xfrm>
          <a:prstGeom prst="rect">
            <a:avLst/>
          </a:prstGeom>
        </p:spPr>
        <p:txBody>
          <a:bodyPr/>
          <a:lstStyle/>
          <a:p>
            <a:pPr>
              <a:defRPr>
                <a:solidFill>
                  <a:srgbClr val="000000"/>
                </a:solidFill>
              </a:defRPr>
            </a:pPr>
            <a:r>
              <a:rPr dirty="0">
                <a:latin typeface="Arial" panose="020B0604020202020204" pitchFamily="34" charset="0"/>
                <a:cs typeface="Arial" panose="020B0604020202020204" pitchFamily="34" charset="0"/>
              </a:rPr>
              <a:t>Participants: 382 college students </a:t>
            </a:r>
          </a:p>
          <a:p>
            <a:pPr>
              <a:defRPr>
                <a:solidFill>
                  <a:srgbClr val="000000"/>
                </a:solidFill>
              </a:defRPr>
            </a:pPr>
            <a:endParaRPr dirty="0">
              <a:latin typeface="Arial" panose="020B0604020202020204" pitchFamily="34" charset="0"/>
              <a:cs typeface="Arial" panose="020B0604020202020204" pitchFamily="34" charset="0"/>
            </a:endParaRPr>
          </a:p>
          <a:p>
            <a:pPr>
              <a:defRPr>
                <a:solidFill>
                  <a:srgbClr val="000000"/>
                </a:solidFill>
              </a:defRPr>
            </a:pPr>
            <a:r>
              <a:rPr dirty="0">
                <a:latin typeface="Arial" panose="020B0604020202020204" pitchFamily="34" charset="0"/>
                <a:cs typeface="Arial" panose="020B0604020202020204" pitchFamily="34" charset="0"/>
              </a:rPr>
              <a:t>Online measures:</a:t>
            </a:r>
          </a:p>
          <a:p>
            <a:pPr lvl="1">
              <a:defRPr>
                <a:solidFill>
                  <a:srgbClr val="000000"/>
                </a:solidFill>
              </a:defRPr>
            </a:pPr>
            <a:r>
              <a:rPr dirty="0">
                <a:latin typeface="Arial" panose="020B0604020202020204" pitchFamily="34" charset="0"/>
                <a:cs typeface="Arial" panose="020B0604020202020204" pitchFamily="34" charset="0"/>
              </a:rPr>
              <a:t>Alcohol use frequency </a:t>
            </a:r>
          </a:p>
          <a:p>
            <a:pPr lvl="1">
              <a:defRPr>
                <a:solidFill>
                  <a:srgbClr val="000000"/>
                </a:solidFill>
              </a:defRPr>
            </a:pPr>
            <a:r>
              <a:rPr dirty="0">
                <a:latin typeface="Arial" panose="020B0604020202020204" pitchFamily="34" charset="0"/>
                <a:cs typeface="Arial" panose="020B0604020202020204" pitchFamily="34" charset="0"/>
              </a:rPr>
              <a:t>Alcohol-related problems </a:t>
            </a:r>
          </a:p>
          <a:p>
            <a:pPr lvl="1">
              <a:defRPr>
                <a:solidFill>
                  <a:srgbClr val="000000"/>
                </a:solidFill>
              </a:defRPr>
            </a:pPr>
            <a:r>
              <a:rPr dirty="0">
                <a:latin typeface="Arial" panose="020B0604020202020204" pitchFamily="34" charset="0"/>
                <a:cs typeface="Arial" panose="020B0604020202020204" pitchFamily="34" charset="0"/>
              </a:rPr>
              <a:t>Emotion regulation difficulties</a:t>
            </a:r>
          </a:p>
        </p:txBody>
      </p:sp>
      <p:pic>
        <p:nvPicPr>
          <p:cNvPr id="161" name="icon.png" descr="icon.png"/>
          <p:cNvPicPr>
            <a:picLocks noChangeAspect="1"/>
          </p:cNvPicPr>
          <p:nvPr/>
        </p:nvPicPr>
        <p:blipFill>
          <a:blip r:embed="rId5"/>
          <a:stretch>
            <a:fillRect/>
          </a:stretch>
        </p:blipFill>
        <p:spPr>
          <a:xfrm>
            <a:off x="7482243" y="3577845"/>
            <a:ext cx="4715444" cy="3690110"/>
          </a:xfrm>
          <a:prstGeom prst="rect">
            <a:avLst/>
          </a:prstGeom>
          <a:ln w="12700">
            <a:miter lim="400000"/>
          </a:ln>
        </p:spPr>
      </p:pic>
      <p:pic>
        <p:nvPicPr>
          <p:cNvPr id="2" name="Video 1">
            <a:hlinkClick r:id="" action="ppaction://media"/>
            <a:extLst>
              <a:ext uri="{FF2B5EF4-FFF2-40B4-BE49-F238E27FC236}">
                <a16:creationId xmlns:a16="http://schemas.microsoft.com/office/drawing/2014/main" id="{D02F209B-41B2-43EA-AC86-5811B6BE20C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1812555" y="8859415"/>
            <a:ext cx="1192244" cy="894184"/>
          </a:xfrm>
          <a:prstGeom prst="rect">
            <a:avLst/>
          </a:prstGeom>
        </p:spPr>
      </p:pic>
      <p:cxnSp>
        <p:nvCxnSpPr>
          <p:cNvPr id="7" name="Straight Connector 6">
            <a:extLst>
              <a:ext uri="{FF2B5EF4-FFF2-40B4-BE49-F238E27FC236}">
                <a16:creationId xmlns:a16="http://schemas.microsoft.com/office/drawing/2014/main" id="{A8512FF2-2631-9242-AC1E-3A4BCD046DE2}"/>
              </a:ext>
            </a:extLst>
          </p:cNvPr>
          <p:cNvCxnSpPr>
            <a:cxnSpLocks/>
          </p:cNvCxnSpPr>
          <p:nvPr/>
        </p:nvCxnSpPr>
        <p:spPr>
          <a:xfrm>
            <a:off x="391886" y="1604865"/>
            <a:ext cx="12095296" cy="0"/>
          </a:xfrm>
          <a:prstGeom prst="line">
            <a:avLst/>
          </a:prstGeom>
          <a:noFill/>
          <a:ln w="25400" cap="flat" cmpd="dbl">
            <a:solidFill>
              <a:srgbClr val="000000"/>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transition spd="med" advTm="285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Alcohol USE FREQUENCY"/>
          <p:cNvSpPr txBox="1">
            <a:spLocks noGrp="1"/>
          </p:cNvSpPr>
          <p:nvPr>
            <p:ph type="title"/>
          </p:nvPr>
        </p:nvSpPr>
        <p:spPr>
          <a:prstGeom prst="rect">
            <a:avLst/>
          </a:prstGeom>
        </p:spPr>
        <p:txBody>
          <a:bodyPr>
            <a:normAutofit fontScale="90000"/>
          </a:bodyPr>
          <a:lstStyle>
            <a:lvl1pPr defTabSz="543305">
              <a:spcBef>
                <a:spcPts val="2100"/>
              </a:spcBef>
              <a:defRPr sz="4836">
                <a:solidFill>
                  <a:srgbClr val="010101"/>
                </a:solidFill>
              </a:defRPr>
            </a:lvl1pPr>
          </a:lstStyle>
          <a:p>
            <a:r>
              <a:rPr dirty="0">
                <a:latin typeface="Bodoni MT" panose="02070603080606020203" pitchFamily="18" charset="0"/>
              </a:rPr>
              <a:t>Alcohol USE FREQUENCY</a:t>
            </a:r>
          </a:p>
        </p:txBody>
      </p:sp>
      <p:grpSp>
        <p:nvGrpSpPr>
          <p:cNvPr id="169" name="Image Gallery"/>
          <p:cNvGrpSpPr/>
          <p:nvPr/>
        </p:nvGrpSpPr>
        <p:grpSpPr>
          <a:xfrm>
            <a:off x="161515" y="1924713"/>
            <a:ext cx="12303535" cy="7682692"/>
            <a:chOff x="-378235" y="0"/>
            <a:chExt cx="12303535" cy="7682690"/>
          </a:xfrm>
        </p:grpSpPr>
        <p:pic>
          <p:nvPicPr>
            <p:cNvPr id="167" name="Screen Shot 2020-10-28 at 3.14.23 PM.png" descr="Screen Shot 2020-10-28 at 3.14.23 PM.png"/>
            <p:cNvPicPr>
              <a:picLocks noChangeAspect="1"/>
            </p:cNvPicPr>
            <p:nvPr/>
          </p:nvPicPr>
          <p:blipFill>
            <a:blip r:embed="rId5"/>
            <a:srcRect t="1080" b="1080"/>
            <a:stretch>
              <a:fillRect/>
            </a:stretch>
          </p:blipFill>
          <p:spPr>
            <a:xfrm>
              <a:off x="0" y="0"/>
              <a:ext cx="11925300" cy="6718300"/>
            </a:xfrm>
            <a:prstGeom prst="rect">
              <a:avLst/>
            </a:prstGeom>
            <a:ln w="12700" cap="flat">
              <a:noFill/>
              <a:miter lim="400000"/>
            </a:ln>
            <a:effectLst/>
          </p:spPr>
        </p:pic>
        <p:sp>
          <p:nvSpPr>
            <p:cNvPr id="168" name="Collins et al., 1985"/>
            <p:cNvSpPr/>
            <p:nvPr/>
          </p:nvSpPr>
          <p:spPr>
            <a:xfrm>
              <a:off x="-378235" y="7195213"/>
              <a:ext cx="11925300" cy="4874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defTabSz="457200">
                <a:lnSpc>
                  <a:spcPct val="117999"/>
                </a:lnSpc>
                <a:spcBef>
                  <a:spcPts val="0"/>
                </a:spcBef>
                <a:defRPr sz="2200" i="0" spc="0">
                  <a:solidFill>
                    <a:srgbClr val="000000"/>
                  </a:solidFill>
                  <a:latin typeface="Helvetica Neue"/>
                  <a:ea typeface="Helvetica Neue"/>
                  <a:cs typeface="Helvetica Neue"/>
                  <a:sym typeface="Helvetica Neue"/>
                </a:defRPr>
              </a:lvl1pPr>
            </a:lstStyle>
            <a:p>
              <a:r>
                <a:rPr sz="1600" dirty="0"/>
                <a:t>Collins et al., 1985</a:t>
              </a:r>
            </a:p>
          </p:txBody>
        </p:sp>
      </p:grpSp>
      <p:pic>
        <p:nvPicPr>
          <p:cNvPr id="2" name="Video 1">
            <a:hlinkClick r:id="" action="ppaction://media"/>
            <a:extLst>
              <a:ext uri="{FF2B5EF4-FFF2-40B4-BE49-F238E27FC236}">
                <a16:creationId xmlns:a16="http://schemas.microsoft.com/office/drawing/2014/main" id="{5586F4D2-8545-444B-B12E-AD361668FC2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1728938" y="8823431"/>
            <a:ext cx="1275861" cy="956896"/>
          </a:xfrm>
          <a:prstGeom prst="rect">
            <a:avLst/>
          </a:prstGeom>
        </p:spPr>
      </p:pic>
      <p:cxnSp>
        <p:nvCxnSpPr>
          <p:cNvPr id="8" name="Straight Connector 7">
            <a:extLst>
              <a:ext uri="{FF2B5EF4-FFF2-40B4-BE49-F238E27FC236}">
                <a16:creationId xmlns:a16="http://schemas.microsoft.com/office/drawing/2014/main" id="{DE2A9399-4812-0545-95B6-9A99014F64A5}"/>
              </a:ext>
            </a:extLst>
          </p:cNvPr>
          <p:cNvCxnSpPr>
            <a:cxnSpLocks/>
          </p:cNvCxnSpPr>
          <p:nvPr/>
        </p:nvCxnSpPr>
        <p:spPr>
          <a:xfrm>
            <a:off x="391886" y="1604865"/>
            <a:ext cx="12095296" cy="0"/>
          </a:xfrm>
          <a:prstGeom prst="line">
            <a:avLst/>
          </a:prstGeom>
          <a:noFill/>
          <a:ln w="25400" cap="flat" cmpd="dbl">
            <a:solidFill>
              <a:srgbClr val="000000"/>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transition spd="med" advTm="166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ALCOHOL-RELATED PROBLEMS"/>
          <p:cNvSpPr txBox="1">
            <a:spLocks noGrp="1"/>
          </p:cNvSpPr>
          <p:nvPr>
            <p:ph type="title"/>
          </p:nvPr>
        </p:nvSpPr>
        <p:spPr>
          <a:prstGeom prst="rect">
            <a:avLst/>
          </a:prstGeom>
        </p:spPr>
        <p:txBody>
          <a:bodyPr>
            <a:normAutofit fontScale="90000"/>
          </a:bodyPr>
          <a:lstStyle>
            <a:lvl1pPr defTabSz="543305">
              <a:spcBef>
                <a:spcPts val="2100"/>
              </a:spcBef>
              <a:defRPr sz="4836">
                <a:solidFill>
                  <a:srgbClr val="000000"/>
                </a:solidFill>
              </a:defRPr>
            </a:lvl1pPr>
          </a:lstStyle>
          <a:p>
            <a:r>
              <a:rPr dirty="0">
                <a:latin typeface="Bodoni MT" panose="02070603080606020203" pitchFamily="18" charset="0"/>
              </a:rPr>
              <a:t>ALCOHOL-RELATED PROBLEMS</a:t>
            </a:r>
          </a:p>
        </p:txBody>
      </p:sp>
      <p:pic>
        <p:nvPicPr>
          <p:cNvPr id="175" name="Screen Shot 2020-10-28 at 3.14.10 PM.png" descr="Screen Shot 2020-10-28 at 3.14.10 PM.png"/>
          <p:cNvPicPr>
            <a:picLocks noChangeAspect="1"/>
          </p:cNvPicPr>
          <p:nvPr/>
        </p:nvPicPr>
        <p:blipFill>
          <a:blip r:embed="rId5"/>
          <a:srcRect t="395" b="12315"/>
          <a:stretch>
            <a:fillRect/>
          </a:stretch>
        </p:blipFill>
        <p:spPr>
          <a:xfrm>
            <a:off x="2693542" y="1935020"/>
            <a:ext cx="7706509" cy="7445342"/>
          </a:xfrm>
          <a:prstGeom prst="rect">
            <a:avLst/>
          </a:prstGeom>
          <a:ln w="12700" cap="flat">
            <a:noFill/>
            <a:miter lim="400000"/>
          </a:ln>
          <a:effectLst/>
        </p:spPr>
      </p:pic>
      <p:sp>
        <p:nvSpPr>
          <p:cNvPr id="178" name="Kahler et al., 2005"/>
          <p:cNvSpPr txBox="1"/>
          <p:nvPr/>
        </p:nvSpPr>
        <p:spPr>
          <a:xfrm>
            <a:off x="311829" y="9215154"/>
            <a:ext cx="1761701" cy="365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ct val="117999"/>
              </a:lnSpc>
              <a:spcBef>
                <a:spcPts val="0"/>
              </a:spcBef>
              <a:defRPr sz="1900" i="0" spc="0">
                <a:solidFill>
                  <a:srgbClr val="000000"/>
                </a:solidFill>
                <a:latin typeface="Helvetica Neue"/>
                <a:ea typeface="Helvetica Neue"/>
                <a:cs typeface="Helvetica Neue"/>
                <a:sym typeface="Helvetica Neue"/>
              </a:defRPr>
            </a:lvl1pPr>
          </a:lstStyle>
          <a:p>
            <a:r>
              <a:rPr sz="1600" dirty="0"/>
              <a:t>Kahler et al., 2005</a:t>
            </a:r>
          </a:p>
        </p:txBody>
      </p:sp>
      <p:pic>
        <p:nvPicPr>
          <p:cNvPr id="2" name="Video 1">
            <a:hlinkClick r:id="" action="ppaction://media"/>
            <a:extLst>
              <a:ext uri="{FF2B5EF4-FFF2-40B4-BE49-F238E27FC236}">
                <a16:creationId xmlns:a16="http://schemas.microsoft.com/office/drawing/2014/main" id="{A3CECD34-8AAD-4688-AF9D-DCA8A7BCCD2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2099040" y="9056421"/>
            <a:ext cx="910684" cy="683013"/>
          </a:xfrm>
          <a:prstGeom prst="rect">
            <a:avLst/>
          </a:prstGeom>
        </p:spPr>
      </p:pic>
      <p:cxnSp>
        <p:nvCxnSpPr>
          <p:cNvPr id="7" name="Straight Connector 6">
            <a:extLst>
              <a:ext uri="{FF2B5EF4-FFF2-40B4-BE49-F238E27FC236}">
                <a16:creationId xmlns:a16="http://schemas.microsoft.com/office/drawing/2014/main" id="{CE6372C4-751E-E94E-8A96-77EE08132CA4}"/>
              </a:ext>
            </a:extLst>
          </p:cNvPr>
          <p:cNvCxnSpPr>
            <a:cxnSpLocks/>
          </p:cNvCxnSpPr>
          <p:nvPr/>
        </p:nvCxnSpPr>
        <p:spPr>
          <a:xfrm>
            <a:off x="391886" y="1604865"/>
            <a:ext cx="12095296" cy="0"/>
          </a:xfrm>
          <a:prstGeom prst="line">
            <a:avLst/>
          </a:prstGeom>
          <a:noFill/>
          <a:ln w="25400" cap="flat" cmpd="dbl">
            <a:solidFill>
              <a:srgbClr val="000000"/>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transition spd="med" advTm="299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144</TotalTime>
  <Words>1687</Words>
  <Application>Microsoft Macintosh PowerPoint</Application>
  <PresentationFormat>Custom</PresentationFormat>
  <Paragraphs>157</Paragraphs>
  <Slides>13</Slides>
  <Notes>13</Notes>
  <HiddenSlides>0</HiddenSlides>
  <MMClips>13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Arial</vt:lpstr>
      <vt:lpstr>Baskerville</vt:lpstr>
      <vt:lpstr>Bodoni MT</vt:lpstr>
      <vt:lpstr>DIN Alternate</vt:lpstr>
      <vt:lpstr>DIN Condensed</vt:lpstr>
      <vt:lpstr>Helvetica</vt:lpstr>
      <vt:lpstr>Helvetica Neue</vt:lpstr>
      <vt:lpstr>Iowan Old Style</vt:lpstr>
      <vt:lpstr>Times New Roman</vt:lpstr>
      <vt:lpstr>Zapf Dingbats</vt:lpstr>
      <vt:lpstr>New_Template9</vt:lpstr>
      <vt:lpstr>Difficulty engaging in goal-directed behavior is associated with alcohol-related problems</vt:lpstr>
      <vt:lpstr>Background info</vt:lpstr>
      <vt:lpstr>PowerPoint Presentation</vt:lpstr>
      <vt:lpstr>ALCOHOL-RELATED PROBLEMS</vt:lpstr>
      <vt:lpstr>EMOTION DYSREGULATION</vt:lpstr>
      <vt:lpstr>CURRENT STUDY</vt:lpstr>
      <vt:lpstr>Methods</vt:lpstr>
      <vt:lpstr>Alcohol USE FREQUENCY</vt:lpstr>
      <vt:lpstr>ALCOHOL-RELATED PROBLEMS</vt:lpstr>
      <vt:lpstr>Emotion Regulation difficulties</vt:lpstr>
      <vt:lpstr>Results</vt:lpstr>
      <vt:lpstr>Discussion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Difficulty engaging in goal-directed behavior is associated with alcohol-related problems</dc:title>
  <dc:creator>King, Shelby</dc:creator>
  <cp:lastModifiedBy>King, Shelby</cp:lastModifiedBy>
  <cp:revision>20</cp:revision>
  <dcterms:modified xsi:type="dcterms:W3CDTF">2020-10-29T16:53:34Z</dcterms:modified>
</cp:coreProperties>
</file>