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77" r:id="rId4"/>
    <p:sldId id="265" r:id="rId5"/>
    <p:sldId id="273" r:id="rId6"/>
    <p:sldId id="274" r:id="rId7"/>
    <p:sldId id="267" r:id="rId8"/>
    <p:sldId id="268" r:id="rId9"/>
    <p:sldId id="278" r:id="rId10"/>
    <p:sldId id="270" r:id="rId11"/>
    <p:sldId id="275" r:id="rId12"/>
    <p:sldId id="271" r:id="rId13"/>
    <p:sldId id="281" r:id="rId14"/>
    <p:sldId id="286" r:id="rId15"/>
    <p:sldId id="284" r:id="rId16"/>
    <p:sldId id="279" r:id="rId17"/>
    <p:sldId id="283" r:id="rId18"/>
    <p:sldId id="282" r:id="rId19"/>
    <p:sldId id="285" r:id="rId20"/>
    <p:sldId id="261" r:id="rId21"/>
    <p:sldId id="26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pr.org/sections/thesalt/2015/02/05/384058943/are-farmer-market-sales-peaking-that-might-be-good-for-farmer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ustainableamerica.org/blog/good-growth-farmers-markets-still-on-the-rise/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ers.usda.gov/data-products/food-dollar-series/" TargetMode="External"/><Relationship Id="rId5" Type="http://schemas.openxmlformats.org/officeDocument/2006/relationships/hyperlink" Target="https://smallfarms.cornell.edu/2018/06/25/why-a-decrease-in-participation-in-farmers-markets-survey-aims-to-find-out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usda.gov/media/press-releases/2014/08/04/new-data-reflects-continued-demand-farmers-markets" TargetMode="External"/><Relationship Id="rId9" Type="http://schemas.openxmlformats.org/officeDocument/2006/relationships/hyperlink" Target="https://www.ams.usda.gov/sites/default/files/media/Why%20Local%20Food%20Matters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4788" y="2251546"/>
            <a:ext cx="9001462" cy="23876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  <a:effectLst/>
              </a:rPr>
              <a:t>PRIMARY REASONS FOR NOT ATTENDING FARMERS’ MARKETS. DO MARKET FEATURES AND CONSUMER CHARACTERISTICS MATTER?</a:t>
            </a:r>
            <a:r>
              <a:rPr lang="en-US" dirty="0">
                <a:solidFill>
                  <a:schemeClr val="accent1"/>
                </a:solidFill>
                <a:effectLst/>
              </a:rPr>
              <a:t/>
            </a:r>
            <a:br>
              <a:rPr lang="en-US" dirty="0">
                <a:solidFill>
                  <a:schemeClr val="accent1"/>
                </a:solidFill>
                <a:effectLst/>
              </a:rPr>
            </a:b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788" y="4359746"/>
            <a:ext cx="9001462" cy="17450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Autumn Milliner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Dr. Dominique </a:t>
            </a:r>
            <a:r>
              <a:rPr lang="en-US" dirty="0" err="1" smtClean="0"/>
              <a:t>Gumirakiza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Kentucky Academy of Science — Fall 2020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486">
        <p14:prism/>
      </p:transition>
    </mc:Choice>
    <mc:Fallback xmlns="">
      <p:transition spd="slow" advTm="13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Types of Questions: </a:t>
            </a:r>
          </a:p>
          <a:p>
            <a:pPr marL="800100" lvl="1" indent="-342900">
              <a:buAutoNum type="arabicPeriod"/>
            </a:pPr>
            <a:r>
              <a:rPr lang="en-US" dirty="0">
                <a:effectLst/>
              </a:rPr>
              <a:t>Categorical/discrete question </a:t>
            </a:r>
          </a:p>
          <a:p>
            <a:pPr marL="800100" lvl="1" indent="-342900">
              <a:buAutoNum type="arabicPeriod"/>
            </a:pPr>
            <a:r>
              <a:rPr lang="en-US" dirty="0">
                <a:effectLst/>
              </a:rPr>
              <a:t>Rank-order question </a:t>
            </a:r>
          </a:p>
          <a:p>
            <a:pPr marL="800100" lvl="1" indent="-342900">
              <a:buAutoNum type="arabicPeriod"/>
            </a:pPr>
            <a:r>
              <a:rPr lang="en-US" dirty="0">
                <a:effectLst/>
              </a:rPr>
              <a:t>Simple binary (yes or no) question</a:t>
            </a:r>
          </a:p>
          <a:p>
            <a:pPr marL="457200" lvl="1" indent="0">
              <a:buNone/>
            </a:pPr>
            <a:endParaRPr lang="en-US" u="sng" dirty="0"/>
          </a:p>
          <a:p>
            <a:r>
              <a:rPr lang="en-US" u="sng" dirty="0"/>
              <a:t>Types of Independent Variables: </a:t>
            </a:r>
          </a:p>
          <a:p>
            <a:pPr lvl="1"/>
            <a:r>
              <a:rPr lang="en-US" u="sng" dirty="0"/>
              <a:t>Consumer: </a:t>
            </a:r>
            <a:r>
              <a:rPr lang="en-US" dirty="0"/>
              <a:t> </a:t>
            </a:r>
            <a:r>
              <a:rPr lang="en-US" dirty="0">
                <a:effectLst/>
              </a:rPr>
              <a:t>Age, income, education, gender, and ethnicity</a:t>
            </a:r>
          </a:p>
          <a:p>
            <a:pPr lvl="1"/>
            <a:r>
              <a:rPr lang="en-US" u="sng" dirty="0">
                <a:effectLst/>
              </a:rPr>
              <a:t>Market attributes: </a:t>
            </a:r>
            <a:r>
              <a:rPr lang="en-US" dirty="0">
                <a:effectLst/>
              </a:rPr>
              <a:t> Hours of operation, amenities, events, location/distance, and availability of fresh produce</a:t>
            </a:r>
            <a:endParaRPr lang="en-US" u="sng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730">
        <p14:prism/>
      </p:transition>
    </mc:Choice>
    <mc:Fallback xmlns="">
      <p:transition spd="slow" advTm="24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3794" y="1687867"/>
                <a:ext cx="10353762" cy="4394889"/>
              </a:xfrm>
            </p:spPr>
            <p:txBody>
              <a:bodyPr>
                <a:no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dirty="0">
                    <a:effectLst/>
                  </a:rPr>
                  <a:t>U</a:t>
                </a:r>
                <a:r>
                  <a:rPr lang="en-US" baseline="-25000" dirty="0" err="1">
                    <a:effectLst/>
                  </a:rPr>
                  <a:t>ij</a:t>
                </a:r>
                <a:r>
                  <a:rPr lang="en-US" dirty="0">
                    <a:effectLst/>
                  </a:rPr>
                  <a:t> = </a:t>
                </a:r>
                <a:r>
                  <a:rPr lang="en-US" dirty="0" err="1">
                    <a:effectLst/>
                  </a:rPr>
                  <a:t>V</a:t>
                </a:r>
                <a:r>
                  <a:rPr lang="en-US" baseline="-25000" dirty="0" err="1">
                    <a:effectLst/>
                  </a:rPr>
                  <a:t>ij</a:t>
                </a:r>
                <a:r>
                  <a:rPr lang="en-US" baseline="-25000" dirty="0">
                    <a:effectLst/>
                  </a:rPr>
                  <a:t> </a:t>
                </a:r>
                <a:r>
                  <a:rPr lang="en-US" dirty="0">
                    <a:effectLst/>
                  </a:rPr>
                  <a:t>+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baseline="-25000" dirty="0" err="1">
                    <a:effectLst/>
                  </a:rPr>
                  <a:t>ij</a:t>
                </a:r>
                <a:r>
                  <a:rPr lang="en-US" baseline="-25000" dirty="0"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∀ 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effectLst/>
                </a:endParaRPr>
              </a:p>
              <a:p>
                <a:pPr lvl="1"/>
                <a:r>
                  <a:rPr lang="en-US" dirty="0">
                    <a:effectLst/>
                  </a:rPr>
                  <a:t>j represents of choice alternatives</a:t>
                </a:r>
              </a:p>
              <a:p>
                <a:pPr lvl="1"/>
                <a:r>
                  <a:rPr lang="en-US" dirty="0">
                    <a:effectLst/>
                  </a:rPr>
                  <a:t>i represents the individual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>
                    <a:effectLst/>
                  </a:rPr>
                  <a:t>V</a:t>
                </a:r>
                <a:r>
                  <a:rPr lang="en-US" baseline="30000" dirty="0">
                    <a:effectLst/>
                  </a:rPr>
                  <a:t>*</a:t>
                </a:r>
                <a:r>
                  <a:rPr lang="en-US" baseline="-25000" dirty="0" err="1">
                    <a:effectLst/>
                  </a:rPr>
                  <a:t>ij</a:t>
                </a:r>
                <a:r>
                  <a:rPr lang="en-US" baseline="-25000" dirty="0">
                    <a:effectLst/>
                  </a:rPr>
                  <a:t> </a:t>
                </a:r>
                <a:r>
                  <a:rPr lang="en-US" dirty="0">
                    <a:effectLst/>
                  </a:rPr>
                  <a:t>= β' </a:t>
                </a:r>
                <a:r>
                  <a:rPr lang="en-US" dirty="0" err="1" smtClean="0">
                    <a:effectLst/>
                  </a:rPr>
                  <a:t>X</a:t>
                </a:r>
                <a:r>
                  <a:rPr lang="en-US" baseline="-25000" dirty="0" err="1" smtClean="0">
                    <a:effectLst/>
                  </a:rPr>
                  <a:t>ij</a:t>
                </a:r>
                <a:r>
                  <a:rPr lang="en-US" dirty="0" smtClean="0">
                    <a:effectLst/>
                  </a:rPr>
                  <a:t>+ </a:t>
                </a:r>
                <a:r>
                  <a:rPr lang="en-US" dirty="0" err="1">
                    <a:effectLst/>
                  </a:rPr>
                  <a:t>μ</a:t>
                </a:r>
                <a:r>
                  <a:rPr lang="en-US" baseline="-25000" dirty="0" err="1">
                    <a:effectLst/>
                  </a:rPr>
                  <a:t>ij</a:t>
                </a:r>
                <a:r>
                  <a:rPr lang="en-US" dirty="0"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effectLst/>
                </a:endParaRPr>
              </a:p>
              <a:p>
                <a:pPr lvl="1"/>
                <a:r>
                  <a:rPr lang="en-US" dirty="0" err="1">
                    <a:effectLst/>
                  </a:rPr>
                  <a:t>X</a:t>
                </a:r>
                <a:r>
                  <a:rPr lang="en-US" baseline="-25000" dirty="0" err="1" smtClean="0">
                    <a:effectLst/>
                  </a:rPr>
                  <a:t>ij</a:t>
                </a:r>
                <a:r>
                  <a:rPr lang="en-US" dirty="0" smtClean="0">
                    <a:effectLst/>
                  </a:rPr>
                  <a:t> </a:t>
                </a:r>
                <a:r>
                  <a:rPr lang="en-US" dirty="0">
                    <a:effectLst/>
                  </a:rPr>
                  <a:t>is a vector of characteristics of the </a:t>
                </a:r>
                <a:r>
                  <a:rPr lang="en-US" dirty="0" smtClean="0">
                    <a:effectLst/>
                  </a:rPr>
                  <a:t>chooser</a:t>
                </a:r>
                <a:endParaRPr lang="en-US" dirty="0">
                  <a:effectLst/>
                </a:endParaRPr>
              </a:p>
              <a:p>
                <a:pPr lvl="1"/>
                <a:r>
                  <a:rPr lang="en-US" dirty="0" smtClean="0">
                    <a:effectLst/>
                  </a:rPr>
                  <a:t>β </a:t>
                </a:r>
                <a:r>
                  <a:rPr lang="en-US" dirty="0">
                    <a:effectLst/>
                  </a:rPr>
                  <a:t>is to be </a:t>
                </a:r>
                <a:r>
                  <a:rPr lang="en-US" dirty="0" smtClean="0">
                    <a:effectLst/>
                  </a:rPr>
                  <a:t>estimated</a:t>
                </a:r>
                <a:endParaRPr lang="en-US" dirty="0">
                  <a:effectLst/>
                </a:endParaRPr>
              </a:p>
              <a:p>
                <a:pPr lvl="1"/>
                <a:r>
                  <a:rPr lang="en-US" dirty="0">
                    <a:effectLst/>
                  </a:rPr>
                  <a:t>µ</a:t>
                </a:r>
                <a:r>
                  <a:rPr lang="en-US" baseline="-25000" dirty="0" err="1">
                    <a:effectLst/>
                  </a:rPr>
                  <a:t>ij</a:t>
                </a:r>
                <a:r>
                  <a:rPr lang="en-US" dirty="0">
                    <a:effectLst/>
                  </a:rPr>
                  <a:t> is the disturbance </a:t>
                </a:r>
                <a:r>
                  <a:rPr lang="en-US" dirty="0" smtClean="0">
                    <a:effectLst/>
                  </a:rPr>
                  <a:t>that accounts for unobserved </a:t>
                </a:r>
                <a:r>
                  <a:rPr lang="en-US" dirty="0">
                    <a:effectLst/>
                  </a:rPr>
                  <a:t>factors </a:t>
                </a:r>
              </a:p>
              <a:p>
                <a:r>
                  <a:rPr lang="en-US" sz="1800" dirty="0" err="1">
                    <a:effectLst/>
                  </a:rPr>
                  <a:t>P</a:t>
                </a:r>
                <a:r>
                  <a:rPr lang="en-US" sz="1800" baseline="-25000" dirty="0" err="1">
                    <a:effectLst/>
                  </a:rPr>
                  <a:t>ij</a:t>
                </a:r>
                <a:r>
                  <a:rPr lang="en-US" sz="1800" dirty="0">
                    <a:effectLst/>
                  </a:rPr>
                  <a:t> = P (</a:t>
                </a:r>
                <a:r>
                  <a:rPr lang="en-US" sz="1800" dirty="0" err="1">
                    <a:effectLst/>
                  </a:rPr>
                  <a:t>y</a:t>
                </a:r>
                <a:r>
                  <a:rPr lang="en-US" sz="1800" baseline="-25000" dirty="0" err="1">
                    <a:effectLst/>
                  </a:rPr>
                  <a:t>i</a:t>
                </a:r>
                <a:r>
                  <a:rPr lang="en-US" sz="1800" dirty="0">
                    <a:effectLst/>
                  </a:rPr>
                  <a:t> = j)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8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𝑒𝑥𝑝</m:t>
                            </m:r>
                          </m:fName>
                          <m:e>
                            <m:r>
                              <m:rPr>
                                <m:nor/>
                              </m:rPr>
                              <a:rPr lang="en-US" sz="1800" dirty="0">
                                <a:effectLst/>
                              </a:rPr>
                              <m:t>β</m:t>
                            </m:r>
                            <m:r>
                              <m:rPr>
                                <m:nor/>
                              </m:rPr>
                              <a:rPr lang="en-US" sz="1800" dirty="0">
                                <a:effectLst/>
                              </a:rPr>
                              <m:t>′</m:t>
                            </m:r>
                            <m:r>
                              <m:rPr>
                                <m:nor/>
                              </m:rPr>
                              <a:rPr lang="en-US" sz="1800" b="0" i="0" baseline="-25000" dirty="0" smtClean="0">
                                <a:effectLst/>
                              </a:rPr>
                              <m:t>k</m:t>
                            </m:r>
                            <m:r>
                              <m:rPr>
                                <m:nor/>
                              </m:rPr>
                              <a:rPr lang="en-US" sz="1800" b="0" i="0" dirty="0" smtClean="0">
                                <a:effectLst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800" b="0" i="0" dirty="0" smtClean="0">
                                <a:effectLst/>
                              </a:rPr>
                              <m:t>Xij</m:t>
                            </m:r>
                            <m:r>
                              <m:rPr>
                                <m:nor/>
                              </m:rPr>
                              <a:rPr lang="en-US" sz="1800" b="0" i="0" dirty="0" smtClean="0">
                                <a:effectLst/>
                              </a:rPr>
                              <m:t>)</m:t>
                            </m:r>
                          </m:e>
                        </m:func>
                      </m:num>
                      <m:den>
                        <m:r>
                          <a:rPr lang="en-US" sz="1800" i="1" smtClean="0">
                            <a:effectLst/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lang="en-US" sz="1800" b="0" i="1" baseline="-25000" smtClean="0">
                            <a:effectLst/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m:rPr>
                            <m:nor/>
                          </m:rPr>
                          <a:rPr lang="en-US" sz="1800" b="0" i="0" smtClean="0">
                            <a:effectLst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dirty="0">
                            <a:effectLst/>
                          </a:rPr>
                          <m:t>β</m:t>
                        </m:r>
                        <m:r>
                          <m:rPr>
                            <m:nor/>
                          </m:rPr>
                          <a:rPr lang="en-US" sz="1800" dirty="0">
                            <a:effectLst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en-US" sz="1800" baseline="-25000" dirty="0">
                            <a:effectLst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1800" b="0" i="0" dirty="0" smtClean="0">
                            <a:effectLst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800" dirty="0">
                            <a:effectLst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1800" baseline="-25000" dirty="0">
                            <a:effectLst/>
                          </a:rPr>
                          <m:t>ij</m:t>
                        </m:r>
                      </m:den>
                    </m:f>
                  </m:oMath>
                </a14:m>
                <a:endParaRPr lang="en-US" sz="1800" dirty="0">
                  <a:effectLst/>
                </a:endParaRPr>
              </a:p>
              <a:p>
                <a:pPr lvl="1"/>
                <a:r>
                  <a:rPr lang="en-US" dirty="0">
                    <a:effectLst/>
                  </a:rPr>
                  <a:t>The probability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that an individual (</a:t>
                </a:r>
                <a:r>
                  <a:rPr lang="en-US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chooses not to attend a market primarily due to </a:t>
                </a: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motive (j)</a:t>
                </a:r>
                <a:endParaRPr lang="en-US" dirty="0"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4" y="1687867"/>
                <a:ext cx="10353762" cy="4394889"/>
              </a:xfrm>
              <a:blipFill rotWithShape="0">
                <a:blip r:embed="rId4"/>
                <a:stretch>
                  <a:fillRect l="-412" t="-139" b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002">
        <p14:prism/>
      </p:transition>
    </mc:Choice>
    <mc:Fallback xmlns="">
      <p:transition spd="slow" advTm="56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Stata: </a:t>
            </a:r>
          </a:p>
          <a:p>
            <a:pPr lvl="1"/>
            <a:r>
              <a:rPr lang="en-US" sz="2000" dirty="0" smtClean="0">
                <a:effectLst/>
              </a:rPr>
              <a:t>Multinomial Logit Model </a:t>
            </a:r>
            <a:endParaRPr lang="en-US" sz="2000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2" y="3159027"/>
            <a:ext cx="4969165" cy="15692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558">
        <p14:prism/>
      </p:transition>
    </mc:Choice>
    <mc:Fallback xmlns="">
      <p:transition spd="slow" advTm="9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43" y="0"/>
            <a:ext cx="10353761" cy="1326321"/>
          </a:xfrm>
        </p:spPr>
        <p:txBody>
          <a:bodyPr/>
          <a:lstStyle/>
          <a:p>
            <a:r>
              <a:rPr lang="en-US" dirty="0" smtClean="0"/>
              <a:t>Results: Descriptive statistics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685" y="1935921"/>
            <a:ext cx="21133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63</a:t>
            </a:r>
            <a:r>
              <a:rPr lang="en-US" dirty="0"/>
              <a:t>% </a:t>
            </a:r>
            <a:r>
              <a:rPr lang="en-US" dirty="0" smtClean="0"/>
              <a:t>live </a:t>
            </a:r>
            <a:r>
              <a:rPr lang="en-US" dirty="0"/>
              <a:t>in a rural </a:t>
            </a:r>
            <a:r>
              <a:rPr lang="en-US" dirty="0" smtClean="0"/>
              <a:t>setting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68</a:t>
            </a:r>
            <a:r>
              <a:rPr lang="en-US" dirty="0"/>
              <a:t>% </a:t>
            </a:r>
            <a:r>
              <a:rPr lang="en-US" dirty="0" smtClean="0"/>
              <a:t>are </a:t>
            </a:r>
            <a:r>
              <a:rPr lang="en-US" dirty="0"/>
              <a:t>male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62</a:t>
            </a:r>
            <a:r>
              <a:rPr lang="en-US" dirty="0"/>
              <a:t>% are </a:t>
            </a:r>
            <a:r>
              <a:rPr lang="en-US" dirty="0" smtClean="0"/>
              <a:t>married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</a:t>
            </a:r>
            <a:r>
              <a:rPr lang="en-US" dirty="0"/>
              <a:t>respondent has a 2-year associate’s degree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third age category (40-49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33592" y="1935921"/>
            <a:ext cx="22666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2.5 </a:t>
            </a:r>
            <a:r>
              <a:rPr lang="en-US" dirty="0"/>
              <a:t>people per </a:t>
            </a:r>
            <a:r>
              <a:rPr lang="en-US" dirty="0" smtClean="0"/>
              <a:t>household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Second </a:t>
            </a:r>
            <a:r>
              <a:rPr lang="en-US" dirty="0"/>
              <a:t>income level ($26,000-$50,000)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82</a:t>
            </a:r>
            <a:r>
              <a:rPr lang="en-US" dirty="0"/>
              <a:t>% are their household’s primary </a:t>
            </a:r>
            <a:r>
              <a:rPr lang="en-US" dirty="0" smtClean="0"/>
              <a:t>shopper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21</a:t>
            </a:r>
            <a:r>
              <a:rPr lang="en-US" dirty="0"/>
              <a:t>% </a:t>
            </a:r>
            <a:r>
              <a:rPr lang="en-US" dirty="0" smtClean="0"/>
              <a:t>knows </a:t>
            </a:r>
            <a:r>
              <a:rPr lang="en-US" dirty="0"/>
              <a:t>what a CSA program </a:t>
            </a:r>
            <a:r>
              <a:rPr lang="en-US" dirty="0" smtClean="0"/>
              <a:t>is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76489"/>
              </p:ext>
            </p:extLst>
          </p:nvPr>
        </p:nvGraphicFramePr>
        <p:xfrm>
          <a:off x="2446987" y="1142908"/>
          <a:ext cx="6670697" cy="5631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0568"/>
                <a:gridCol w="3381918"/>
                <a:gridCol w="1398211"/>
              </a:tblGrid>
              <a:tr h="277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Variable Name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</a:rPr>
                        <a:t>Description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</a:rPr>
                        <a:t>Mean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77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Rural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Rural=1, Small sized City=0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0.63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77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Male=1, Female=0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0.68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833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Education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Level of Education; 1=High School, 2=2-year associate’s degree, 3=4-year bachelor’s degree, 4=graduate degree or higher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992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Household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number of people in a household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77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Citizenship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Citizen=1, Non-citizen=0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5554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Age Category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Age Category; 1=18-29, 2=30-39, 3=40-49, 4=50-59, 5=60-69, 6=70+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77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Married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Married=1, Single=0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.62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833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Income Category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Income Category; 1=Less than $25,000, 2=$26,000-$50,000, 3=$51,000-$75,000, 4=$76,000-$100,000, 5=$100,000+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2.69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5554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Ethnicity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African-American=1, Asian=2, Hispanic=3, Caucasian=4, Other=5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77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PrimaryShopper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Is primary shopper; Yes=1, No=0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0.82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5554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LikelyToSubscribeToCSA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Would join a CSA program; Yes=1, No=0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1.97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2640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CSAAwareness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Knows what a CSA is; Yes=1, No=0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</a:tbl>
          </a:graphicData>
        </a:graphic>
      </p:graphicFrame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6040">
        <p14:prism/>
      </p:transition>
    </mc:Choice>
    <mc:Fallback xmlns="">
      <p:transition spd="slow" advTm="46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Descriptive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969299"/>
              </p:ext>
            </p:extLst>
          </p:nvPr>
        </p:nvGraphicFramePr>
        <p:xfrm>
          <a:off x="913794" y="1580358"/>
          <a:ext cx="10353761" cy="4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400"/>
                <a:gridCol w="5249164"/>
                <a:gridCol w="2170197"/>
              </a:tblGrid>
              <a:tr h="11311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SatisfactionOverallExp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1=Extremely Dissatisfied, 2=Dissatisfied, 3=Moderately Satisfied, 4=Satisfied, 5= Extremely Satisfied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3.59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>
                    <a:solidFill>
                      <a:srgbClr val="FAEDE7"/>
                    </a:solidFill>
                  </a:tcPr>
                </a:tc>
              </a:tr>
              <a:tr h="898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SatisfactionPrices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1=Extremely Dissatisfied, 2=Dissatisfied, 3=Moderately Satisfied, 4=Satisfied, 5= Extremely Satisfied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898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SatisfactionProduceQual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1=Extremely Dissatisfied, 2=Dissatisfied, 3=Moderately Satisfied, 4=Satisfied, 5= Extremely Satisfied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898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SatisfactionHours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1=Extremely Dissatisfied, 2=Dissatisfied, 3=Moderately Satisfied, 4=Satisfied, 5= Extremely Satisfied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2.88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  <a:tr h="8988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SatisfactionSocialInteract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1=Extremely Dissatisfied, 2=Dissatisfied, 3=Moderately Satisfied, 4=Satisfied, 5= Extremely Satisfied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835" marR="30835" marT="0" marB="0"/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766">
        <p14:prism/>
      </p:transition>
    </mc:Choice>
    <mc:Fallback xmlns="">
      <p:transition spd="slow" advTm="33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Multinomial logit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>
                <a:effectLst/>
              </a:rPr>
              <a:t>Notes: </a:t>
            </a:r>
          </a:p>
          <a:p>
            <a:pPr lvl="1"/>
            <a:r>
              <a:rPr lang="en-US" sz="2000" dirty="0" smtClean="0">
                <a:effectLst/>
              </a:rPr>
              <a:t>Coefficients of non-linear models are not explicitly analyzed</a:t>
            </a:r>
          </a:p>
          <a:p>
            <a:pPr lvl="1"/>
            <a:r>
              <a:rPr lang="en-US" sz="2000" dirty="0" smtClean="0">
                <a:effectLst/>
              </a:rPr>
              <a:t>Instead, marginal effects are used for analysis</a:t>
            </a:r>
          </a:p>
          <a:p>
            <a:pPr lvl="1"/>
            <a:r>
              <a:rPr lang="en-US" sz="2000" dirty="0" smtClean="0">
                <a:effectLst/>
              </a:rPr>
              <a:t>Three habits of attendance: Never Attend, Occasionally Attend, Very Frequently Attend</a:t>
            </a:r>
          </a:p>
          <a:p>
            <a:pPr lvl="1"/>
            <a:r>
              <a:rPr lang="en-US" sz="2000" dirty="0">
                <a:effectLst/>
              </a:rPr>
              <a:t>R</a:t>
            </a:r>
            <a:r>
              <a:rPr lang="en-US" sz="2000" dirty="0" smtClean="0">
                <a:effectLst/>
              </a:rPr>
              <a:t>elative </a:t>
            </a:r>
            <a:r>
              <a:rPr lang="en-US" sz="2000" dirty="0">
                <a:effectLst/>
              </a:rPr>
              <a:t>probabilities of the three habits are </a:t>
            </a:r>
            <a:r>
              <a:rPr lang="en-US" sz="2000" dirty="0" smtClean="0">
                <a:effectLst/>
              </a:rPr>
              <a:t>62.3%, 21.3%, </a:t>
            </a:r>
            <a:r>
              <a:rPr lang="en-US" sz="2000" dirty="0">
                <a:effectLst/>
              </a:rPr>
              <a:t>and </a:t>
            </a:r>
            <a:r>
              <a:rPr lang="en-US" sz="2000" dirty="0" smtClean="0">
                <a:effectLst/>
              </a:rPr>
              <a:t>17.3%, respectively.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10534" y="4972411"/>
            <a:ext cx="103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Ex: The likelihood of a consumer to choose to Never Attend a farmers market is 62.3%. 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53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292">
        <p14:prism/>
      </p:transition>
    </mc:Choice>
    <mc:Fallback xmlns="">
      <p:transition spd="slow" advTm="33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Multinomial Logit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257910"/>
              </p:ext>
            </p:extLst>
          </p:nvPr>
        </p:nvGraphicFramePr>
        <p:xfrm>
          <a:off x="6090675" y="1659195"/>
          <a:ext cx="4956048" cy="5022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891"/>
                <a:gridCol w="2402157"/>
              </a:tblGrid>
              <a:tr h="2255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Never Attend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5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y=</a:t>
                      </a:r>
                      <a:r>
                        <a:rPr lang="en-US" sz="1400" dirty="0" err="1">
                          <a:effectLst/>
                        </a:rPr>
                        <a:t>Pr</a:t>
                      </a:r>
                      <a:r>
                        <a:rPr lang="en-US" sz="1400" dirty="0">
                          <a:effectLst/>
                        </a:rPr>
                        <a:t>(Never Attend= </a:t>
                      </a:r>
                      <a:r>
                        <a:rPr lang="en-US" sz="1400" dirty="0" smtClean="0">
                          <a:effectLst/>
                        </a:rPr>
                        <a:t>62.3%)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Variable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</a:rPr>
                        <a:t>Marginal Probability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Rural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0.0391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Household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0.0209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Citizenship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0.3089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0.1386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AgeCategory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0.0394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Married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0.0622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Education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0.0577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IncomeCategory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0.0004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Ethnicity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r>
                        <a:rPr lang="en-US" sz="1400" b="1" dirty="0" smtClean="0">
                          <a:effectLst/>
                        </a:rPr>
                        <a:t>0.2177*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Primary Shopper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0.2274**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SatisfactionOveralExp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-</a:t>
                      </a:r>
                      <a:r>
                        <a:rPr lang="en-US" sz="1400" b="0" dirty="0" smtClean="0">
                          <a:effectLst/>
                        </a:rPr>
                        <a:t>0.0729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SatisfactionPrices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0.0425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SatisfactionProduceQual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-0.0860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SatisfactionHours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-0.0820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SatisfactionSocialInteract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0.0452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CSAAwareness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0.1265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ActualSpendingFP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r>
                        <a:rPr lang="en-US" sz="1400" b="1" dirty="0" smtClean="0">
                          <a:effectLst/>
                        </a:rPr>
                        <a:t>0.0022*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Support Farmers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0.0486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InterestinUsingApp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r>
                        <a:rPr lang="en-US" sz="1400" b="1" dirty="0" smtClean="0">
                          <a:effectLst/>
                        </a:rPr>
                        <a:t>0.0545*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612232" y="1935921"/>
            <a:ext cx="32045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Ethnicity: -0.2177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Primary Shopper: </a:t>
            </a:r>
          </a:p>
          <a:p>
            <a:r>
              <a:rPr lang="en-US" dirty="0" smtClean="0"/>
              <a:t>0.2274</a:t>
            </a:r>
          </a:p>
          <a:p>
            <a:endParaRPr lang="en-US" dirty="0"/>
          </a:p>
          <a:p>
            <a:r>
              <a:rPr lang="en-US" dirty="0"/>
              <a:t>Monthly spending on fresh produce: </a:t>
            </a:r>
            <a:r>
              <a:rPr lang="en-US" dirty="0" smtClean="0"/>
              <a:t>-0.0022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Interest in using a mobile app to purchase fresh produce: </a:t>
            </a:r>
            <a:r>
              <a:rPr lang="en-US" dirty="0" smtClean="0"/>
              <a:t>-0.0545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2232" y="5103674"/>
            <a:ext cx="3181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Ex: </a:t>
            </a:r>
            <a:r>
              <a:rPr lang="en-US" b="1" dirty="0" smtClean="0">
                <a:solidFill>
                  <a:schemeClr val="accent1"/>
                </a:solidFill>
              </a:rPr>
              <a:t>Primary shoppers, compared to non-primary shoppers, are 22.74% more likely to choose to Never Attend a farmers market. 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8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656">
        <p14:prism/>
      </p:transition>
    </mc:Choice>
    <mc:Fallback xmlns="">
      <p:transition spd="slow" advTm="26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Multinomial Logit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3795" y="1721867"/>
            <a:ext cx="31102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Male: 0.1631</a:t>
            </a:r>
          </a:p>
          <a:p>
            <a:endParaRPr lang="en-US" dirty="0" smtClean="0"/>
          </a:p>
          <a:p>
            <a:r>
              <a:rPr lang="en-US" dirty="0" smtClean="0"/>
              <a:t>Primary Shopper: -0.2007</a:t>
            </a:r>
          </a:p>
          <a:p>
            <a:endParaRPr lang="en-US" dirty="0" smtClean="0"/>
          </a:p>
          <a:p>
            <a:r>
              <a:rPr lang="en-US" dirty="0" smtClean="0"/>
              <a:t>Satisfaction w/ Produce Quality: 0.0993</a:t>
            </a:r>
          </a:p>
          <a:p>
            <a:endParaRPr lang="en-US" dirty="0"/>
          </a:p>
          <a:p>
            <a:r>
              <a:rPr lang="en-US" dirty="0" smtClean="0"/>
              <a:t>Satisfaction w/ Social Interaction: -0.1335</a:t>
            </a:r>
          </a:p>
          <a:p>
            <a:endParaRPr lang="en-US" dirty="0"/>
          </a:p>
          <a:p>
            <a:r>
              <a:rPr lang="en-US" dirty="0" smtClean="0"/>
              <a:t>Actual Spending: 0.0015</a:t>
            </a:r>
          </a:p>
          <a:p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nterest </a:t>
            </a:r>
            <a:r>
              <a:rPr lang="en-US" dirty="0"/>
              <a:t>in using a mobile app to purchase fresh </a:t>
            </a:r>
            <a:r>
              <a:rPr lang="en-US" dirty="0" smtClean="0"/>
              <a:t>produce: 0.0615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03905" y="2829862"/>
            <a:ext cx="3181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Ex: </a:t>
            </a:r>
            <a:r>
              <a:rPr lang="en-US" b="1" dirty="0" smtClean="0">
                <a:solidFill>
                  <a:schemeClr val="accent1"/>
                </a:solidFill>
              </a:rPr>
              <a:t>For each additional </a:t>
            </a:r>
            <a:r>
              <a:rPr lang="en-US" b="1" dirty="0">
                <a:solidFill>
                  <a:schemeClr val="accent1"/>
                </a:solidFill>
              </a:rPr>
              <a:t>dollar </a:t>
            </a:r>
            <a:r>
              <a:rPr lang="en-US" b="1" dirty="0" smtClean="0">
                <a:solidFill>
                  <a:schemeClr val="accent1"/>
                </a:solidFill>
              </a:rPr>
              <a:t>spent per </a:t>
            </a:r>
            <a:r>
              <a:rPr lang="en-US" b="1" dirty="0">
                <a:solidFill>
                  <a:schemeClr val="accent1"/>
                </a:solidFill>
              </a:rPr>
              <a:t>month </a:t>
            </a:r>
            <a:r>
              <a:rPr lang="en-US" b="1" dirty="0" smtClean="0">
                <a:solidFill>
                  <a:schemeClr val="accent1"/>
                </a:solidFill>
              </a:rPr>
              <a:t>on </a:t>
            </a:r>
            <a:r>
              <a:rPr lang="en-US" b="1" dirty="0">
                <a:solidFill>
                  <a:schemeClr val="accent1"/>
                </a:solidFill>
              </a:rPr>
              <a:t>fresh produce, the probability of choosing to occasionally attend a farmers market increases by </a:t>
            </a:r>
            <a:r>
              <a:rPr lang="en-US" b="1" dirty="0" smtClean="0">
                <a:solidFill>
                  <a:schemeClr val="accent1"/>
                </a:solidFill>
              </a:rPr>
              <a:t>0.15%. 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512841"/>
              </p:ext>
            </p:extLst>
          </p:nvPr>
        </p:nvGraphicFramePr>
        <p:xfrm>
          <a:off x="4024035" y="1721867"/>
          <a:ext cx="4956048" cy="5022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891"/>
                <a:gridCol w="2402157"/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 smtClean="0">
                          <a:effectLst/>
                        </a:rPr>
                        <a:t>Occasionally</a:t>
                      </a:r>
                      <a:r>
                        <a:rPr lang="en-US" sz="1400" u="sng" baseline="0" dirty="0" smtClean="0">
                          <a:effectLst/>
                        </a:rPr>
                        <a:t> Attend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5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y=</a:t>
                      </a:r>
                      <a:r>
                        <a:rPr lang="en-US" sz="1400" dirty="0" err="1" smtClean="0">
                          <a:effectLst/>
                        </a:rPr>
                        <a:t>Pr</a:t>
                      </a:r>
                      <a:r>
                        <a:rPr lang="en-US" sz="1400" dirty="0" smtClean="0">
                          <a:effectLst/>
                        </a:rPr>
                        <a:t>(Occasionally</a:t>
                      </a:r>
                      <a:r>
                        <a:rPr lang="en-US" sz="1400" baseline="0" dirty="0" smtClean="0">
                          <a:effectLst/>
                        </a:rPr>
                        <a:t> Attend</a:t>
                      </a:r>
                      <a:r>
                        <a:rPr lang="en-US" sz="1400" dirty="0" smtClean="0">
                          <a:effectLst/>
                        </a:rPr>
                        <a:t>= 20.3%)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Variable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</a:rPr>
                        <a:t>Marginal Probability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Rural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-0.0467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Household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-0.0199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Citizenship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0.1129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0.1631*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AgeCategory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0.0357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Married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r>
                        <a:rPr lang="en-US" sz="1400" dirty="0" smtClean="0">
                          <a:effectLst/>
                        </a:rPr>
                        <a:t>0.0391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Education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0.0113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IncomeCategory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0.0158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Ethnicity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0.0524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Primary Shopper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-0.2007*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SatisfactionOveralExp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-</a:t>
                      </a:r>
                      <a:r>
                        <a:rPr lang="en-US" sz="1400" b="0" dirty="0" smtClean="0">
                          <a:effectLst/>
                        </a:rPr>
                        <a:t>0.0781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SatisfactionPrices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0.0211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SatisfactionProduceQual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0.0993*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SatisfactionHours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0.0522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SatisfactionSocialInteract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-0.1335*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CSAAwareness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0.0576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ActualSpendingFP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0.0015***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Support Farmers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0.0362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InterestinUsingApp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0.0615**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2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326">
        <p14:prism/>
      </p:transition>
    </mc:Choice>
    <mc:Fallback xmlns="">
      <p:transition spd="slow" advTm="20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Multinomial Logit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5674" y="1914253"/>
            <a:ext cx="2705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Education: 0.0463</a:t>
            </a:r>
          </a:p>
          <a:p>
            <a:endParaRPr lang="en-US" dirty="0" smtClean="0"/>
          </a:p>
          <a:p>
            <a:r>
              <a:rPr lang="en-US" dirty="0" smtClean="0"/>
              <a:t>Satisfaction Overall: 0.1510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674" y="3240574"/>
            <a:ext cx="31810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Ex: </a:t>
            </a:r>
            <a:r>
              <a:rPr lang="en-US" b="1" dirty="0" smtClean="0">
                <a:solidFill>
                  <a:schemeClr val="accent1"/>
                </a:solidFill>
              </a:rPr>
              <a:t>For each additional unit of education achieved, the likelihood of a consumer choosing to Very Frequently attend a market increases by 4.63%. 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248680"/>
              </p:ext>
            </p:extLst>
          </p:nvPr>
        </p:nvGraphicFramePr>
        <p:xfrm>
          <a:off x="5606175" y="1570487"/>
          <a:ext cx="4956048" cy="5033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891"/>
                <a:gridCol w="2402157"/>
              </a:tblGrid>
              <a:tr h="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baseline="0" dirty="0" smtClean="0">
                          <a:effectLst/>
                        </a:rPr>
                        <a:t>Very Frequently Attend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5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y=</a:t>
                      </a:r>
                      <a:r>
                        <a:rPr lang="en-US" sz="1400" dirty="0" err="1" smtClean="0">
                          <a:effectLst/>
                        </a:rPr>
                        <a:t>Pr</a:t>
                      </a:r>
                      <a:r>
                        <a:rPr lang="en-US" sz="1400" dirty="0" smtClean="0">
                          <a:effectLst/>
                        </a:rPr>
                        <a:t>(Very</a:t>
                      </a:r>
                      <a:r>
                        <a:rPr lang="en-US" sz="1400" baseline="0" dirty="0" smtClean="0">
                          <a:effectLst/>
                        </a:rPr>
                        <a:t> Frequently </a:t>
                      </a:r>
                      <a:r>
                        <a:rPr lang="en-US" sz="1400" dirty="0" smtClean="0">
                          <a:effectLst/>
                        </a:rPr>
                        <a:t>Attend</a:t>
                      </a:r>
                      <a:r>
                        <a:rPr lang="en-US" sz="1400" dirty="0">
                          <a:effectLst/>
                        </a:rPr>
                        <a:t>= </a:t>
                      </a:r>
                      <a:r>
                        <a:rPr lang="en-US" sz="1400" dirty="0" smtClean="0">
                          <a:effectLst/>
                        </a:rPr>
                        <a:t>17.3%)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</a:rPr>
                        <a:t>Variable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</a:rPr>
                        <a:t>Marginal Probability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Rural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0.0075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Household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-0.0010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Citizenship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0.1961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-0.0245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AgeCategory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0.0037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Married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0.1014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Education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0.0463*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93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IncomeCategory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-0.0153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Ethnicity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0.1653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Primary Shopper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-0.0266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SatisfactionOveralExp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0.1510**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SatisfactionPrices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-0.0636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SatisfactionProduceQual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-0.0132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SatisfactionHours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0.0298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SatisfactionSocialInteract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0.0583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CSAAwareness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0.0690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ActualSpendingFP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0.0007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Support Farmers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0.0124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55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InterestinUsingApp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-0.0070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1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992">
        <p14:prism/>
      </p:transition>
    </mc:Choice>
    <mc:Fallback xmlns="">
      <p:transition spd="slow" advTm="24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1683940"/>
            <a:ext cx="10353762" cy="4626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Limits: </a:t>
            </a:r>
            <a:endParaRPr lang="en-US" u="sng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Only </a:t>
            </a:r>
            <a:r>
              <a:rPr lang="en-US" dirty="0">
                <a:effectLst/>
              </a:rPr>
              <a:t>surveyed consumers from sixteen </a:t>
            </a:r>
            <a:r>
              <a:rPr lang="en-US" dirty="0" smtClean="0">
                <a:effectLst/>
              </a:rPr>
              <a:t>counties</a:t>
            </a:r>
          </a:p>
          <a:p>
            <a:pPr lvl="1"/>
            <a:r>
              <a:rPr lang="en-US" dirty="0" smtClean="0">
                <a:effectLst/>
              </a:rPr>
              <a:t>Mail </a:t>
            </a:r>
            <a:r>
              <a:rPr lang="en-US" dirty="0">
                <a:effectLst/>
              </a:rPr>
              <a:t>surveys </a:t>
            </a:r>
            <a:r>
              <a:rPr lang="en-US" dirty="0" smtClean="0">
                <a:effectLst/>
              </a:rPr>
              <a:t>usually </a:t>
            </a:r>
            <a:r>
              <a:rPr lang="en-US" dirty="0">
                <a:effectLst/>
              </a:rPr>
              <a:t>have low response rates and administration </a:t>
            </a:r>
            <a:r>
              <a:rPr lang="en-US" dirty="0" smtClean="0">
                <a:effectLst/>
              </a:rPr>
              <a:t>errors</a:t>
            </a:r>
          </a:p>
          <a:p>
            <a:pPr lvl="1"/>
            <a:r>
              <a:rPr lang="en-US" dirty="0" smtClean="0">
                <a:effectLst/>
              </a:rPr>
              <a:t>Mail </a:t>
            </a:r>
            <a:r>
              <a:rPr lang="en-US" dirty="0">
                <a:effectLst/>
              </a:rPr>
              <a:t>surveys are also ineffectual for certain groups of adults </a:t>
            </a:r>
            <a:r>
              <a:rPr lang="en-US" dirty="0" smtClean="0">
                <a:effectLst/>
              </a:rPr>
              <a:t>(disabilities, language barriers, are </a:t>
            </a:r>
            <a:r>
              <a:rPr lang="en-US" dirty="0">
                <a:effectLst/>
              </a:rPr>
              <a:t>marginally illiterate (National Public Research, 2017). </a:t>
            </a:r>
            <a:endParaRPr lang="en-US" dirty="0" smtClean="0">
              <a:effectLst/>
            </a:endParaRP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  <a:effectLst/>
              </a:rPr>
              <a:t>Accept </a:t>
            </a:r>
            <a:r>
              <a:rPr lang="en-US" i="1" dirty="0">
                <a:solidFill>
                  <a:schemeClr val="accent1"/>
                </a:solidFill>
                <a:effectLst/>
              </a:rPr>
              <a:t>all alternative hypothesis </a:t>
            </a:r>
            <a:r>
              <a:rPr lang="en-US" i="1" dirty="0" smtClean="0">
                <a:solidFill>
                  <a:schemeClr val="accent1"/>
                </a:solidFill>
                <a:effectLst/>
              </a:rPr>
              <a:t>– The regressions had statistically </a:t>
            </a:r>
            <a:r>
              <a:rPr lang="en-US" i="1" dirty="0">
                <a:solidFill>
                  <a:schemeClr val="accent1"/>
                </a:solidFill>
                <a:effectLst/>
              </a:rPr>
              <a:t>significant results. </a:t>
            </a:r>
            <a:endParaRPr lang="en-US" i="1" dirty="0" smtClean="0">
              <a:solidFill>
                <a:schemeClr val="accent1"/>
              </a:solidFill>
              <a:effectLst/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  <a:effectLst/>
              </a:rPr>
              <a:t>Results should aid </a:t>
            </a:r>
            <a:r>
              <a:rPr lang="en-US" i="1" dirty="0">
                <a:solidFill>
                  <a:schemeClr val="accent1"/>
                </a:solidFill>
                <a:effectLst/>
              </a:rPr>
              <a:t>farmers’ market personnel in growing their markets. By directing advertising activities on specific groups of consumers who </a:t>
            </a:r>
            <a:r>
              <a:rPr lang="en-US" i="1" dirty="0" smtClean="0">
                <a:solidFill>
                  <a:schemeClr val="accent1"/>
                </a:solidFill>
                <a:effectLst/>
              </a:rPr>
              <a:t>are not </a:t>
            </a:r>
            <a:r>
              <a:rPr lang="en-US" i="1" dirty="0">
                <a:solidFill>
                  <a:schemeClr val="accent1"/>
                </a:solidFill>
                <a:effectLst/>
              </a:rPr>
              <a:t>likely </a:t>
            </a:r>
            <a:r>
              <a:rPr lang="en-US" i="1" dirty="0" smtClean="0">
                <a:solidFill>
                  <a:schemeClr val="accent1"/>
                </a:solidFill>
                <a:effectLst/>
              </a:rPr>
              <a:t>to </a:t>
            </a:r>
            <a:r>
              <a:rPr lang="en-US" i="1" dirty="0">
                <a:solidFill>
                  <a:schemeClr val="accent1"/>
                </a:solidFill>
                <a:effectLst/>
              </a:rPr>
              <a:t>attend, while maintaining the current consumer segments that are likely to attend, markets should thrive and experience growth as the local food movement continues to thrive.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8767">
        <p14:prism/>
      </p:transition>
    </mc:Choice>
    <mc:Fallback xmlns="">
      <p:transition spd="slow" advTm="78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133082"/>
            <a:ext cx="10353761" cy="1326321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064" y="1335393"/>
            <a:ext cx="10353762" cy="3695136"/>
          </a:xfrm>
        </p:spPr>
        <p:txBody>
          <a:bodyPr>
            <a:normAutofit/>
          </a:bodyPr>
          <a:lstStyle/>
          <a:p>
            <a:r>
              <a:rPr lang="en-US" dirty="0"/>
              <a:t>The number of farmers’ markets are increasing (USDA, 2018, </a:t>
            </a:r>
            <a:r>
              <a:rPr lang="en-US" dirty="0" err="1"/>
              <a:t>Gumirakiza</a:t>
            </a:r>
            <a:r>
              <a:rPr lang="en-US" dirty="0"/>
              <a:t>, 2016)</a:t>
            </a:r>
          </a:p>
          <a:p>
            <a:r>
              <a:rPr lang="en-US" dirty="0"/>
              <a:t>Consumer attendance is not rising at the same rate (Eggert &amp; </a:t>
            </a:r>
            <a:r>
              <a:rPr lang="en-US" dirty="0" err="1"/>
              <a:t>Biasillo</a:t>
            </a:r>
            <a:r>
              <a:rPr lang="en-US" dirty="0"/>
              <a:t>, 2018)</a:t>
            </a:r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F48EF8-31C2-42EF-818D-1CE552279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33" y="2661714"/>
            <a:ext cx="5126637" cy="3477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ED854E-579F-4F0B-9D46-1498F694A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676" y="2684135"/>
            <a:ext cx="5404100" cy="343287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958">
        <p14:prism/>
      </p:transition>
    </mc:Choice>
    <mc:Fallback xmlns="">
      <p:transition spd="slow" advTm="12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800" dirty="0">
                <a:effectLst/>
              </a:rPr>
              <a:t>U.S. Department of Agriculture. Agriculture Marketing Service. "New Data Reflects the Continued Demand for Farmers Markets." News release, August 4, 2014. Usda.gov. Accessed March 27, 2019. </a:t>
            </a:r>
            <a:r>
              <a:rPr lang="en-US" sz="1800" u="sng" dirty="0">
                <a:effectLst/>
                <a:hlinkClick r:id="rId4"/>
              </a:rPr>
              <a:t>https://www.usda.gov/media/press-releases/2014/08/04/new-data-reflects-continued-demand-farmers-markets</a:t>
            </a:r>
            <a:r>
              <a:rPr lang="en-US" sz="1800" dirty="0">
                <a:effectLst/>
              </a:rPr>
              <a:t>.</a:t>
            </a:r>
          </a:p>
          <a:p>
            <a:r>
              <a:rPr lang="en-US" sz="1800" dirty="0">
                <a:effectLst/>
              </a:rPr>
              <a:t>Eggert, D., &amp; </a:t>
            </a:r>
            <a:r>
              <a:rPr lang="en-US" sz="1800" dirty="0" err="1">
                <a:effectLst/>
              </a:rPr>
              <a:t>Biasillo</a:t>
            </a:r>
            <a:r>
              <a:rPr lang="en-US" sz="1800" dirty="0">
                <a:effectLst/>
              </a:rPr>
              <a:t>, L. (2018, June 26). Why a decrease in participation in farmers markets? Survey aims to find out. Retrieved April 18, 2019, from </a:t>
            </a:r>
            <a:r>
              <a:rPr lang="en-US" sz="1800" dirty="0">
                <a:effectLst/>
                <a:hlinkClick r:id="rId5"/>
              </a:rPr>
              <a:t>https://smallfarms.cornell.edu/2018/06/25/why-a-decrease-in-participation-in-farmers-markets-survey-aims-to-find-out/</a:t>
            </a:r>
            <a:r>
              <a:rPr lang="en-US" sz="1800" dirty="0">
                <a:effectLst/>
              </a:rPr>
              <a:t> </a:t>
            </a:r>
          </a:p>
          <a:p>
            <a:r>
              <a:rPr lang="en-US" sz="1800" dirty="0" err="1">
                <a:effectLst/>
              </a:rPr>
              <a:t>Gumirakiza</a:t>
            </a:r>
            <a:r>
              <a:rPr lang="en-US" sz="1800" dirty="0">
                <a:effectLst/>
              </a:rPr>
              <a:t>, J. D., Curtis, K. R., &amp; Bosworth, R. (2014). Who Attends Farmers’ Markets and Why? Understanding Consumers and their Motivations. </a:t>
            </a:r>
            <a:r>
              <a:rPr lang="en-US" sz="1800" i="1" dirty="0">
                <a:effectLst/>
              </a:rPr>
              <a:t>International Food and Agribusiness Management Review,</a:t>
            </a:r>
            <a:r>
              <a:rPr lang="en-US" sz="1800" dirty="0">
                <a:effectLst/>
              </a:rPr>
              <a:t> </a:t>
            </a:r>
            <a:r>
              <a:rPr lang="en-US" sz="1800" i="1" dirty="0">
                <a:effectLst/>
              </a:rPr>
              <a:t>17</a:t>
            </a:r>
            <a:r>
              <a:rPr lang="en-US" sz="1800" dirty="0">
                <a:effectLst/>
              </a:rPr>
              <a:t>(2), 65-82. Retrieved April 18, 2019. </a:t>
            </a:r>
          </a:p>
          <a:p>
            <a:r>
              <a:rPr lang="en-US" sz="1800" dirty="0" err="1">
                <a:effectLst/>
              </a:rPr>
              <a:t>Saksena</a:t>
            </a:r>
            <a:r>
              <a:rPr lang="en-US" sz="1800" dirty="0">
                <a:effectLst/>
              </a:rPr>
              <a:t>, M., &amp; Canning, P. (2019, March 14). Food Dollar Series. Retrieved April 18, 2019, from </a:t>
            </a:r>
            <a:r>
              <a:rPr lang="en-US" sz="1800" dirty="0">
                <a:effectLst/>
                <a:hlinkClick r:id="rId6"/>
              </a:rPr>
              <a:t>https://www.ers.usda.gov/data-products/food-dollar-series/</a:t>
            </a:r>
            <a:endParaRPr lang="en-US" sz="1800" dirty="0">
              <a:effectLst/>
            </a:endParaRPr>
          </a:p>
          <a:p>
            <a:r>
              <a:rPr lang="en-US" sz="1800" dirty="0" err="1">
                <a:effectLst/>
              </a:rPr>
              <a:t>Leibrock</a:t>
            </a:r>
            <a:r>
              <a:rPr lang="en-US" sz="1800" dirty="0">
                <a:effectLst/>
              </a:rPr>
              <a:t>, A. (2014, August 6). Good Growth: Farmers Markets Still on the Rise. Retrieved April 20, 2019, from </a:t>
            </a:r>
            <a:r>
              <a:rPr lang="en-US" sz="1800" dirty="0">
                <a:effectLst/>
                <a:hlinkClick r:id="rId7"/>
              </a:rPr>
              <a:t>https://sustainableamerica.org/blog/good-growth-farmers-markets-still-on-the-rise/</a:t>
            </a:r>
            <a:endParaRPr lang="en-US" sz="1800" dirty="0">
              <a:effectLst/>
            </a:endParaRPr>
          </a:p>
          <a:p>
            <a:r>
              <a:rPr lang="en-US" sz="1800" dirty="0">
                <a:effectLst/>
              </a:rPr>
              <a:t>Runyon, L. (2015, February 06). Are Farmers Market Sales Peaking? That Might Be Good For Farmers. Retrieved April 20, 2019, from </a:t>
            </a:r>
            <a:r>
              <a:rPr lang="en-US" sz="1800" dirty="0">
                <a:effectLst/>
                <a:hlinkClick r:id="rId8"/>
              </a:rPr>
              <a:t>https://www.npr.org/sections/thesalt/2015/02/05/384058943/are-farmer-market-sales-peaking-that-might-be-good-for-farmers</a:t>
            </a:r>
            <a:endParaRPr lang="en-US" sz="1800" dirty="0">
              <a:effectLst/>
            </a:endParaRPr>
          </a:p>
          <a:p>
            <a:r>
              <a:rPr lang="en-US" i="1" dirty="0" err="1">
                <a:effectLst/>
              </a:rPr>
              <a:t>Tropp</a:t>
            </a:r>
            <a:r>
              <a:rPr lang="en-US" i="1" dirty="0">
                <a:effectLst/>
              </a:rPr>
              <a:t>, D. (2017). </a:t>
            </a:r>
            <a:r>
              <a:rPr lang="en-US" dirty="0"/>
              <a:t>Why Local Food Matters: Views from the National  </a:t>
            </a:r>
            <a:r>
              <a:rPr lang="en-US" i="1" dirty="0">
                <a:effectLst/>
              </a:rPr>
              <a:t>[PowerPoint slides]. Retrieved from </a:t>
            </a:r>
            <a:r>
              <a:rPr lang="en-US" sz="1600" dirty="0">
                <a:hlinkClick r:id="rId9"/>
              </a:rPr>
              <a:t> https://www.ams.usda.gov/sites/default/files/media/Why%20Local%20Food%20Matters.pdf</a:t>
            </a:r>
            <a:endParaRPr lang="en-US" sz="1600" dirty="0">
              <a:effectLst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3">
        <p14:prism/>
      </p:transition>
    </mc:Choice>
    <mc:Fallback xmlns="">
      <p:transition spd="slow" advTm="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QUESTIONS?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40">
        <p14:prism/>
      </p:transition>
    </mc:Choice>
    <mc:Fallback xmlns="">
      <p:transition spd="slow" advTm="2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91952-7B72-48DB-822F-DFB4512D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9354"/>
            <a:ext cx="10353761" cy="1326321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D0F662-F59C-453F-8F48-F27A5D7C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415675"/>
            <a:ext cx="10353762" cy="3695136"/>
          </a:xfrm>
        </p:spPr>
        <p:txBody>
          <a:bodyPr/>
          <a:lstStyle/>
          <a:p>
            <a:r>
              <a:rPr lang="en-US" dirty="0"/>
              <a:t>Majority of a consumer dollar goes toward marketing costs</a:t>
            </a:r>
          </a:p>
          <a:p>
            <a:pPr lvl="1"/>
            <a:r>
              <a:rPr lang="en-US" dirty="0"/>
              <a:t>In </a:t>
            </a:r>
            <a:r>
              <a:rPr lang="en-US" dirty="0" smtClean="0"/>
              <a:t>mainstream </a:t>
            </a:r>
            <a:r>
              <a:rPr lang="en-US" dirty="0"/>
              <a:t>supply chains, producers retain 14.6 cents per dollar (</a:t>
            </a:r>
            <a:r>
              <a:rPr lang="en-US" dirty="0" err="1"/>
              <a:t>Saksena</a:t>
            </a:r>
            <a:r>
              <a:rPr lang="en-US" dirty="0"/>
              <a:t> &amp; Canning, 2019)</a:t>
            </a:r>
          </a:p>
          <a:p>
            <a:pPr lvl="1"/>
            <a:r>
              <a:rPr lang="en-US" dirty="0"/>
              <a:t>In “shorter” supply chains, farmers receive 7x that amount (USDA, 2017)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468AB3-E613-4332-B32B-91F258799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5" t="15501" r="2453"/>
          <a:stretch/>
        </p:blipFill>
        <p:spPr>
          <a:xfrm>
            <a:off x="452672" y="3263243"/>
            <a:ext cx="5688959" cy="2487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4F3AE4-D630-4D2D-989B-847128DC6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705"/>
          <a:stretch/>
        </p:blipFill>
        <p:spPr>
          <a:xfrm>
            <a:off x="6498310" y="3263243"/>
            <a:ext cx="5230368" cy="24838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2251" y="5822980"/>
            <a:ext cx="80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72204" y="5822980"/>
            <a:ext cx="68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5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825">
        <p14:prism/>
      </p:transition>
    </mc:Choice>
    <mc:Fallback xmlns="">
      <p:transition spd="slow" advTm="33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8000" dirty="0">
              <a:effectLst/>
            </a:endParaRPr>
          </a:p>
          <a:p>
            <a:r>
              <a:rPr lang="en-US" sz="9600" dirty="0">
                <a:effectLst/>
              </a:rPr>
              <a:t>G. Ritter, L. Walkinshaw, E. Quinn, S. Ickes, D. Johnson, 2018 </a:t>
            </a:r>
          </a:p>
          <a:p>
            <a:pPr marL="0" indent="0">
              <a:buNone/>
            </a:pPr>
            <a:endParaRPr lang="en-US" sz="9600" dirty="0">
              <a:effectLst/>
            </a:endParaRPr>
          </a:p>
          <a:p>
            <a:r>
              <a:rPr lang="en-US" sz="9600" dirty="0" smtClean="0">
                <a:effectLst/>
              </a:rPr>
              <a:t>J</a:t>
            </a:r>
            <a:r>
              <a:rPr lang="en-US" sz="9600" dirty="0">
                <a:effectLst/>
              </a:rPr>
              <a:t>. </a:t>
            </a:r>
            <a:r>
              <a:rPr lang="en-US" sz="9600" dirty="0" err="1">
                <a:effectLst/>
              </a:rPr>
              <a:t>Gumirakiza</a:t>
            </a:r>
            <a:r>
              <a:rPr lang="en-US" sz="9600" dirty="0">
                <a:effectLst/>
              </a:rPr>
              <a:t>, 2016</a:t>
            </a:r>
          </a:p>
          <a:p>
            <a:pPr marL="0" indent="0">
              <a:buNone/>
            </a:pPr>
            <a:endParaRPr lang="en-US" sz="9600" dirty="0">
              <a:effectLst/>
            </a:endParaRPr>
          </a:p>
          <a:p>
            <a:r>
              <a:rPr lang="en-US" sz="9600" dirty="0">
                <a:effectLst/>
              </a:rPr>
              <a:t>J. </a:t>
            </a:r>
            <a:r>
              <a:rPr lang="en-US" sz="9600" dirty="0" err="1">
                <a:effectLst/>
              </a:rPr>
              <a:t>Gumirakiza</a:t>
            </a:r>
            <a:r>
              <a:rPr lang="en-US" sz="9600" dirty="0">
                <a:effectLst/>
              </a:rPr>
              <a:t>, K. Curtis, R. Bosworth, 2014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8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607">
        <p14:prism/>
      </p:transition>
    </mc:Choice>
    <mc:Fallback xmlns="">
      <p:transition spd="slow" advTm="24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07767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chemeClr val="accent1"/>
                </a:solidFill>
                <a:effectLst/>
              </a:rPr>
              <a:t>Overall purpose: </a:t>
            </a:r>
            <a:r>
              <a:rPr lang="en-US" sz="2400" dirty="0">
                <a:solidFill>
                  <a:schemeClr val="accent1"/>
                </a:solidFill>
                <a:effectLst/>
              </a:rPr>
              <a:t>assess the statistical relationship between market attendance and consumer characteristics together, with market features and </a:t>
            </a:r>
            <a:r>
              <a:rPr lang="en-US" sz="2400" dirty="0" smtClean="0">
                <a:solidFill>
                  <a:schemeClr val="accent1"/>
                </a:solidFill>
                <a:effectLst/>
              </a:rPr>
              <a:t>attributes. 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effectLst/>
            </a:endParaRPr>
          </a:p>
          <a:p>
            <a:r>
              <a:rPr lang="en-US" sz="2400" u="sng" dirty="0">
                <a:solidFill>
                  <a:schemeClr val="accent1"/>
                </a:solidFill>
                <a:effectLst/>
              </a:rPr>
              <a:t>Specific objectives: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  <a:effectLst/>
              </a:rPr>
              <a:t>Describe the consumer characteristics of individuals who do not attend farmers’ markets.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  <a:effectLst/>
              </a:rPr>
              <a:t>Analyze the primary reasons for not attending farmers’ markets.</a:t>
            </a:r>
          </a:p>
          <a:p>
            <a:pPr marL="457200" lvl="1" indent="0">
              <a:buNone/>
            </a:pPr>
            <a:endParaRPr lang="en-US" dirty="0">
              <a:effectLst/>
            </a:endParaRPr>
          </a:p>
          <a:p>
            <a:pPr lvl="1"/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082">
        <p14:prism/>
      </p:transition>
    </mc:Choice>
    <mc:Fallback xmlns="">
      <p:transition spd="slow" advTm="22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1. What are the consumer characteristics of individuals who do not attend </a:t>
            </a:r>
            <a:r>
              <a:rPr lang="en-US" sz="2400" dirty="0" smtClean="0">
                <a:solidFill>
                  <a:schemeClr val="accent1"/>
                </a:solidFill>
              </a:rPr>
              <a:t>a farmers’ market?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2. What are the primary reasons that individuals choose to not attend a farmers’ market?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247">
        <p14:prism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null hypothesis is that there is no</a:t>
                </a:r>
                <a:r>
                  <a:rPr lang="en-US" dirty="0">
                    <a:effectLst/>
                  </a:rPr>
                  <a:t> statistical relationship between market attendance and each one of the consumer characteristics together, with market features and attributes.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∀ 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>
                  <a:effectLst/>
                </a:endParaRPr>
              </a:p>
              <a:p>
                <a:pPr marL="457200" lvl="1" indent="0">
                  <a:buNone/>
                </a:pPr>
                <a:endParaRPr lang="en-US" dirty="0">
                  <a:effectLst/>
                </a:endParaRPr>
              </a:p>
              <a:p>
                <a:r>
                  <a:rPr lang="en-US" dirty="0"/>
                  <a:t>The alternative hypothesis is that there is a significant</a:t>
                </a:r>
                <a:r>
                  <a:rPr lang="en-US" dirty="0">
                    <a:effectLst/>
                  </a:rPr>
                  <a:t> statistical relationship between market attendance and each one of the consumer characteristics together, with market features and attributes.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 </m:t>
                    </m:r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∀ 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=1…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>
                  <a:effectLst/>
                </a:endParaRPr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648" t="-330" r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976">
        <p14:prism/>
      </p:transition>
    </mc:Choice>
    <mc:Fallback xmlns="">
      <p:transition spd="slow" advTm="24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5858964" cy="3878533"/>
          </a:xfrm>
        </p:spPr>
        <p:txBody>
          <a:bodyPr>
            <a:normAutofit/>
          </a:bodyPr>
          <a:lstStyle/>
          <a:p>
            <a:r>
              <a:rPr lang="en-US" dirty="0" smtClean="0"/>
              <a:t>2,530 </a:t>
            </a:r>
            <a:r>
              <a:rPr lang="en-US" dirty="0"/>
              <a:t>surveys </a:t>
            </a:r>
            <a:r>
              <a:rPr lang="en-US" dirty="0" smtClean="0"/>
              <a:t>were mailed in January, 2020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Households in South-Central Kentucky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Mailed in a proportional manner</a:t>
            </a:r>
          </a:p>
          <a:p>
            <a:pPr marL="457200" lvl="1" indent="0">
              <a:buNone/>
            </a:pPr>
            <a:r>
              <a:rPr lang="en-US" dirty="0"/>
              <a:t>** Ex: </a:t>
            </a:r>
            <a:r>
              <a:rPr lang="en-US" dirty="0">
                <a:effectLst/>
              </a:rPr>
              <a:t>if the entire region has 50 households and Warren County had </a:t>
            </a:r>
            <a:r>
              <a:rPr lang="en-US" dirty="0" smtClean="0">
                <a:effectLst/>
              </a:rPr>
              <a:t>10% </a:t>
            </a:r>
            <a:r>
              <a:rPr lang="en-US" dirty="0">
                <a:effectLst/>
              </a:rPr>
              <a:t>of those, 5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surveys would be sent to Warren County addresses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2403E3-9560-4C9B-8868-7F87EF2BC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41" b="26001"/>
          <a:stretch/>
        </p:blipFill>
        <p:spPr>
          <a:xfrm>
            <a:off x="7369443" y="3160268"/>
            <a:ext cx="4060556" cy="132632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784">
        <p14:prism/>
      </p:transition>
    </mc:Choice>
    <mc:Fallback xmlns="">
      <p:transition spd="slow" advTm="30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17D2F7-9395-4DE5-A328-F1A004F1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4AA72B9-689F-45EC-88F8-DB5D47BE8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12" y="1618997"/>
            <a:ext cx="6268325" cy="3620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5E6059-8EF1-4C46-9FD8-668A6B7B4E83}"/>
              </a:ext>
            </a:extLst>
          </p:cNvPr>
          <p:cNvSpPr txBox="1"/>
          <p:nvPr/>
        </p:nvSpPr>
        <p:spPr>
          <a:xfrm>
            <a:off x="2553185" y="5657671"/>
            <a:ext cx="707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Counties: Adair, Cumberland, Grayson, Hardin, Larue, Edmonson, Butler, Warren, Barren, Allen, Monroe, Simpson, Logan, Todd, Green, and Metcalfe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0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235">
        <p14:prism/>
      </p:transition>
    </mc:Choice>
    <mc:Fallback xmlns="">
      <p:transition spd="slow" advTm="17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1110</TotalTime>
  <Words>1441</Words>
  <Application>Microsoft Office PowerPoint</Application>
  <PresentationFormat>Widescreen</PresentationFormat>
  <Paragraphs>332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Bookman Old Style</vt:lpstr>
      <vt:lpstr>Calibri</vt:lpstr>
      <vt:lpstr>Cambria Math</vt:lpstr>
      <vt:lpstr>Rockwell</vt:lpstr>
      <vt:lpstr>Times New Roman</vt:lpstr>
      <vt:lpstr>Damask</vt:lpstr>
      <vt:lpstr>PRIMARY REASONS FOR NOT ATTENDING FARMERS’ MARKETS. DO MARKET FEATURES AND CONSUMER CHARACTERISTICS MATTER? </vt:lpstr>
      <vt:lpstr>background</vt:lpstr>
      <vt:lpstr>Background</vt:lpstr>
      <vt:lpstr>Supporting literature</vt:lpstr>
      <vt:lpstr>Research Objectives</vt:lpstr>
      <vt:lpstr>Research Questions</vt:lpstr>
      <vt:lpstr>Hypotheses</vt:lpstr>
      <vt:lpstr>MEthods</vt:lpstr>
      <vt:lpstr>Methods</vt:lpstr>
      <vt:lpstr>Methods</vt:lpstr>
      <vt:lpstr>Theoretical Model</vt:lpstr>
      <vt:lpstr>Data analysis</vt:lpstr>
      <vt:lpstr>Results: Descriptive statistics</vt:lpstr>
      <vt:lpstr>Results: Descriptive Statistics</vt:lpstr>
      <vt:lpstr>Results: Multinomial logit</vt:lpstr>
      <vt:lpstr>Results: Multinomial Logit</vt:lpstr>
      <vt:lpstr>Results: Multinomial Logit</vt:lpstr>
      <vt:lpstr>Results: Multinomial Logit</vt:lpstr>
      <vt:lpstr>Discussion</vt:lpstr>
      <vt:lpstr>references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Proposal: The effect of lifestyle factors on consumer attendance of farmers’ markets</dc:title>
  <dc:creator>Autumn Milliner</dc:creator>
  <cp:lastModifiedBy>Autumn Milliner</cp:lastModifiedBy>
  <cp:revision>107</cp:revision>
  <dcterms:created xsi:type="dcterms:W3CDTF">2019-04-10T02:13:01Z</dcterms:created>
  <dcterms:modified xsi:type="dcterms:W3CDTF">2020-10-30T18:34:27Z</dcterms:modified>
</cp:coreProperties>
</file>