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  <p:sldId id="277" r:id="rId6"/>
    <p:sldId id="257" r:id="rId7"/>
    <p:sldId id="258" r:id="rId8"/>
    <p:sldId id="259" r:id="rId9"/>
    <p:sldId id="260" r:id="rId10"/>
    <p:sldId id="261" r:id="rId11"/>
    <p:sldId id="265" r:id="rId12"/>
    <p:sldId id="263" r:id="rId13"/>
    <p:sldId id="262" r:id="rId14"/>
    <p:sldId id="275" r:id="rId15"/>
    <p:sldId id="264" r:id="rId16"/>
    <p:sldId id="266" r:id="rId17"/>
    <p:sldId id="267" r:id="rId18"/>
    <p:sldId id="268" r:id="rId19"/>
    <p:sldId id="269" r:id="rId20"/>
    <p:sldId id="270" r:id="rId21"/>
    <p:sldId id="271" r:id="rId22"/>
    <p:sldId id="278" r:id="rId23"/>
    <p:sldId id="273" r:id="rId24"/>
    <p:sldId id="27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hittinghill, Leigh" initials="WL" lastIdx="3" clrIdx="0">
    <p:extLst>
      <p:ext uri="{19B8F6BF-5375-455C-9EA6-DF929625EA0E}">
        <p15:presenceInfo xmlns:p15="http://schemas.microsoft.com/office/powerpoint/2012/main" userId="S-1-5-21-2079005298-2851282243-805169246-42236" providerId="AD"/>
      </p:ext>
    </p:extLst>
  </p:cmAuthor>
  <p:cmAuthor id="2" name="Gyawali, Buddhi" initials="GB" lastIdx="14" clrIdx="1">
    <p:extLst>
      <p:ext uri="{19B8F6BF-5375-455C-9EA6-DF929625EA0E}">
        <p15:presenceInfo xmlns:p15="http://schemas.microsoft.com/office/powerpoint/2012/main" userId="Gyawali, Buddh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2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C6FE-131D-430A-8948-BE5824745638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D64E0-ED4F-4D0D-AE9A-AB96373F0DD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65929" y="149784"/>
            <a:ext cx="77957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0" cap="all" baseline="0" dirty="0">
              <a:solidFill>
                <a:schemeClr val="bg1"/>
              </a:solidFill>
              <a:latin typeface="Minion Pro" panose="02040503050306020203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0B3FA07-8785-2A4C-BEE5-21FD4E3079EF}"/>
              </a:ext>
            </a:extLst>
          </p:cNvPr>
          <p:cNvGrpSpPr/>
          <p:nvPr/>
        </p:nvGrpSpPr>
        <p:grpSpPr>
          <a:xfrm>
            <a:off x="-13745" y="-24743"/>
            <a:ext cx="9171490" cy="1385549"/>
            <a:chOff x="231" y="7022"/>
            <a:chExt cx="12228653" cy="1385549"/>
          </a:xfrm>
        </p:grpSpPr>
        <p:sp>
          <p:nvSpPr>
            <p:cNvPr id="9" name="Rectangle 8"/>
            <p:cNvSpPr/>
            <p:nvPr/>
          </p:nvSpPr>
          <p:spPr>
            <a:xfrm>
              <a:off x="231" y="1273342"/>
              <a:ext cx="12228653" cy="119229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31" y="7022"/>
              <a:ext cx="12228653" cy="1261467"/>
            </a:xfrm>
            <a:prstGeom prst="rect">
              <a:avLst/>
            </a:prstGeom>
            <a:solidFill>
              <a:srgbClr val="046A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1" name="Picture 10" descr="A close up of a sign&#10;&#10;Description automatically generated">
              <a:extLst>
                <a:ext uri="{FF2B5EF4-FFF2-40B4-BE49-F238E27FC236}">
                  <a16:creationId xmlns:a16="http://schemas.microsoft.com/office/drawing/2014/main" id="{68D8FC38-392D-0448-BA85-8C0341591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632" y="124709"/>
              <a:ext cx="2853910" cy="983381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09F80E5-3276-B247-BE3B-82A3EC22DE99}"/>
              </a:ext>
            </a:extLst>
          </p:cNvPr>
          <p:cNvSpPr txBox="1"/>
          <p:nvPr/>
        </p:nvSpPr>
        <p:spPr>
          <a:xfrm>
            <a:off x="261258" y="-566057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608316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C6FE-131D-430A-8948-BE5824745638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D64E0-ED4F-4D0D-AE9A-AB96373F0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96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C6FE-131D-430A-8948-BE5824745638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D64E0-ED4F-4D0D-AE9A-AB96373F0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51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C6FE-131D-430A-8948-BE5824745638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D64E0-ED4F-4D0D-AE9A-AB96373F0DD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806CCE3-A715-1A4E-95E7-673112B5B1DB}"/>
              </a:ext>
            </a:extLst>
          </p:cNvPr>
          <p:cNvGrpSpPr/>
          <p:nvPr/>
        </p:nvGrpSpPr>
        <p:grpSpPr>
          <a:xfrm>
            <a:off x="-20618" y="5570286"/>
            <a:ext cx="9185235" cy="1359378"/>
            <a:chOff x="-18096" y="-90889"/>
            <a:chExt cx="12246980" cy="135937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66B71C0-F9D8-0049-9485-6EDD0B5C92F0}"/>
                </a:ext>
              </a:extLst>
            </p:cNvPr>
            <p:cNvSpPr/>
            <p:nvPr/>
          </p:nvSpPr>
          <p:spPr>
            <a:xfrm>
              <a:off x="-18096" y="-90889"/>
              <a:ext cx="12228653" cy="119229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EE6CA9-24E6-E348-BA8E-B9FCBEFEF027}"/>
                </a:ext>
              </a:extLst>
            </p:cNvPr>
            <p:cNvSpPr/>
            <p:nvPr/>
          </p:nvSpPr>
          <p:spPr>
            <a:xfrm>
              <a:off x="231" y="7022"/>
              <a:ext cx="12228653" cy="1261467"/>
            </a:xfrm>
            <a:prstGeom prst="rect">
              <a:avLst/>
            </a:prstGeom>
            <a:solidFill>
              <a:srgbClr val="046A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0" name="Picture 9" descr="A close up of a sign&#10;&#10;Description automatically generated">
              <a:extLst>
                <a:ext uri="{FF2B5EF4-FFF2-40B4-BE49-F238E27FC236}">
                  <a16:creationId xmlns:a16="http://schemas.microsoft.com/office/drawing/2014/main" id="{1549B718-F0D3-754D-ACD6-F6D113A8C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747" y="219696"/>
              <a:ext cx="2743200" cy="9452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7551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C6FE-131D-430A-8948-BE5824745638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D64E0-ED4F-4D0D-AE9A-AB96373F0DD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1600" y="97565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0" cap="all" baseline="0" dirty="0">
              <a:solidFill>
                <a:schemeClr val="bg1"/>
              </a:solidFill>
              <a:latin typeface="Minion Pro" panose="02040503050306020203" pitchFamily="18" charset="0"/>
            </a:endParaRPr>
          </a:p>
          <a:p>
            <a:r>
              <a:rPr lang="en-US" sz="1200" b="0" cap="all" baseline="0" dirty="0">
                <a:solidFill>
                  <a:schemeClr val="bg1"/>
                </a:solidFill>
                <a:latin typeface="Minion Pro" panose="02040503050306020203" pitchFamily="18" charset="0"/>
              </a:rPr>
              <a:t>Cooperative Extension Program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2FAED32-C1DF-9241-AC5A-729C1551B84B}"/>
              </a:ext>
            </a:extLst>
          </p:cNvPr>
          <p:cNvGrpSpPr/>
          <p:nvPr/>
        </p:nvGrpSpPr>
        <p:grpSpPr>
          <a:xfrm>
            <a:off x="-13745" y="-24743"/>
            <a:ext cx="9171490" cy="1385549"/>
            <a:chOff x="231" y="7022"/>
            <a:chExt cx="12228653" cy="138554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13875CE-9C00-D749-85B9-3346B3DE1DFD}"/>
                </a:ext>
              </a:extLst>
            </p:cNvPr>
            <p:cNvSpPr/>
            <p:nvPr/>
          </p:nvSpPr>
          <p:spPr>
            <a:xfrm>
              <a:off x="231" y="1273342"/>
              <a:ext cx="12228653" cy="119229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9607D58-A872-174F-A1E5-0D0EA834F415}"/>
                </a:ext>
              </a:extLst>
            </p:cNvPr>
            <p:cNvSpPr/>
            <p:nvPr/>
          </p:nvSpPr>
          <p:spPr>
            <a:xfrm>
              <a:off x="231" y="7022"/>
              <a:ext cx="12228653" cy="1261467"/>
            </a:xfrm>
            <a:prstGeom prst="rect">
              <a:avLst/>
            </a:prstGeom>
            <a:solidFill>
              <a:srgbClr val="046A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1" name="Picture 10" descr="A close up of a sign&#10;&#10;Description automatically generated">
              <a:extLst>
                <a:ext uri="{FF2B5EF4-FFF2-40B4-BE49-F238E27FC236}">
                  <a16:creationId xmlns:a16="http://schemas.microsoft.com/office/drawing/2014/main" id="{05EFEA0D-9A59-974B-93EC-FF76E53D0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758" y="129329"/>
              <a:ext cx="2616812" cy="9016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6725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C6FE-131D-430A-8948-BE5824745638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D64E0-ED4F-4D0D-AE9A-AB96373F0DD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EC9B728-FA9F-4B46-87EB-377493CFEF45}"/>
              </a:ext>
            </a:extLst>
          </p:cNvPr>
          <p:cNvGrpSpPr/>
          <p:nvPr/>
        </p:nvGrpSpPr>
        <p:grpSpPr>
          <a:xfrm>
            <a:off x="-20618" y="5570286"/>
            <a:ext cx="9185235" cy="1359378"/>
            <a:chOff x="-18096" y="-90889"/>
            <a:chExt cx="12246980" cy="135937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D9272FE-33B4-8646-808D-5F473F16CD7A}"/>
                </a:ext>
              </a:extLst>
            </p:cNvPr>
            <p:cNvSpPr/>
            <p:nvPr/>
          </p:nvSpPr>
          <p:spPr>
            <a:xfrm>
              <a:off x="-18096" y="-90889"/>
              <a:ext cx="12228653" cy="119229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97D4248-CFC1-874A-ABD0-5452E953C9B4}"/>
                </a:ext>
              </a:extLst>
            </p:cNvPr>
            <p:cNvSpPr/>
            <p:nvPr/>
          </p:nvSpPr>
          <p:spPr>
            <a:xfrm>
              <a:off x="231" y="7022"/>
              <a:ext cx="12228653" cy="1261467"/>
            </a:xfrm>
            <a:prstGeom prst="rect">
              <a:avLst/>
            </a:prstGeom>
            <a:solidFill>
              <a:srgbClr val="046A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/>
            </a:p>
          </p:txBody>
        </p:sp>
        <p:pic>
          <p:nvPicPr>
            <p:cNvPr id="11" name="Picture 10" descr="A close up of a sign&#10;&#10;Description automatically generated">
              <a:extLst>
                <a:ext uri="{FF2B5EF4-FFF2-40B4-BE49-F238E27FC236}">
                  <a16:creationId xmlns:a16="http://schemas.microsoft.com/office/drawing/2014/main" id="{09E2FAE6-054A-DC45-A998-8E13C4E32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747" y="219696"/>
              <a:ext cx="2743200" cy="9452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29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C6FE-131D-430A-8948-BE5824745638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D64E0-ED4F-4D0D-AE9A-AB96373F0DD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71600" y="134565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0" cap="all" baseline="0" dirty="0">
              <a:solidFill>
                <a:schemeClr val="bg1"/>
              </a:solidFill>
              <a:latin typeface="Minion Pro" panose="02040503050306020203" pitchFamily="18" charset="0"/>
            </a:endParaRPr>
          </a:p>
          <a:p>
            <a:r>
              <a:rPr lang="en-US" sz="1200" b="0" cap="all" baseline="0" dirty="0">
                <a:solidFill>
                  <a:schemeClr val="bg1"/>
                </a:solidFill>
                <a:latin typeface="Minion Pro" panose="02040503050306020203" pitchFamily="18" charset="0"/>
              </a:rPr>
              <a:t>Cooperative Extension Program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357FCFF-2C01-634F-B8CE-69477AE2DDA8}"/>
              </a:ext>
            </a:extLst>
          </p:cNvPr>
          <p:cNvGrpSpPr/>
          <p:nvPr/>
        </p:nvGrpSpPr>
        <p:grpSpPr>
          <a:xfrm>
            <a:off x="-20618" y="5570286"/>
            <a:ext cx="9185235" cy="1359378"/>
            <a:chOff x="-18096" y="-90889"/>
            <a:chExt cx="12246980" cy="135937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5C178E5-916D-4E4A-A201-61BD7619C1E1}"/>
                </a:ext>
              </a:extLst>
            </p:cNvPr>
            <p:cNvSpPr/>
            <p:nvPr/>
          </p:nvSpPr>
          <p:spPr>
            <a:xfrm>
              <a:off x="-18096" y="-90889"/>
              <a:ext cx="12228653" cy="119229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A0FE8C5-3933-D64F-93CF-CE71CBAAD1D5}"/>
                </a:ext>
              </a:extLst>
            </p:cNvPr>
            <p:cNvSpPr/>
            <p:nvPr/>
          </p:nvSpPr>
          <p:spPr>
            <a:xfrm>
              <a:off x="231" y="7022"/>
              <a:ext cx="12228653" cy="1261467"/>
            </a:xfrm>
            <a:prstGeom prst="rect">
              <a:avLst/>
            </a:prstGeom>
            <a:solidFill>
              <a:srgbClr val="046A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4" name="Picture 13" descr="A close up of a sign&#10;&#10;Description automatically generated">
              <a:extLst>
                <a:ext uri="{FF2B5EF4-FFF2-40B4-BE49-F238E27FC236}">
                  <a16:creationId xmlns:a16="http://schemas.microsoft.com/office/drawing/2014/main" id="{68F6139E-8DBC-AB41-B4DB-6403F20B4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747" y="219696"/>
              <a:ext cx="2743200" cy="9452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0424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C6FE-131D-430A-8948-BE5824745638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D64E0-ED4F-4D0D-AE9A-AB96373F0DD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19200" y="174359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0" cap="all" baseline="0" dirty="0">
              <a:solidFill>
                <a:schemeClr val="bg1"/>
              </a:solidFill>
              <a:latin typeface="Minion Pro" panose="02040503050306020203" pitchFamily="18" charset="0"/>
            </a:endParaRPr>
          </a:p>
          <a:p>
            <a:r>
              <a:rPr lang="en-US" sz="1200" b="0" cap="all" baseline="0" dirty="0">
                <a:solidFill>
                  <a:schemeClr val="bg1"/>
                </a:solidFill>
                <a:latin typeface="Minion Pro" panose="02040503050306020203" pitchFamily="18" charset="0"/>
              </a:rPr>
              <a:t>Cooperative Extension Program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9E280C3-77F5-C94F-B735-D55B119ABF48}"/>
              </a:ext>
            </a:extLst>
          </p:cNvPr>
          <p:cNvGrpSpPr/>
          <p:nvPr/>
        </p:nvGrpSpPr>
        <p:grpSpPr>
          <a:xfrm>
            <a:off x="-20618" y="5570286"/>
            <a:ext cx="9185235" cy="1359378"/>
            <a:chOff x="-18096" y="-90889"/>
            <a:chExt cx="12246980" cy="135937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8ACBB17-F1BD-584C-BC4C-0FB6D5652949}"/>
                </a:ext>
              </a:extLst>
            </p:cNvPr>
            <p:cNvSpPr/>
            <p:nvPr/>
          </p:nvSpPr>
          <p:spPr>
            <a:xfrm>
              <a:off x="-18096" y="-90889"/>
              <a:ext cx="12228653" cy="119229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7EECC6-D6B1-D74B-9CDF-61D7D99B8F6F}"/>
                </a:ext>
              </a:extLst>
            </p:cNvPr>
            <p:cNvSpPr/>
            <p:nvPr/>
          </p:nvSpPr>
          <p:spPr>
            <a:xfrm>
              <a:off x="231" y="7022"/>
              <a:ext cx="12228653" cy="1261467"/>
            </a:xfrm>
            <a:prstGeom prst="rect">
              <a:avLst/>
            </a:prstGeom>
            <a:solidFill>
              <a:srgbClr val="046A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0" name="Picture 9" descr="A close up of a sign&#10;&#10;Description automatically generated">
              <a:extLst>
                <a:ext uri="{FF2B5EF4-FFF2-40B4-BE49-F238E27FC236}">
                  <a16:creationId xmlns:a16="http://schemas.microsoft.com/office/drawing/2014/main" id="{BF69EE1C-5C91-224F-98C2-932CCBE4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747" y="219696"/>
              <a:ext cx="2743200" cy="9452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9862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C6FE-131D-430A-8948-BE5824745638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D64E0-ED4F-4D0D-AE9A-AB96373F0DD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19200" y="174359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0" cap="all" baseline="0" dirty="0">
              <a:solidFill>
                <a:schemeClr val="bg1"/>
              </a:solidFill>
              <a:latin typeface="Minion Pro" panose="02040503050306020203" pitchFamily="18" charset="0"/>
            </a:endParaRPr>
          </a:p>
          <a:p>
            <a:r>
              <a:rPr lang="en-US" sz="1200" b="0" cap="all" baseline="0" dirty="0">
                <a:solidFill>
                  <a:schemeClr val="bg1"/>
                </a:solidFill>
                <a:latin typeface="Minion Pro" panose="02040503050306020203" pitchFamily="18" charset="0"/>
              </a:rPr>
              <a:t>Cooperative Extension Program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40AB04D-EE0E-D54A-8A33-133A39FB0052}"/>
              </a:ext>
            </a:extLst>
          </p:cNvPr>
          <p:cNvGrpSpPr/>
          <p:nvPr/>
        </p:nvGrpSpPr>
        <p:grpSpPr>
          <a:xfrm>
            <a:off x="-20618" y="5570286"/>
            <a:ext cx="9185235" cy="1359378"/>
            <a:chOff x="-18096" y="-90889"/>
            <a:chExt cx="12246980" cy="135937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293C73F-A8E0-2340-98F3-BCB254CDB435}"/>
                </a:ext>
              </a:extLst>
            </p:cNvPr>
            <p:cNvSpPr/>
            <p:nvPr/>
          </p:nvSpPr>
          <p:spPr>
            <a:xfrm>
              <a:off x="-18096" y="-90889"/>
              <a:ext cx="12228653" cy="119229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EF79A51-7B0D-E340-B082-8B690E1CD1BE}"/>
                </a:ext>
              </a:extLst>
            </p:cNvPr>
            <p:cNvSpPr/>
            <p:nvPr/>
          </p:nvSpPr>
          <p:spPr>
            <a:xfrm>
              <a:off x="231" y="7022"/>
              <a:ext cx="12228653" cy="1261467"/>
            </a:xfrm>
            <a:prstGeom prst="rect">
              <a:avLst/>
            </a:prstGeom>
            <a:solidFill>
              <a:srgbClr val="046A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9" name="Picture 8" descr="A close up of a sign&#10;&#10;Description automatically generated">
              <a:extLst>
                <a:ext uri="{FF2B5EF4-FFF2-40B4-BE49-F238E27FC236}">
                  <a16:creationId xmlns:a16="http://schemas.microsoft.com/office/drawing/2014/main" id="{139063CB-F9C1-6847-95A2-2866FAEDA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747" y="219696"/>
              <a:ext cx="2743200" cy="9452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748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C6FE-131D-430A-8948-BE5824745638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D64E0-ED4F-4D0D-AE9A-AB96373F0DD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19200" y="174359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0" cap="all" baseline="0" dirty="0">
              <a:solidFill>
                <a:schemeClr val="bg1"/>
              </a:solidFill>
              <a:latin typeface="Minion Pro" panose="02040503050306020203" pitchFamily="18" charset="0"/>
            </a:endParaRPr>
          </a:p>
          <a:p>
            <a:r>
              <a:rPr lang="en-US" sz="1200" b="0" cap="all" baseline="0" dirty="0">
                <a:solidFill>
                  <a:schemeClr val="bg1"/>
                </a:solidFill>
                <a:latin typeface="Minion Pro" panose="02040503050306020203" pitchFamily="18" charset="0"/>
              </a:rPr>
              <a:t>Cooperative Extension Program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82CAFF3-D296-2549-9845-0404108EF0BD}"/>
              </a:ext>
            </a:extLst>
          </p:cNvPr>
          <p:cNvGrpSpPr/>
          <p:nvPr/>
        </p:nvGrpSpPr>
        <p:grpSpPr>
          <a:xfrm>
            <a:off x="-20618" y="5570286"/>
            <a:ext cx="9185235" cy="1359378"/>
            <a:chOff x="-18096" y="-90889"/>
            <a:chExt cx="12246980" cy="135937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4F0CC85-A484-FD4B-8E18-0923D3CADC8D}"/>
                </a:ext>
              </a:extLst>
            </p:cNvPr>
            <p:cNvSpPr/>
            <p:nvPr/>
          </p:nvSpPr>
          <p:spPr>
            <a:xfrm>
              <a:off x="-18096" y="-90889"/>
              <a:ext cx="12228653" cy="119229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4C380E2-5015-8446-8BDA-F0000DF385C5}"/>
                </a:ext>
              </a:extLst>
            </p:cNvPr>
            <p:cNvSpPr/>
            <p:nvPr/>
          </p:nvSpPr>
          <p:spPr>
            <a:xfrm>
              <a:off x="231" y="7022"/>
              <a:ext cx="12228653" cy="1261467"/>
            </a:xfrm>
            <a:prstGeom prst="rect">
              <a:avLst/>
            </a:prstGeom>
            <a:solidFill>
              <a:srgbClr val="046A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2" name="Picture 11" descr="A close up of a sign&#10;&#10;Description automatically generated">
              <a:extLst>
                <a:ext uri="{FF2B5EF4-FFF2-40B4-BE49-F238E27FC236}">
                  <a16:creationId xmlns:a16="http://schemas.microsoft.com/office/drawing/2014/main" id="{58535222-3A2A-2645-90C4-6A75CF6EA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747" y="219696"/>
              <a:ext cx="2743200" cy="9452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861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C6FE-131D-430A-8948-BE5824745638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D64E0-ED4F-4D0D-AE9A-AB96373F0DD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52595FD-115E-3C43-BA85-AC4ACA7E649C}"/>
              </a:ext>
            </a:extLst>
          </p:cNvPr>
          <p:cNvGrpSpPr/>
          <p:nvPr/>
        </p:nvGrpSpPr>
        <p:grpSpPr>
          <a:xfrm>
            <a:off x="-20618" y="5570286"/>
            <a:ext cx="9185235" cy="1359378"/>
            <a:chOff x="-18096" y="-90889"/>
            <a:chExt cx="12246980" cy="135937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2961E9-0AE8-8441-885D-95E00F027094}"/>
                </a:ext>
              </a:extLst>
            </p:cNvPr>
            <p:cNvSpPr/>
            <p:nvPr/>
          </p:nvSpPr>
          <p:spPr>
            <a:xfrm>
              <a:off x="-18096" y="-90889"/>
              <a:ext cx="12228653" cy="119229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9D16286-4694-3A47-9C84-F018BCC0BECC}"/>
                </a:ext>
              </a:extLst>
            </p:cNvPr>
            <p:cNvSpPr/>
            <p:nvPr/>
          </p:nvSpPr>
          <p:spPr>
            <a:xfrm>
              <a:off x="231" y="7022"/>
              <a:ext cx="12228653" cy="1261467"/>
            </a:xfrm>
            <a:prstGeom prst="rect">
              <a:avLst/>
            </a:prstGeom>
            <a:solidFill>
              <a:srgbClr val="046A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1" name="Picture 10" descr="A close up of a sign&#10;&#10;Description automatically generated">
              <a:extLst>
                <a:ext uri="{FF2B5EF4-FFF2-40B4-BE49-F238E27FC236}">
                  <a16:creationId xmlns:a16="http://schemas.microsoft.com/office/drawing/2014/main" id="{142DABC3-C088-7C46-B22E-C35B668907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747" y="219696"/>
              <a:ext cx="2743200" cy="9452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0265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EC6FE-131D-430A-8948-BE5824745638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D64E0-ED4F-4D0D-AE9A-AB96373F0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3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4.png"/><Relationship Id="rId5" Type="http://schemas.openxmlformats.org/officeDocument/2006/relationships/image" Target="../media/image90.png"/><Relationship Id="rId4" Type="http://schemas.openxmlformats.org/officeDocument/2006/relationships/image" Target="../media/image8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4.pn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4.png"/><Relationship Id="rId4" Type="http://schemas.openxmlformats.org/officeDocument/2006/relationships/hyperlink" Target="https://data.humdata.org/dataset/administrative-bounadries-of-Nepa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4.pn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ctrTitle"/>
          </p:nvPr>
        </p:nvSpPr>
        <p:spPr>
          <a:xfrm>
            <a:off x="741962" y="1660317"/>
            <a:ext cx="7760776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An Assessment  of Land U</a:t>
            </a:r>
            <a:r>
              <a:rPr lang="en-US" sz="2800" b="1" dirty="0" smtClean="0"/>
              <a:t>se and Land </a:t>
            </a:r>
            <a:r>
              <a:rPr lang="en-US" sz="2800" b="1" dirty="0"/>
              <a:t>C</a:t>
            </a:r>
            <a:r>
              <a:rPr lang="en-US" sz="2800" b="1" dirty="0" smtClean="0"/>
              <a:t>over (LULC) Changes </a:t>
            </a:r>
            <a:r>
              <a:rPr lang="en-US" sz="2800" b="1" dirty="0"/>
              <a:t>in </a:t>
            </a:r>
            <a:r>
              <a:rPr lang="en-US" sz="2800" b="1" dirty="0" err="1"/>
              <a:t>Chitwan</a:t>
            </a:r>
            <a:r>
              <a:rPr lang="en-US" sz="2800" b="1" dirty="0"/>
              <a:t>, Nepal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1665" y="3575693"/>
            <a:ext cx="7067185" cy="71717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/>
              <a:t>Pradip Poudel, Leigh </a:t>
            </a:r>
            <a:r>
              <a:rPr lang="en-US" sz="2400" dirty="0" err="1" smtClean="0"/>
              <a:t>Whittinghill</a:t>
            </a:r>
            <a:r>
              <a:rPr lang="en-US" sz="2400" dirty="0" smtClean="0"/>
              <a:t>, and </a:t>
            </a:r>
            <a:r>
              <a:rPr lang="en-US" sz="2400" dirty="0" err="1" smtClean="0"/>
              <a:t>Buddhi</a:t>
            </a:r>
            <a:r>
              <a:rPr lang="en-US" sz="2400" dirty="0" smtClean="0"/>
              <a:t> </a:t>
            </a:r>
            <a:r>
              <a:rPr lang="en-US" sz="2400" dirty="0" err="1" smtClean="0"/>
              <a:t>Gyawali</a:t>
            </a:r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181665" y="5011109"/>
            <a:ext cx="75003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/>
              <a:t>College of </a:t>
            </a:r>
            <a:r>
              <a:rPr lang="en-US" sz="2000" dirty="0" smtClean="0"/>
              <a:t>Agriculture</a:t>
            </a:r>
            <a:r>
              <a:rPr lang="en-US" sz="2000" dirty="0"/>
              <a:t>, </a:t>
            </a:r>
            <a:r>
              <a:rPr lang="en-US" sz="2000" dirty="0" smtClean="0"/>
              <a:t>Community </a:t>
            </a:r>
            <a:r>
              <a:rPr lang="en-US" sz="2000" dirty="0"/>
              <a:t>and the </a:t>
            </a:r>
            <a:r>
              <a:rPr lang="en-US" sz="2000" dirty="0" smtClean="0"/>
              <a:t>Sciences</a:t>
            </a:r>
            <a:r>
              <a:rPr lang="en-US" sz="2000" dirty="0"/>
              <a:t>, </a:t>
            </a:r>
            <a:endParaRPr lang="en-US" sz="2000" dirty="0" smtClean="0"/>
          </a:p>
          <a:p>
            <a:pPr algn="ctr">
              <a:lnSpc>
                <a:spcPct val="100000"/>
              </a:lnSpc>
            </a:pPr>
            <a:r>
              <a:rPr lang="en-US" sz="2000" dirty="0" smtClean="0"/>
              <a:t>Kentucky </a:t>
            </a:r>
            <a:r>
              <a:rPr lang="en-US" sz="2000" dirty="0"/>
              <a:t>Sate </a:t>
            </a:r>
            <a:r>
              <a:rPr lang="en-US" sz="2000" dirty="0" smtClean="0"/>
              <a:t>University,</a:t>
            </a:r>
          </a:p>
          <a:p>
            <a:pPr algn="ctr">
              <a:lnSpc>
                <a:spcPct val="100000"/>
              </a:lnSpc>
            </a:pPr>
            <a:r>
              <a:rPr lang="en-US" sz="2000" dirty="0" smtClean="0"/>
              <a:t>Frankfort, KY 40601</a:t>
            </a:r>
            <a:endParaRPr lang="en-US" sz="2000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93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15"/>
    </mc:Choice>
    <mc:Fallback xmlns="">
      <p:transition spd="slow" advTm="124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887" y="1348510"/>
            <a:ext cx="7886700" cy="4228090"/>
          </a:xfrm>
          <a:ln w="12700">
            <a:noFill/>
          </a:ln>
        </p:spPr>
        <p:txBody>
          <a:bodyPr>
            <a:noAutofit/>
          </a:bodyPr>
          <a:lstStyle/>
          <a:p>
            <a:r>
              <a:rPr lang="en-US" sz="2000" dirty="0"/>
              <a:t>Images were classified into six classes (Table 2) using maximum likelihood supervised classification in ERDAS IMAGINE version </a:t>
            </a:r>
            <a:r>
              <a:rPr lang="en-US" sz="2000" dirty="0" smtClean="0"/>
              <a:t>16.5</a:t>
            </a:r>
          </a:p>
          <a:p>
            <a:r>
              <a:rPr lang="en-US" sz="2000" dirty="0" smtClean="0"/>
              <a:t>Minimum of 50 training samples per class were taken </a:t>
            </a:r>
          </a:p>
          <a:p>
            <a:r>
              <a:rPr lang="en-US" sz="2000" dirty="0" smtClean="0"/>
              <a:t>Multiple signature files per class were created to minimize the error of image classification</a:t>
            </a:r>
          </a:p>
          <a:p>
            <a:r>
              <a:rPr lang="en-US" sz="2000" dirty="0" smtClean="0"/>
              <a:t>Images were </a:t>
            </a:r>
            <a:r>
              <a:rPr lang="en-US" sz="2000" dirty="0"/>
              <a:t>filtered through spatial model builder (5X5 low pass) after </a:t>
            </a:r>
            <a:r>
              <a:rPr lang="en-US" sz="2000" dirty="0" smtClean="0"/>
              <a:t>classification</a:t>
            </a:r>
          </a:p>
          <a:p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84575" y="107821"/>
            <a:ext cx="2641600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</a:t>
            </a:r>
            <a:r>
              <a:rPr lang="en-US" sz="2000" b="1" dirty="0" err="1"/>
              <a:t>C</a:t>
            </a:r>
            <a:r>
              <a:rPr lang="en-US" sz="2000" b="1" dirty="0" err="1" smtClean="0"/>
              <a:t>ont</a:t>
            </a:r>
            <a:r>
              <a:rPr lang="en-US" sz="2000" b="1" dirty="0" smtClean="0"/>
              <a:t>…</a:t>
            </a:r>
            <a:endParaRPr lang="en-US" sz="2000" b="1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02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14"/>
    </mc:Choice>
    <mc:Fallback xmlns="">
      <p:transition spd="slow" advTm="219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541" y="679500"/>
            <a:ext cx="7886700" cy="3797972"/>
          </a:xfrm>
        </p:spPr>
        <p:txBody>
          <a:bodyPr>
            <a:normAutofit/>
          </a:bodyPr>
          <a:lstStyle/>
          <a:p>
            <a:r>
              <a:rPr lang="en-US" sz="2000" dirty="0"/>
              <a:t>Accuracy assessment was done using high resolution </a:t>
            </a:r>
            <a:r>
              <a:rPr lang="en-US" sz="2000" dirty="0" smtClean="0"/>
              <a:t>Google Earth </a:t>
            </a:r>
            <a:r>
              <a:rPr lang="en-US" sz="2000" dirty="0"/>
              <a:t>images</a:t>
            </a:r>
          </a:p>
          <a:p>
            <a:pPr marL="0" indent="0">
              <a:buNone/>
            </a:pPr>
            <a:r>
              <a:rPr lang="en-US" sz="2000" dirty="0"/>
              <a:t>      300 stratified random points created with minimum 10 points per class</a:t>
            </a:r>
          </a:p>
          <a:p>
            <a:r>
              <a:rPr lang="en-US" sz="2000" dirty="0"/>
              <a:t>LULC data of ninety eight </a:t>
            </a:r>
            <a:r>
              <a:rPr lang="en-US" sz="2000" dirty="0" smtClean="0"/>
              <a:t>wards </a:t>
            </a:r>
            <a:r>
              <a:rPr lang="en-US" sz="2000" dirty="0"/>
              <a:t>and seven </a:t>
            </a:r>
            <a:r>
              <a:rPr lang="en-US" sz="2000" dirty="0" smtClean="0"/>
              <a:t>municipal levels </a:t>
            </a:r>
            <a:r>
              <a:rPr lang="en-US" sz="2000" dirty="0"/>
              <a:t>were extracted using zonal statistics in Arc Map Version 10.7.1</a:t>
            </a:r>
          </a:p>
          <a:p>
            <a:r>
              <a:rPr lang="en-US" sz="2000" dirty="0"/>
              <a:t> Pairwise t-test (alpha level=0.05) was done in R Version 1.2.5001 (The R Project for Statistical Computing, Vienna, Austria) to compare the land cover from 2009 to </a:t>
            </a:r>
            <a:r>
              <a:rPr lang="en-US" sz="2000" dirty="0" smtClean="0"/>
              <a:t>2020 </a:t>
            </a:r>
            <a:r>
              <a:rPr lang="en-US" sz="2000" dirty="0"/>
              <a:t>at </a:t>
            </a:r>
            <a:r>
              <a:rPr lang="en-US" sz="2000" dirty="0" smtClean="0"/>
              <a:t>the ward </a:t>
            </a:r>
            <a:r>
              <a:rPr lang="en-US" sz="2000" dirty="0"/>
              <a:t>level after </a:t>
            </a:r>
            <a:r>
              <a:rPr lang="en-US" sz="2000" dirty="0" smtClean="0"/>
              <a:t>normalizing for ward area.</a:t>
            </a:r>
            <a:endParaRPr lang="en-US" sz="2000" dirty="0"/>
          </a:p>
          <a:p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86583" y="3925587"/>
                <a:ext cx="2528761" cy="7366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type m:val="skw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rad>
                            </m:den>
                          </m:f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583" y="3925587"/>
                <a:ext cx="2528761" cy="7366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31636" y="4933911"/>
                <a:ext cx="64285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Where,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 smtClean="0"/>
                  <a:t> is the mean of differences,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 smtClean="0"/>
                  <a:t> is the standard deviation of differences,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 smtClean="0"/>
                  <a:t> is the number of paired  observation  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636" y="4933911"/>
                <a:ext cx="6428509" cy="646331"/>
              </a:xfrm>
              <a:prstGeom prst="rect">
                <a:avLst/>
              </a:prstGeom>
              <a:blipFill>
                <a:blip r:embed="rId5"/>
                <a:stretch>
                  <a:fillRect l="-854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10836" y="94663"/>
            <a:ext cx="2641600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</a:t>
            </a:r>
            <a:r>
              <a:rPr lang="en-US" sz="2000" b="1" dirty="0" err="1"/>
              <a:t>C</a:t>
            </a:r>
            <a:r>
              <a:rPr lang="en-US" sz="2000" b="1" dirty="0" err="1" smtClean="0"/>
              <a:t>ont</a:t>
            </a:r>
            <a:r>
              <a:rPr lang="en-US" sz="2000" b="1" dirty="0" smtClean="0"/>
              <a:t>…</a:t>
            </a:r>
            <a:endParaRPr lang="en-US" sz="2000" b="1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85200" y="63088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92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642"/>
    </mc:Choice>
    <mc:Fallback xmlns="">
      <p:transition spd="slow" advTm="386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988" y="794328"/>
            <a:ext cx="7624231" cy="3970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32000" y="5172363"/>
            <a:ext cx="6677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4: Analysis workflow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5700" y="98196"/>
            <a:ext cx="2641600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</a:t>
            </a:r>
            <a:r>
              <a:rPr lang="en-US" sz="2000" b="1" dirty="0" err="1"/>
              <a:t>C</a:t>
            </a:r>
            <a:r>
              <a:rPr lang="en-US" sz="2000" b="1" dirty="0" err="1" smtClean="0"/>
              <a:t>ont</a:t>
            </a:r>
            <a:r>
              <a:rPr lang="en-US" sz="2000" b="1" dirty="0" smtClean="0"/>
              <a:t>…</a:t>
            </a:r>
            <a:endParaRPr lang="en-US" sz="2000" b="1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2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43"/>
    </mc:Choice>
    <mc:Fallback xmlns="">
      <p:transition spd="slow" advTm="47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578" y="179876"/>
            <a:ext cx="7886700" cy="59598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Results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7" y="804368"/>
            <a:ext cx="3658975" cy="473514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322" y="804367"/>
            <a:ext cx="3658975" cy="47351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822" y="5171710"/>
            <a:ext cx="402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5: Classified map of </a:t>
            </a:r>
            <a:r>
              <a:rPr lang="en-US" dirty="0" err="1" smtClean="0"/>
              <a:t>Chitwan</a:t>
            </a:r>
            <a:r>
              <a:rPr lang="en-US" dirty="0" smtClean="0"/>
              <a:t>, 2009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8755" y="5198691"/>
            <a:ext cx="4185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5: Classified map of </a:t>
            </a:r>
            <a:r>
              <a:rPr lang="en-US" dirty="0" err="1" smtClean="0"/>
              <a:t>Chitwan</a:t>
            </a:r>
            <a:r>
              <a:rPr lang="en-US" dirty="0" smtClean="0"/>
              <a:t>, 2020</a:t>
            </a:r>
            <a:endParaRPr lang="en-US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85200" y="63088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3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65"/>
    </mc:Choice>
    <mc:Fallback xmlns="">
      <p:transition spd="slow" advTm="373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7163" y="1431637"/>
            <a:ext cx="6483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Table 3: The Accuracy of image classification</a:t>
            </a:r>
            <a:endParaRPr lang="en-US" sz="2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34" y="2003918"/>
            <a:ext cx="8887730" cy="28451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1634" y="88571"/>
            <a:ext cx="2641600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</a:t>
            </a:r>
            <a:r>
              <a:rPr lang="en-US" sz="2000" b="1" dirty="0" err="1"/>
              <a:t>C</a:t>
            </a:r>
            <a:r>
              <a:rPr lang="en-US" sz="2000" b="1" dirty="0" err="1" smtClean="0"/>
              <a:t>ont</a:t>
            </a:r>
            <a:r>
              <a:rPr lang="en-US" sz="2000" b="1" dirty="0" smtClean="0"/>
              <a:t>…</a:t>
            </a:r>
            <a:endParaRPr lang="en-US" sz="2000" b="1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7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53"/>
    </mc:Choice>
    <mc:Fallback xmlns="">
      <p:transition spd="slow" advTm="156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54336" y="4960139"/>
            <a:ext cx="77539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Figure </a:t>
            </a:r>
            <a:r>
              <a:rPr lang="en-US" b="1" dirty="0" smtClean="0"/>
              <a:t>6: LULC % in 2009 and 2020 </a:t>
            </a:r>
            <a:r>
              <a:rPr lang="en-US" b="1" dirty="0"/>
              <a:t>and change </a:t>
            </a:r>
            <a:r>
              <a:rPr lang="en-US" b="1" dirty="0" smtClean="0"/>
              <a:t>over </a:t>
            </a:r>
            <a:r>
              <a:rPr lang="en-US" b="1" dirty="0"/>
              <a:t>time in </a:t>
            </a:r>
            <a:r>
              <a:rPr lang="en-US" b="1" dirty="0" err="1" smtClean="0"/>
              <a:t>Chitwan</a:t>
            </a:r>
            <a:r>
              <a:rPr lang="en-US" b="1" dirty="0" smtClean="0"/>
              <a:t>, Nepal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4201" y="103217"/>
            <a:ext cx="2641600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</a:t>
            </a:r>
            <a:r>
              <a:rPr lang="en-US" sz="2000" b="1" dirty="0" err="1"/>
              <a:t>C</a:t>
            </a:r>
            <a:r>
              <a:rPr lang="en-US" sz="2000" b="1" dirty="0" err="1" smtClean="0"/>
              <a:t>ont</a:t>
            </a:r>
            <a:r>
              <a:rPr lang="en-US" sz="2000" b="1" dirty="0" smtClean="0"/>
              <a:t>…</a:t>
            </a:r>
            <a:endParaRPr lang="en-US" sz="2000" b="1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576" y="621945"/>
            <a:ext cx="7753350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1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67"/>
    </mc:Choice>
    <mc:Fallback xmlns="">
      <p:transition spd="slow" advTm="209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0" y="170196"/>
            <a:ext cx="8896350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82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12"/>
    </mc:Choice>
    <mc:Fallback xmlns="">
      <p:transition spd="slow" advTm="158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5217" y="2645758"/>
            <a:ext cx="4619157" cy="24811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61327" y="406164"/>
            <a:ext cx="6465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Table 4: LULC changes per Ha of total land ( ward level )</a:t>
            </a:r>
          </a:p>
        </p:txBody>
      </p:sp>
      <p:sp>
        <p:nvSpPr>
          <p:cNvPr id="8" name="Rectangle 7"/>
          <p:cNvSpPr/>
          <p:nvPr/>
        </p:nvSpPr>
        <p:spPr>
          <a:xfrm>
            <a:off x="1761327" y="5014172"/>
            <a:ext cx="6583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Figure 8: The correlation </a:t>
            </a:r>
            <a:r>
              <a:rPr lang="en-US" sz="1600" b="1" dirty="0"/>
              <a:t>between change in agriculture land  and built up area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308" y="713545"/>
            <a:ext cx="7036163" cy="19322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3453" y="14292"/>
            <a:ext cx="989706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 </a:t>
            </a:r>
            <a:r>
              <a:rPr lang="en-US" b="1" dirty="0" err="1"/>
              <a:t>C</a:t>
            </a:r>
            <a:r>
              <a:rPr lang="en-US" b="1" dirty="0" err="1" smtClean="0"/>
              <a:t>ont</a:t>
            </a:r>
            <a:r>
              <a:rPr lang="en-US" b="1" dirty="0" smtClean="0"/>
              <a:t>…</a:t>
            </a:r>
            <a:endParaRPr lang="en-US" b="1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4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95"/>
    </mc:Choice>
    <mc:Fallback xmlns="">
      <p:transition spd="slow" advTm="186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7729"/>
            <a:ext cx="7886700" cy="679107"/>
          </a:xfrm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Discussion and Conclusions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6787"/>
            <a:ext cx="7886700" cy="408974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There was significant increase in built 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up area (136</a:t>
            </a:r>
            <a:r>
              <a:rPr lang="en-U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%). 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eanwhile, significant decrease (4.49 %) in forest area was found</a:t>
            </a:r>
          </a:p>
          <a:p>
            <a:r>
              <a:rPr lang="en-U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This could increase the urban heat island and the area affected</a:t>
            </a: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Recent study found an increase in higher land surface temperature area in the </a:t>
            </a:r>
            <a:r>
              <a:rPr lang="en-US" sz="24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Chitwan</a:t>
            </a:r>
            <a:r>
              <a:rPr lang="en-U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district (Smriti, 2020) </a:t>
            </a:r>
          </a:p>
          <a:p>
            <a:r>
              <a:rPr lang="en-U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Further, results 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show a strongly negative correlation between change in agriculture lands and built up area in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Chitwan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Policy makers should make policy and 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plan for sustainable development </a:t>
            </a:r>
            <a:r>
              <a:rPr lang="en-U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based on current land use and land cover patterns</a:t>
            </a: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This  study suggest the 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immediate need </a:t>
            </a:r>
            <a:r>
              <a:rPr lang="en-U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for policy change and better city planning for sustainable city development and utilization of natural resources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92942" y="5871411"/>
            <a:ext cx="647780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>
                <a:solidFill>
                  <a:schemeClr val="bg1"/>
                </a:solidFill>
              </a:rPr>
              <a:t>Smriti</a:t>
            </a:r>
            <a:r>
              <a:rPr lang="en-US" sz="1050" dirty="0" smtClean="0">
                <a:solidFill>
                  <a:schemeClr val="bg1"/>
                </a:solidFill>
              </a:rPr>
              <a:t> K. (2020, Sep 25-28). </a:t>
            </a:r>
            <a:r>
              <a:rPr lang="en-US" sz="1050" dirty="0">
                <a:solidFill>
                  <a:schemeClr val="bg1"/>
                </a:solidFill>
                <a:cs typeface="Times New Roman" panose="02020603050405020304" pitchFamily="18" charset="0"/>
              </a:rPr>
              <a:t>Assessment of Urban Heat Island (UHI) in Relation to Normalized Difference Vegetation Index (NDVI): A Case Study of </a:t>
            </a:r>
            <a:r>
              <a:rPr lang="en-US" sz="1050" dirty="0" err="1">
                <a:solidFill>
                  <a:schemeClr val="bg1"/>
                </a:solidFill>
                <a:cs typeface="Times New Roman" panose="02020603050405020304" pitchFamily="18" charset="0"/>
              </a:rPr>
              <a:t>Chitwan</a:t>
            </a:r>
            <a:r>
              <a:rPr lang="en-US" sz="1050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US" sz="105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Nepal [Conference presentation]. NAPA biennial conference(virtual)</a:t>
            </a:r>
            <a:endParaRPr lang="en-US" sz="105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endParaRPr lang="en-US" sz="1050" dirty="0">
              <a:solidFill>
                <a:schemeClr val="bg1"/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91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649"/>
    </mc:Choice>
    <mc:Fallback xmlns="">
      <p:transition spd="slow" advTm="456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46" y="997852"/>
            <a:ext cx="8298345" cy="4393545"/>
          </a:xfrm>
        </p:spPr>
        <p:txBody>
          <a:bodyPr>
            <a:noAutofit/>
          </a:bodyPr>
          <a:lstStyle/>
          <a:p>
            <a:r>
              <a:rPr lang="en-US" sz="1400" dirty="0" err="1"/>
              <a:t>Adhikari</a:t>
            </a:r>
            <a:r>
              <a:rPr lang="en-US" sz="1400" dirty="0"/>
              <a:t>, B., </a:t>
            </a:r>
            <a:r>
              <a:rPr lang="en-US" sz="1400" dirty="0" err="1"/>
              <a:t>Pokhrel</a:t>
            </a:r>
            <a:r>
              <a:rPr lang="en-US" sz="1400" dirty="0"/>
              <a:t>, P., Pradhan, Y., &amp; </a:t>
            </a:r>
            <a:r>
              <a:rPr lang="en-US" sz="1400" dirty="0" err="1"/>
              <a:t>Ulak</a:t>
            </a:r>
            <a:r>
              <a:rPr lang="en-US" sz="1400" dirty="0"/>
              <a:t>, A. (2020). Decadal Variation in the Land Use and Land Cover Pattern of </a:t>
            </a:r>
            <a:r>
              <a:rPr lang="en-US" sz="1400" dirty="0" err="1"/>
              <a:t>Madi</a:t>
            </a:r>
            <a:r>
              <a:rPr lang="en-US" sz="1400" dirty="0"/>
              <a:t>, </a:t>
            </a:r>
            <a:r>
              <a:rPr lang="en-US" sz="1400" dirty="0" err="1"/>
              <a:t>Chitwan</a:t>
            </a:r>
            <a:r>
              <a:rPr lang="en-US" sz="1400" dirty="0"/>
              <a:t> from 1989 to 2017 with Flood Hazard Mapping. </a:t>
            </a:r>
            <a:r>
              <a:rPr lang="en-US" sz="1400" i="1" dirty="0"/>
              <a:t>Lowland Technology International</a:t>
            </a:r>
            <a:r>
              <a:rPr lang="en-US" sz="1400" dirty="0"/>
              <a:t>, </a:t>
            </a:r>
            <a:r>
              <a:rPr lang="en-US" sz="1400" i="1" dirty="0"/>
              <a:t>21</a:t>
            </a:r>
            <a:r>
              <a:rPr lang="en-US" sz="1400" dirty="0"/>
              <a:t>(4), 287-295</a:t>
            </a:r>
            <a:r>
              <a:rPr lang="en-US" sz="1400" dirty="0" smtClean="0"/>
              <a:t>.</a:t>
            </a:r>
          </a:p>
          <a:p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Bohra-Mishra, P., &amp; Massey, D. S. (2011). Individual decisions to migrate during civil conflict. </a:t>
            </a:r>
            <a:r>
              <a:rPr lang="en-US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Demography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48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(2), </a:t>
            </a:r>
            <a:r>
              <a:rPr lang="en-US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401-424.</a:t>
            </a:r>
          </a:p>
          <a:p>
            <a:r>
              <a:rPr lang="en-US" sz="1400" dirty="0"/>
              <a:t>National Population and Housing Census (NPHC). (2011). Government of Nepal, Central Bureau of Statistics, Kathmandu, </a:t>
            </a:r>
            <a:r>
              <a:rPr lang="en-US" sz="1400" dirty="0" smtClean="0"/>
              <a:t>Nepal</a:t>
            </a:r>
          </a:p>
          <a:p>
            <a:r>
              <a:rPr lang="en-US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Pokhrel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, J. (2018). </a:t>
            </a:r>
            <a:r>
              <a:rPr lang="en-US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Land Use and </a:t>
            </a:r>
            <a:r>
              <a:rPr lang="en-US" sz="1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Landcover</a:t>
            </a:r>
            <a:r>
              <a:rPr lang="en-US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 Changes in </a:t>
            </a:r>
            <a:r>
              <a:rPr lang="en-US" sz="1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Chitwan</a:t>
            </a:r>
            <a:r>
              <a:rPr lang="en-US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 National Park and Adjacent Areas from 1988 to 2017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 (Doctoral dissertation, The University of </a:t>
            </a:r>
            <a:r>
              <a:rPr lang="en-US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Arizona).</a:t>
            </a:r>
          </a:p>
          <a:p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Rai, R., </a:t>
            </a:r>
            <a:r>
              <a:rPr lang="en-US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Yili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, Z., </a:t>
            </a:r>
            <a:r>
              <a:rPr lang="en-US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Paudel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, B., </a:t>
            </a:r>
            <a:r>
              <a:rPr lang="en-US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Khanal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, N. R., &amp; Acharya, B. K. (2020). Satellite Image-Based Monitoring of Urban Land Use Change and Assessing the Driving Factors in </a:t>
            </a:r>
            <a:r>
              <a:rPr lang="en-US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Pokhara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Bharatpur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 Metropolitan Cities, </a:t>
            </a:r>
            <a:r>
              <a:rPr lang="en-US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Gandaki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 Basin, Nepal. </a:t>
            </a:r>
            <a:r>
              <a:rPr lang="en-US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Journal of Resources and Ecology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(1), 87-99</a:t>
            </a:r>
            <a:r>
              <a:rPr lang="en-US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400" dirty="0" err="1"/>
              <a:t>Smriti</a:t>
            </a:r>
            <a:r>
              <a:rPr lang="en-US" sz="1400" dirty="0"/>
              <a:t> K. (2020, Sep 25-28). </a:t>
            </a:r>
            <a:r>
              <a:rPr lang="en-US" sz="1400" dirty="0">
                <a:cs typeface="Times New Roman" panose="02020603050405020304" pitchFamily="18" charset="0"/>
              </a:rPr>
              <a:t>Assessment of Urban Heat Island (UHI) in Relation to Normalized Difference Vegetation Index (NDVI): A Case Study of </a:t>
            </a:r>
            <a:r>
              <a:rPr lang="en-US" sz="1400" dirty="0" err="1">
                <a:cs typeface="Times New Roman" panose="02020603050405020304" pitchFamily="18" charset="0"/>
              </a:rPr>
              <a:t>Chitwan</a:t>
            </a:r>
            <a:r>
              <a:rPr lang="en-US" sz="1400" dirty="0">
                <a:cs typeface="Times New Roman" panose="02020603050405020304" pitchFamily="18" charset="0"/>
              </a:rPr>
              <a:t>, Nepal [Conference presentation]. NAPA biennial conference(virtual</a:t>
            </a:r>
            <a:r>
              <a:rPr lang="en-US" sz="1400" dirty="0" smtClean="0">
                <a:cs typeface="Times New Roman" panose="02020603050405020304" pitchFamily="18" charset="0"/>
              </a:rPr>
              <a:t>)</a:t>
            </a:r>
            <a:endParaRPr lang="en-US" sz="1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Upreti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, B. R., </a:t>
            </a:r>
            <a:r>
              <a:rPr lang="en-US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Breu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, T., &amp; </a:t>
            </a:r>
            <a:r>
              <a:rPr lang="en-US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Ghale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, Y. (2017). New challenges in land use in Nepal: Reflections on the booming real-estate sector in </a:t>
            </a:r>
            <a:r>
              <a:rPr lang="en-US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Chitwan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 and Kathmandu Valley. </a:t>
            </a:r>
            <a:r>
              <a:rPr lang="en-US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Scottish geographical journal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133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(1), 69-82</a:t>
            </a:r>
            <a:r>
              <a:rPr lang="en-US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560320" y="105878"/>
            <a:ext cx="3760728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References</a:t>
            </a:r>
            <a:endParaRPr lang="en-US" sz="3000" b="1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4"/>
    </mc:Choice>
    <mc:Fallback xmlns="">
      <p:transition spd="slow" advTm="48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752" y="484675"/>
            <a:ext cx="7886700" cy="762235"/>
          </a:xfrm>
          <a:ln w="158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 smtClean="0"/>
              <a:t>Outline of presentation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752" y="1778627"/>
            <a:ext cx="7886700" cy="379797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Introduction</a:t>
            </a:r>
          </a:p>
          <a:p>
            <a:r>
              <a:rPr lang="en-US" sz="2400" dirty="0" smtClean="0"/>
              <a:t>Objective/Hypothesis</a:t>
            </a:r>
          </a:p>
          <a:p>
            <a:r>
              <a:rPr lang="en-US" sz="2400" dirty="0" smtClean="0"/>
              <a:t>Methodology</a:t>
            </a:r>
          </a:p>
          <a:p>
            <a:r>
              <a:rPr lang="en-US" sz="2400" dirty="0" smtClean="0"/>
              <a:t>Results</a:t>
            </a:r>
          </a:p>
          <a:p>
            <a:r>
              <a:rPr lang="en-US" sz="2400" dirty="0" smtClean="0"/>
              <a:t>Conclusions</a:t>
            </a:r>
          </a:p>
          <a:p>
            <a:r>
              <a:rPr lang="en-US" sz="2400" dirty="0" smtClean="0"/>
              <a:t>Acknowledgement</a:t>
            </a:r>
            <a:endParaRPr lang="en-US" sz="240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53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33"/>
    </mc:Choice>
    <mc:Fallback xmlns="">
      <p:transition spd="slow" advTm="107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547" y="391199"/>
            <a:ext cx="6257582" cy="501168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Acknowledgement</a:t>
            </a:r>
            <a:endParaRPr lang="en-US" b="1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848988" y="1398483"/>
            <a:ext cx="7886700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bg1"/>
                </a:solidFill>
              </a:rPr>
              <a:t>  </a:t>
            </a:r>
            <a:endParaRPr lang="en-US" sz="2600" dirty="0">
              <a:solidFill>
                <a:schemeClr val="bg1"/>
              </a:solidFill>
            </a:endParaRPr>
          </a:p>
          <a:p>
            <a:r>
              <a:rPr lang="en-US" sz="2600" dirty="0" smtClean="0"/>
              <a:t>Mr. Jeremy Sandifer Mr. Ken Bates for their guidance and technical support </a:t>
            </a:r>
          </a:p>
          <a:p>
            <a:r>
              <a:rPr lang="en-US" sz="2600" dirty="0" smtClean="0"/>
              <a:t>College of Agriculture, Community and the Sciences</a:t>
            </a:r>
          </a:p>
          <a:p>
            <a:pPr marL="0" indent="0">
              <a:buNone/>
            </a:pPr>
            <a:r>
              <a:rPr lang="en-US" sz="2600" dirty="0" smtClean="0"/>
              <a:t>                                              </a:t>
            </a:r>
            <a:endParaRPr lang="en-US" sz="2600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05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44"/>
    </mc:Choice>
    <mc:Fallback xmlns="">
      <p:transition spd="slow" advTm="173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831" y="771863"/>
            <a:ext cx="7886700" cy="379797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             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sz="4000" dirty="0" smtClean="0"/>
              <a:t>Thank you!</a:t>
            </a:r>
            <a:endParaRPr lang="en-US" sz="4000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80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86"/>
    </mc:Choice>
    <mc:Fallback>
      <p:transition spd="slow" advTm="35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5558" y="152733"/>
            <a:ext cx="4081894" cy="522089"/>
          </a:xfrm>
          <a:ln w="158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Introduction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68" y="700368"/>
            <a:ext cx="5310038" cy="3911326"/>
          </a:xfrm>
          <a:noFill/>
          <a:ln w="19050" cmpd="sng"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US" sz="2400" dirty="0" smtClean="0"/>
              <a:t>Increasing trend of domestic migration in Nepal </a:t>
            </a:r>
            <a:endParaRPr lang="en-US" sz="2400" dirty="0"/>
          </a:p>
          <a:p>
            <a:r>
              <a:rPr lang="en-US" sz="2400" dirty="0" smtClean="0"/>
              <a:t>The Maoist </a:t>
            </a:r>
            <a:r>
              <a:rPr lang="en-US" sz="2400" dirty="0"/>
              <a:t>insurrection was one of the major factors </a:t>
            </a:r>
            <a:r>
              <a:rPr lang="en-US" sz="2400" dirty="0" smtClean="0"/>
              <a:t>(Bohra-Mishra </a:t>
            </a:r>
            <a:r>
              <a:rPr lang="en-US" sz="2400" dirty="0"/>
              <a:t>and Massey, 2011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Now, people migrate for better facilities, jobs &amp; quality of life </a:t>
            </a:r>
          </a:p>
          <a:p>
            <a:r>
              <a:rPr lang="en-US" sz="2400" dirty="0"/>
              <a:t>500 % increase in the </a:t>
            </a:r>
            <a:r>
              <a:rPr lang="en-US" sz="2400" dirty="0" smtClean="0"/>
              <a:t>built-up </a:t>
            </a:r>
            <a:r>
              <a:rPr lang="en-US" sz="2400" dirty="0"/>
              <a:t>area in the </a:t>
            </a:r>
            <a:r>
              <a:rPr lang="en-US" sz="2400" dirty="0" err="1"/>
              <a:t>Bharatpur</a:t>
            </a:r>
            <a:r>
              <a:rPr lang="en-US" sz="2400" dirty="0"/>
              <a:t> area in the last 28 </a:t>
            </a:r>
            <a:r>
              <a:rPr lang="en-US" sz="2400" dirty="0" smtClean="0"/>
              <a:t>years (Rai et al., 2020)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204070" y="5950657"/>
            <a:ext cx="8626763" cy="251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Bohra-Mishra, P., &amp; Massey, D. S. (2011). Individual decisions to migrate during civil conflict. </a:t>
            </a:r>
            <a:r>
              <a:rPr lang="en-US" sz="9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Demography</a:t>
            </a:r>
            <a:r>
              <a:rPr lang="en-US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9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48</a:t>
            </a:r>
            <a:r>
              <a:rPr lang="en-US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(2), 401-424.</a:t>
            </a:r>
            <a:endParaRPr lang="en-US" sz="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71301" y="6212675"/>
            <a:ext cx="7156497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Rai, R., </a:t>
            </a:r>
            <a:r>
              <a:rPr lang="en-US" sz="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Yili</a:t>
            </a:r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Z., </a:t>
            </a:r>
            <a:r>
              <a:rPr lang="en-US" sz="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Paudel</a:t>
            </a:r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B., </a:t>
            </a:r>
            <a:r>
              <a:rPr lang="en-US" sz="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Khanal</a:t>
            </a:r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N. R., &amp; Acharya, B. K. (2020). Satellite Image-Based Monitoring of Urban Land Use Change and Assessing the Driving Factors in </a:t>
            </a:r>
            <a:r>
              <a:rPr lang="en-US" sz="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Pokhara</a:t>
            </a:r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Bharatpur</a:t>
            </a:r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Metropolitan Cities, </a:t>
            </a:r>
            <a:r>
              <a:rPr lang="en-US" sz="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Gandaki</a:t>
            </a:r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Basin, Nepal. </a:t>
            </a:r>
            <a:r>
              <a:rPr lang="en-US" sz="8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Resources and Ecology</a:t>
            </a:r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8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(1), </a:t>
            </a:r>
            <a:r>
              <a:rPr lang="en-US" sz="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87-99.</a:t>
            </a:r>
          </a:p>
        </p:txBody>
      </p:sp>
      <p:sp>
        <p:nvSpPr>
          <p:cNvPr id="7" name="Rectangle 6"/>
          <p:cNvSpPr/>
          <p:nvPr/>
        </p:nvSpPr>
        <p:spPr>
          <a:xfrm>
            <a:off x="2271301" y="6523006"/>
            <a:ext cx="6739436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Upreti</a:t>
            </a:r>
            <a:r>
              <a:rPr lang="en-US" sz="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B. R., </a:t>
            </a:r>
            <a:r>
              <a:rPr lang="en-US" sz="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Breu</a:t>
            </a:r>
            <a:r>
              <a:rPr lang="en-US" sz="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T., &amp; </a:t>
            </a:r>
            <a:r>
              <a:rPr lang="en-US" sz="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Ghale</a:t>
            </a:r>
            <a:r>
              <a:rPr lang="en-US" sz="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Y. (2017). New challenges in land use in Nepal: Reflections on the booming real-estate sector in </a:t>
            </a:r>
            <a:r>
              <a:rPr lang="en-US" sz="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Chitwan</a:t>
            </a:r>
            <a:r>
              <a:rPr lang="en-US" sz="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Kathmandu Valley. </a:t>
            </a:r>
            <a:r>
              <a:rPr lang="en-US" sz="8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Scottish geographical journal</a:t>
            </a:r>
            <a:r>
              <a:rPr lang="en-US" sz="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8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133</a:t>
            </a:r>
            <a:r>
              <a:rPr lang="en-US" sz="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(1), 69-82.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106" y="1072435"/>
            <a:ext cx="3183561" cy="20889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25106" y="3269170"/>
            <a:ext cx="3702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 1: Forest land encroachment by agriculture</a:t>
            </a:r>
          </a:p>
          <a:p>
            <a:r>
              <a:rPr lang="en-US" dirty="0" smtClean="0"/>
              <a:t>Photo credit: </a:t>
            </a:r>
            <a:r>
              <a:rPr lang="en-US" dirty="0" err="1" smtClean="0"/>
              <a:t>Tilak</a:t>
            </a:r>
            <a:r>
              <a:rPr lang="en-US" dirty="0" smtClean="0"/>
              <a:t> Ram </a:t>
            </a:r>
            <a:r>
              <a:rPr lang="en-US" dirty="0" err="1" smtClean="0"/>
              <a:t>Rimal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5068" y="4308990"/>
            <a:ext cx="81129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Water bodies and cultivated land increased from 1898 to 2017 , while there was a decrease in bare and forest land in </a:t>
            </a:r>
            <a:r>
              <a:rPr lang="en-US" sz="2400" dirty="0" err="1"/>
              <a:t>Madi</a:t>
            </a:r>
            <a:r>
              <a:rPr lang="en-US" sz="2400" dirty="0"/>
              <a:t>, </a:t>
            </a:r>
            <a:r>
              <a:rPr lang="en-US" sz="2400" dirty="0" err="1"/>
              <a:t>Chitwan</a:t>
            </a:r>
            <a:r>
              <a:rPr lang="en-US" sz="2400" dirty="0"/>
              <a:t> (</a:t>
            </a:r>
            <a:r>
              <a:rPr lang="en-US" sz="2400" dirty="0" err="1"/>
              <a:t>Adhikari</a:t>
            </a:r>
            <a:r>
              <a:rPr lang="en-US" sz="2400" dirty="0"/>
              <a:t> et al., 2020)</a:t>
            </a:r>
          </a:p>
          <a:p>
            <a:endParaRPr lang="en-US" sz="2400" dirty="0"/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3088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70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879"/>
    </mc:Choice>
    <mc:Fallback xmlns="">
      <p:transition spd="slow" advTm="388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0079" y="107821"/>
            <a:ext cx="2641600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</a:t>
            </a:r>
            <a:r>
              <a:rPr lang="en-US" sz="2000" b="1" dirty="0" err="1"/>
              <a:t>C</a:t>
            </a:r>
            <a:r>
              <a:rPr lang="en-US" sz="2000" b="1" dirty="0" err="1" smtClean="0"/>
              <a:t>ont</a:t>
            </a:r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2" name="Rectangle 1"/>
          <p:cNvSpPr/>
          <p:nvPr/>
        </p:nvSpPr>
        <p:spPr>
          <a:xfrm>
            <a:off x="300079" y="1230086"/>
            <a:ext cx="799483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Agricultural land was threatened by real estate and commercial land acquisition (</a:t>
            </a:r>
            <a:r>
              <a:rPr lang="en-US" sz="2400" dirty="0" err="1"/>
              <a:t>Upreti</a:t>
            </a:r>
            <a:r>
              <a:rPr lang="en-US" sz="2400" dirty="0"/>
              <a:t> et al., </a:t>
            </a:r>
            <a:r>
              <a:rPr lang="en-US" sz="2400" dirty="0" smtClean="0"/>
              <a:t>2017)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Land </a:t>
            </a:r>
            <a:r>
              <a:rPr lang="en-US" sz="2400" dirty="0"/>
              <a:t>Use Land Cover (LULC) </a:t>
            </a:r>
            <a:r>
              <a:rPr lang="en-US" sz="2400" dirty="0" smtClean="0"/>
              <a:t>changes </a:t>
            </a:r>
            <a:r>
              <a:rPr lang="en-US" sz="2400" dirty="0"/>
              <a:t>overtime may have affected the sustainable utilization of natural resources available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This </a:t>
            </a:r>
            <a:r>
              <a:rPr lang="en-US" sz="2400" dirty="0"/>
              <a:t>research provides insight on </a:t>
            </a:r>
            <a:r>
              <a:rPr lang="en-US" sz="2400" dirty="0" smtClean="0"/>
              <a:t>LULC </a:t>
            </a:r>
            <a:r>
              <a:rPr lang="en-US" sz="2400" dirty="0"/>
              <a:t>type and areas changed between 2009 and 2020 in </a:t>
            </a:r>
            <a:r>
              <a:rPr lang="en-US" sz="2400" dirty="0" smtClean="0"/>
              <a:t>the </a:t>
            </a:r>
            <a:r>
              <a:rPr lang="en-US" sz="2400" dirty="0" err="1" smtClean="0"/>
              <a:t>Chitwan</a:t>
            </a:r>
            <a:r>
              <a:rPr lang="en-US" sz="2400" dirty="0" smtClean="0"/>
              <a:t> </a:t>
            </a:r>
            <a:r>
              <a:rPr lang="en-US" sz="2400" dirty="0"/>
              <a:t>district, Nepal</a:t>
            </a:r>
          </a:p>
        </p:txBody>
      </p:sp>
      <p:sp>
        <p:nvSpPr>
          <p:cNvPr id="5" name="Rectangle 4"/>
          <p:cNvSpPr/>
          <p:nvPr/>
        </p:nvSpPr>
        <p:spPr>
          <a:xfrm>
            <a:off x="2111398" y="5774650"/>
            <a:ext cx="72274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>
                <a:solidFill>
                  <a:schemeClr val="bg1"/>
                </a:solidFill>
                <a:latin typeface="Arial" panose="020B0604020202020204" pitchFamily="34" charset="0"/>
              </a:rPr>
              <a:t>Adhikari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, B., </a:t>
            </a:r>
            <a:r>
              <a:rPr lang="en-US" sz="800" dirty="0" err="1">
                <a:solidFill>
                  <a:schemeClr val="bg1"/>
                </a:solidFill>
                <a:latin typeface="Arial" panose="020B0604020202020204" pitchFamily="34" charset="0"/>
              </a:rPr>
              <a:t>Pokhrel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, P., Pradhan, Y., &amp; </a:t>
            </a:r>
            <a:r>
              <a:rPr lang="en-US" sz="800" dirty="0" err="1">
                <a:solidFill>
                  <a:schemeClr val="bg1"/>
                </a:solidFill>
                <a:latin typeface="Arial" panose="020B0604020202020204" pitchFamily="34" charset="0"/>
              </a:rPr>
              <a:t>Ulak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, A. (2020). Decadal Variation in the Land Use and Land Cover Pattern of </a:t>
            </a:r>
            <a:r>
              <a:rPr lang="en-US" sz="800" dirty="0" err="1">
                <a:solidFill>
                  <a:schemeClr val="bg1"/>
                </a:solidFill>
                <a:latin typeface="Arial" panose="020B0604020202020204" pitchFamily="34" charset="0"/>
              </a:rPr>
              <a:t>Madi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en-US" sz="800" dirty="0" err="1">
                <a:solidFill>
                  <a:schemeClr val="bg1"/>
                </a:solidFill>
                <a:latin typeface="Arial" panose="020B0604020202020204" pitchFamily="34" charset="0"/>
              </a:rPr>
              <a:t>Chitwan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 from 1989 to 2017 with Flood Hazard Mapping. </a:t>
            </a:r>
            <a:r>
              <a:rPr lang="en-US" sz="800" i="1" dirty="0">
                <a:solidFill>
                  <a:schemeClr val="bg1"/>
                </a:solidFill>
                <a:latin typeface="Arial" panose="020B0604020202020204" pitchFamily="34" charset="0"/>
              </a:rPr>
              <a:t>Lowland Technology International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, </a:t>
            </a:r>
            <a:r>
              <a:rPr lang="en-US" sz="800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21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</a:rPr>
              <a:t>(4), 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287-295.</a:t>
            </a:r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3088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6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768"/>
    </mc:Choice>
    <mc:Fallback xmlns="">
      <p:transition spd="slow" advTm="267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69401"/>
            <a:ext cx="7886700" cy="605217"/>
          </a:xfrm>
          <a:ln w="158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 smtClean="0"/>
              <a:t>Objective/Hypothesis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44444"/>
            <a:ext cx="7886700" cy="3978709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Objective</a:t>
            </a:r>
            <a:endParaRPr lang="en-US" sz="2000" b="1" dirty="0"/>
          </a:p>
          <a:p>
            <a:pPr marL="457200" indent="-457200"/>
            <a:r>
              <a:rPr lang="en-US" sz="2000" dirty="0"/>
              <a:t>To assess the changes in land cover </a:t>
            </a:r>
            <a:r>
              <a:rPr lang="en-US" sz="2000" dirty="0" smtClean="0"/>
              <a:t>types </a:t>
            </a:r>
            <a:r>
              <a:rPr lang="en-US" sz="2000" dirty="0"/>
              <a:t>of </a:t>
            </a:r>
            <a:r>
              <a:rPr lang="en-US" sz="2000" dirty="0" err="1"/>
              <a:t>Chitwan</a:t>
            </a:r>
            <a:r>
              <a:rPr lang="en-US" sz="2000" dirty="0"/>
              <a:t> district between 2009 and 2020</a:t>
            </a:r>
          </a:p>
          <a:p>
            <a:pPr marL="457200" indent="-45720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Hypothesis</a:t>
            </a:r>
          </a:p>
          <a:p>
            <a:pPr marL="457200" indent="-457200"/>
            <a:r>
              <a:rPr lang="en-US" sz="2000" dirty="0"/>
              <a:t>There were changes in LULC classes from 2009 to 2020 in </a:t>
            </a:r>
            <a:r>
              <a:rPr lang="en-US" sz="2000" dirty="0" err="1"/>
              <a:t>Chitwan</a:t>
            </a:r>
            <a:r>
              <a:rPr lang="en-US" sz="2000" dirty="0"/>
              <a:t> District, Nepal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96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84"/>
    </mc:Choice>
    <mc:Fallback xmlns="">
      <p:transition spd="slow" advTm="197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054" y="310567"/>
            <a:ext cx="7886700" cy="532978"/>
          </a:xfrm>
          <a:ln w="158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054" y="1104689"/>
            <a:ext cx="7886700" cy="47168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 smtClean="0"/>
              <a:t>Study area: </a:t>
            </a:r>
            <a:r>
              <a:rPr lang="en-US" sz="2000" b="1" dirty="0" err="1" smtClean="0"/>
              <a:t>Chitwan</a:t>
            </a:r>
            <a:r>
              <a:rPr lang="en-US" sz="2000" b="1" dirty="0" smtClean="0"/>
              <a:t>, Nepal</a:t>
            </a:r>
          </a:p>
          <a:p>
            <a:r>
              <a:rPr lang="en-US" sz="2000" dirty="0" smtClean="0"/>
              <a:t>A part </a:t>
            </a:r>
            <a:r>
              <a:rPr lang="en-US" sz="2000" dirty="0"/>
              <a:t>of </a:t>
            </a:r>
            <a:r>
              <a:rPr lang="en-US" sz="2000" dirty="0" err="1"/>
              <a:t>Bagmati</a:t>
            </a:r>
            <a:r>
              <a:rPr lang="en-US" sz="2000" dirty="0"/>
              <a:t> </a:t>
            </a:r>
            <a:r>
              <a:rPr lang="en-US" sz="2000" dirty="0" smtClean="0"/>
              <a:t>Province</a:t>
            </a:r>
          </a:p>
          <a:p>
            <a:r>
              <a:rPr lang="en-US" sz="2000" dirty="0" smtClean="0"/>
              <a:t>Sothern Central part of Nepal</a:t>
            </a:r>
          </a:p>
          <a:p>
            <a:r>
              <a:rPr lang="en-US" sz="2000" dirty="0" smtClean="0"/>
              <a:t>Total </a:t>
            </a:r>
            <a:r>
              <a:rPr lang="en-US" sz="2000" dirty="0"/>
              <a:t>area of 2237.57 </a:t>
            </a:r>
            <a:r>
              <a:rPr lang="en-US" sz="2000" dirty="0" smtClean="0"/>
              <a:t>km</a:t>
            </a:r>
            <a:r>
              <a:rPr lang="en-US" sz="2000" baseline="30000" dirty="0" smtClean="0"/>
              <a:t>2</a:t>
            </a:r>
          </a:p>
          <a:p>
            <a:r>
              <a:rPr lang="en-US" sz="2000" dirty="0" smtClean="0"/>
              <a:t>Eastern longitudes</a:t>
            </a:r>
          </a:p>
          <a:p>
            <a:pPr marL="0" indent="0">
              <a:buNone/>
            </a:pPr>
            <a:r>
              <a:rPr lang="en-US" sz="2000" dirty="0" smtClean="0"/>
              <a:t>83</a:t>
            </a:r>
            <a:r>
              <a:rPr lang="en-US" sz="2000" dirty="0"/>
              <a:t>° 55' </a:t>
            </a:r>
            <a:r>
              <a:rPr lang="en-US" sz="2000" dirty="0" smtClean="0"/>
              <a:t>7.5" </a:t>
            </a:r>
            <a:r>
              <a:rPr lang="en-US" sz="2000" dirty="0"/>
              <a:t>to 84° 47' 50.71" </a:t>
            </a:r>
            <a:endParaRPr lang="en-US" sz="2000" dirty="0" smtClean="0"/>
          </a:p>
          <a:p>
            <a:r>
              <a:rPr lang="en-US" sz="2000" dirty="0" smtClean="0"/>
              <a:t>Northern </a:t>
            </a:r>
            <a:r>
              <a:rPr lang="en-US" sz="2000" dirty="0"/>
              <a:t>latitudes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27</a:t>
            </a:r>
            <a:r>
              <a:rPr lang="en-US" sz="2000" dirty="0"/>
              <a:t>° 52' 49.96" to 27° 21' </a:t>
            </a:r>
            <a:r>
              <a:rPr lang="en-US" sz="2000" dirty="0" smtClean="0"/>
              <a:t>18.15</a:t>
            </a:r>
            <a:r>
              <a:rPr lang="en-US" sz="2000" dirty="0"/>
              <a:t> "</a:t>
            </a:r>
            <a:endParaRPr lang="en-US" sz="2000" dirty="0" smtClean="0"/>
          </a:p>
          <a:p>
            <a:r>
              <a:rPr lang="en-US" sz="2000" dirty="0" smtClean="0"/>
              <a:t>Elevation range</a:t>
            </a:r>
          </a:p>
          <a:p>
            <a:pPr marL="0" indent="0">
              <a:buNone/>
            </a:pPr>
            <a:r>
              <a:rPr lang="en-US" sz="2000" dirty="0" smtClean="0"/>
              <a:t>144 m to 1,947 m from mean sea leve</a:t>
            </a:r>
            <a:r>
              <a:rPr lang="en-US" sz="2000" dirty="0"/>
              <a:t>l</a:t>
            </a:r>
            <a:endParaRPr lang="en-US" sz="2000" dirty="0" smtClean="0"/>
          </a:p>
          <a:p>
            <a:r>
              <a:rPr lang="en-US" sz="2000" dirty="0" smtClean="0"/>
              <a:t>Two major Rivers (</a:t>
            </a:r>
            <a:r>
              <a:rPr lang="en-US" sz="2000" dirty="0" err="1" smtClean="0"/>
              <a:t>Narayani</a:t>
            </a:r>
            <a:r>
              <a:rPr lang="en-US" sz="2000" dirty="0" smtClean="0"/>
              <a:t> and </a:t>
            </a:r>
            <a:r>
              <a:rPr lang="en-US" sz="2000" dirty="0" err="1" smtClean="0"/>
              <a:t>Rapti</a:t>
            </a:r>
            <a:r>
              <a:rPr lang="en-US" sz="2000" dirty="0"/>
              <a:t>)</a:t>
            </a:r>
            <a:r>
              <a:rPr lang="en-US" sz="2000" dirty="0" smtClean="0"/>
              <a:t> and </a:t>
            </a:r>
            <a:r>
              <a:rPr lang="en-US" sz="2000" dirty="0"/>
              <a:t>o</a:t>
            </a:r>
            <a:r>
              <a:rPr lang="en-US" sz="2000" dirty="0" smtClean="0"/>
              <a:t>ne National Park</a:t>
            </a:r>
          </a:p>
          <a:p>
            <a:r>
              <a:rPr lang="en-US" sz="2000" dirty="0" smtClean="0"/>
              <a:t>Population: 579,984 (Male- </a:t>
            </a:r>
            <a:r>
              <a:rPr lang="en-US" sz="2000" dirty="0"/>
              <a:t>279,087 </a:t>
            </a:r>
            <a:r>
              <a:rPr lang="en-US" sz="2000" dirty="0" smtClean="0"/>
              <a:t>and Female-300,897 )(</a:t>
            </a:r>
            <a:r>
              <a:rPr lang="en-US" sz="2000" dirty="0"/>
              <a:t>National Census, 2011).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2470726" y="6423997"/>
            <a:ext cx="780010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000"/>
              </a:spcAft>
            </a:pPr>
            <a:r>
              <a:rPr lang="en-US" sz="800" dirty="0">
                <a:solidFill>
                  <a:schemeClr val="bg1"/>
                </a:solidFill>
              </a:rPr>
              <a:t>National Population and Housing Census (NPHC). (2011). Government of Nepal, Central Bureau of Statistics, Kathmandu, Nepal.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052" y="843545"/>
            <a:ext cx="2877550" cy="3723888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4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93"/>
    </mc:Choice>
    <mc:Fallback xmlns="">
      <p:transition spd="slow" advTm="466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5620"/>
            <a:ext cx="7903100" cy="604095"/>
          </a:xfrm>
          <a:ln w="158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Data </a:t>
            </a:r>
            <a:r>
              <a:rPr lang="en-US" sz="3600" b="1" dirty="0"/>
              <a:t>source /Analysis</a:t>
            </a:r>
            <a:br>
              <a:rPr lang="en-US" sz="3600" b="1" dirty="0"/>
            </a:br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40646"/>
              </p:ext>
            </p:extLst>
          </p:nvPr>
        </p:nvGraphicFramePr>
        <p:xfrm>
          <a:off x="628650" y="3266078"/>
          <a:ext cx="7787412" cy="2128602"/>
        </p:xfrm>
        <a:graphic>
          <a:graphicData uri="http://schemas.openxmlformats.org/drawingml/2006/table">
            <a:tbl>
              <a:tblPr firstRow="1" firstCol="1">
                <a:tableStyleId>{D7AC3CCA-C797-4891-BE02-D94E43425B78}</a:tableStyleId>
              </a:tblPr>
              <a:tblGrid>
                <a:gridCol w="1946853">
                  <a:extLst>
                    <a:ext uri="{9D8B030D-6E8A-4147-A177-3AD203B41FA5}">
                      <a16:colId xmlns:a16="http://schemas.microsoft.com/office/drawing/2014/main" val="2855627235"/>
                    </a:ext>
                  </a:extLst>
                </a:gridCol>
                <a:gridCol w="1946853">
                  <a:extLst>
                    <a:ext uri="{9D8B030D-6E8A-4147-A177-3AD203B41FA5}">
                      <a16:colId xmlns:a16="http://schemas.microsoft.com/office/drawing/2014/main" val="3256629254"/>
                    </a:ext>
                  </a:extLst>
                </a:gridCol>
                <a:gridCol w="1946853">
                  <a:extLst>
                    <a:ext uri="{9D8B030D-6E8A-4147-A177-3AD203B41FA5}">
                      <a16:colId xmlns:a16="http://schemas.microsoft.com/office/drawing/2014/main" val="1426262236"/>
                    </a:ext>
                  </a:extLst>
                </a:gridCol>
                <a:gridCol w="1946853">
                  <a:extLst>
                    <a:ext uri="{9D8B030D-6E8A-4147-A177-3AD203B41FA5}">
                      <a16:colId xmlns:a16="http://schemas.microsoft.com/office/drawing/2014/main" val="2709069409"/>
                    </a:ext>
                  </a:extLst>
                </a:gridCol>
              </a:tblGrid>
              <a:tr h="10643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Data set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Path/Row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Spatial resolution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Acquisition date/year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7445960"/>
                  </a:ext>
                </a:extLst>
              </a:tr>
              <a:tr h="5321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Landsat 5-TM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142/41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30m x 30m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</a:t>
                      </a:r>
                      <a:r>
                        <a:rPr lang="en-US" sz="2000" baseline="30000">
                          <a:effectLst/>
                        </a:rPr>
                        <a:t>th</a:t>
                      </a:r>
                      <a:r>
                        <a:rPr lang="en-US" sz="2000">
                          <a:effectLst/>
                        </a:rPr>
                        <a:t> March 2009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1227631"/>
                  </a:ext>
                </a:extLst>
              </a:tr>
              <a:tr h="5321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Landsat 8-OLI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142/41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30m x 30m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26</a:t>
                      </a:r>
                      <a:r>
                        <a:rPr lang="en-US" sz="2000" baseline="30000" dirty="0">
                          <a:effectLst/>
                        </a:rPr>
                        <a:t>th</a:t>
                      </a:r>
                      <a:r>
                        <a:rPr lang="en-US" sz="2000" dirty="0">
                          <a:effectLst/>
                        </a:rPr>
                        <a:t> March 2020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878521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8650" y="859512"/>
            <a:ext cx="83306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Raster data downloaded from </a:t>
            </a:r>
            <a:r>
              <a:rPr lang="en-US" sz="2000" dirty="0"/>
              <a:t>the United States Geological Survey Earth Explorer (https:// earthexplorer.usgs.gov</a:t>
            </a:r>
            <a:r>
              <a:rPr lang="en-US" sz="2000" dirty="0" smtClean="0"/>
              <a:t>/)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Shape file of study area from </a:t>
            </a:r>
            <a:r>
              <a:rPr lang="en-US" sz="2000" dirty="0"/>
              <a:t>Nepal (NPL) Administrative Boundary Common Operational Database (COD-AB) (</a:t>
            </a:r>
            <a:r>
              <a:rPr lang="en-US" sz="2000" dirty="0">
                <a:hlinkClick r:id="rId4"/>
              </a:rPr>
              <a:t>https://data.humdata.org/dataset/administrative-bounadries-of-Nepal</a:t>
            </a:r>
            <a:r>
              <a:rPr lang="en-US" sz="20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Projection used: WGS_1984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880546" y="2840514"/>
            <a:ext cx="4719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Table 1: </a:t>
            </a: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Landsat data used information</a:t>
            </a:r>
            <a:endParaRPr lang="en-US" b="1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73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08"/>
    </mc:Choice>
    <mc:Fallback xmlns="">
      <p:transition spd="slow" advTm="284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1" y="83127"/>
            <a:ext cx="4118263" cy="532951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45" y="83127"/>
            <a:ext cx="4118264" cy="53295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889" y="4991226"/>
            <a:ext cx="3796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2: Image used for classification, 2009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72364" y="4973130"/>
            <a:ext cx="3796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3: Image used for classification, 2020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6253" y="83126"/>
            <a:ext cx="2614420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</a:t>
            </a:r>
            <a:r>
              <a:rPr lang="en-US" sz="2000" b="1" dirty="0" err="1"/>
              <a:t>C</a:t>
            </a:r>
            <a:r>
              <a:rPr lang="en-US" sz="2000" b="1" dirty="0" err="1" smtClean="0"/>
              <a:t>ont</a:t>
            </a:r>
            <a:r>
              <a:rPr lang="en-US" sz="2000" b="1" dirty="0" smtClean="0"/>
              <a:t>…</a:t>
            </a:r>
            <a:endParaRPr lang="en-US" sz="2000" b="1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82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35"/>
    </mc:Choice>
    <mc:Fallback xmlns="">
      <p:transition spd="slow" advTm="66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5297" y="1505635"/>
            <a:ext cx="6012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Table 2: </a:t>
            </a:r>
            <a:r>
              <a:rPr lang="en-US" b="1" dirty="0"/>
              <a:t>LULC classes and their description</a:t>
            </a:r>
          </a:p>
          <a:p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327563" y="5016151"/>
            <a:ext cx="639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(Source: </a:t>
            </a:r>
            <a:r>
              <a:rPr lang="en-US" dirty="0" err="1"/>
              <a:t>Pokhrel</a:t>
            </a:r>
            <a:r>
              <a:rPr lang="en-US" dirty="0"/>
              <a:t>, 2018 </a:t>
            </a:r>
            <a:r>
              <a:rPr lang="en-US" dirty="0" smtClean="0"/>
              <a:t>; Rai et al, 2020</a:t>
            </a:r>
            <a:r>
              <a:rPr lang="en-US" dirty="0"/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101" y="6131510"/>
            <a:ext cx="7061200" cy="355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Rai, R., </a:t>
            </a:r>
            <a:r>
              <a:rPr lang="en-US" sz="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Yili</a:t>
            </a:r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Z., </a:t>
            </a:r>
            <a:r>
              <a:rPr lang="en-US" sz="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Paudel</a:t>
            </a:r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B., </a:t>
            </a:r>
            <a:r>
              <a:rPr lang="en-US" sz="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Khanal</a:t>
            </a:r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N. R., &amp; Acharya, B. K. (2020). Satellite Image-Based Monitoring of Urban Land Use Change and Assessing the Driving Factors in </a:t>
            </a:r>
            <a:r>
              <a:rPr lang="en-US" sz="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Pokhara</a:t>
            </a:r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Bharatpur</a:t>
            </a:r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Metropolitan Cities, </a:t>
            </a:r>
            <a:r>
              <a:rPr lang="en-US" sz="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Gandaki</a:t>
            </a:r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Basin, Nepal. </a:t>
            </a:r>
            <a:r>
              <a:rPr lang="en-US" sz="8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Resources and Ecology</a:t>
            </a:r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8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(1), 87-99.</a:t>
            </a:r>
            <a:endParaRPr lang="en-US" sz="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27563" y="5812692"/>
            <a:ext cx="7116618" cy="355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Pokhrel</a:t>
            </a:r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J. (2018). </a:t>
            </a:r>
            <a:r>
              <a:rPr lang="en-US" sz="8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Land Use and </a:t>
            </a:r>
            <a:r>
              <a:rPr lang="en-US" sz="8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Landcover</a:t>
            </a:r>
            <a:r>
              <a:rPr lang="en-US" sz="8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Changes in </a:t>
            </a:r>
            <a:r>
              <a:rPr lang="en-US" sz="8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Chitwan</a:t>
            </a:r>
            <a:r>
              <a:rPr lang="en-US" sz="8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National Park and Adjacent Areas from 1988 to 2017</a:t>
            </a:r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(Doctoral dissertation, The University of Arizona).</a:t>
            </a:r>
            <a:endParaRPr lang="en-US" sz="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7199" y="77311"/>
            <a:ext cx="2641600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</a:t>
            </a:r>
            <a:r>
              <a:rPr lang="en-US" sz="2000" b="1" dirty="0" err="1"/>
              <a:t>C</a:t>
            </a:r>
            <a:r>
              <a:rPr lang="en-US" sz="2000" b="1" dirty="0" err="1" smtClean="0"/>
              <a:t>ont</a:t>
            </a:r>
            <a:r>
              <a:rPr lang="en-US" sz="2000" b="1" dirty="0" smtClean="0"/>
              <a:t>…</a:t>
            </a:r>
            <a:endParaRPr lang="en-US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297" y="1857039"/>
            <a:ext cx="8045768" cy="2969133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56"/>
    </mc:Choice>
    <mc:Fallback xmlns="">
      <p:transition spd="slow" advTm="161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ysu PP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ysu PP theme" id="{30437B65-8634-4C18-A6DA-7634440356CD}" vid="{181D2EE3-DFCC-4417-8C12-392FDBA24EC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52444DB0D40441ACCCED4D78ED1B3C" ma:contentTypeVersion="13" ma:contentTypeDescription="Create a new document." ma:contentTypeScope="" ma:versionID="12e8fb1e07593f41215d5e868721d42c">
  <xsd:schema xmlns:xsd="http://www.w3.org/2001/XMLSchema" xmlns:xs="http://www.w3.org/2001/XMLSchema" xmlns:p="http://schemas.microsoft.com/office/2006/metadata/properties" xmlns:ns3="a1b2d786-9fe1-4f68-a4ef-2699a49f8db7" xmlns:ns4="7a1a5845-658d-4ef6-95fb-9f11c04ea6e8" targetNamespace="http://schemas.microsoft.com/office/2006/metadata/properties" ma:root="true" ma:fieldsID="16490b1e6a73abfa6a16f812970cdd90" ns3:_="" ns4:_="">
    <xsd:import namespace="a1b2d786-9fe1-4f68-a4ef-2699a49f8db7"/>
    <xsd:import namespace="7a1a5845-658d-4ef6-95fb-9f11c04ea6e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b2d786-9fe1-4f68-a4ef-2699a49f8d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1a5845-658d-4ef6-95fb-9f11c04ea6e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D710DFC-57AB-4114-9112-2EF9BFCC4D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EBA2C6-86AD-4F0D-B508-AA05CF64F9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b2d786-9fe1-4f68-a4ef-2699a49f8db7"/>
    <ds:schemaRef ds:uri="7a1a5845-658d-4ef6-95fb-9f11c04ea6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22AB739-A621-4D4C-B78D-9F4B254F792D}">
  <ds:schemaRefs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7a1a5845-658d-4ef6-95fb-9f11c04ea6e8"/>
    <ds:schemaRef ds:uri="a1b2d786-9fe1-4f68-a4ef-2699a49f8db7"/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Kysu PP theme</Template>
  <TotalTime>1418</TotalTime>
  <Words>1578</Words>
  <Application>Microsoft Office PowerPoint</Application>
  <PresentationFormat>On-screen Show (4:3)</PresentationFormat>
  <Paragraphs>129</Paragraphs>
  <Slides>21</Slides>
  <Notes>0</Notes>
  <HiddenSlides>0</HiddenSlides>
  <MMClips>21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Minion Pro</vt:lpstr>
      <vt:lpstr>Times New Roman</vt:lpstr>
      <vt:lpstr>Kysu PP theme</vt:lpstr>
      <vt:lpstr>An Assessment  of Land Use and Land Cover (LULC) Changes in Chitwan, Nepal</vt:lpstr>
      <vt:lpstr>Outline of presentation</vt:lpstr>
      <vt:lpstr>Introduction</vt:lpstr>
      <vt:lpstr>PowerPoint Presentation</vt:lpstr>
      <vt:lpstr>Objective/Hypothesis</vt:lpstr>
      <vt:lpstr>Methodology</vt:lpstr>
      <vt:lpstr> Data source /Analysis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</vt:lpstr>
      <vt:lpstr>PowerPoint Presentation</vt:lpstr>
      <vt:lpstr>PowerPoint Presentation</vt:lpstr>
      <vt:lpstr>PowerPoint Presentation</vt:lpstr>
      <vt:lpstr>PowerPoint Presentation</vt:lpstr>
      <vt:lpstr>Discussion and Conclusions</vt:lpstr>
      <vt:lpstr>PowerPoint Presentation</vt:lpstr>
      <vt:lpstr>Acknowledgement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Assessment  of Land Use and Land Cover Changes in Chitwan, Nepal</dc:title>
  <dc:creator>Poudel, Pradip</dc:creator>
  <cp:lastModifiedBy>Poudel, Pradip</cp:lastModifiedBy>
  <cp:revision>82</cp:revision>
  <dcterms:created xsi:type="dcterms:W3CDTF">2020-05-05T15:13:52Z</dcterms:created>
  <dcterms:modified xsi:type="dcterms:W3CDTF">2020-10-29T21:13:05Z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0x010100FD52444DB0D40441ACCCED4D78ED1B3C</vt:lpwstr>
  </property>
  <property fmtid="{D5CDD505-2E9C-101B-9397-08002B2CF9AE}" pid="3" name="NXPowerLiteLastOptimized">
    <vt:lpwstr>10342939</vt:lpwstr>
  </property>
  <property fmtid="{D5CDD505-2E9C-101B-9397-08002B2CF9AE}" pid="4" name="NXPowerLiteSettings">
    <vt:lpwstr>C7000400038000</vt:lpwstr>
  </property>
  <property fmtid="{D5CDD505-2E9C-101B-9397-08002B2CF9AE}" pid="5" name="NXPowerLiteVersion">
    <vt:lpwstr>S9.0.1</vt:lpwstr>
  </property>
</Properties>
</file>