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Lato" panose="020B0604020202020204" charset="0"/>
      <p:regular r:id="rId12"/>
      <p:bold r:id="rId13"/>
      <p:italic r:id="rId14"/>
      <p:boldItalic r:id="rId15"/>
    </p:embeddedFont>
    <p:embeddedFont>
      <p:font typeface="Raleway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7B816-0289-4645-93A6-627E5BFFA0B5}" v="93" dt="2020-10-29T02:12:29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8" autoAdjust="0"/>
    <p:restoredTop sz="94681"/>
  </p:normalViewPr>
  <p:slideViewPr>
    <p:cSldViewPr snapToGrid="0">
      <p:cViewPr varScale="1">
        <p:scale>
          <a:sx n="214" d="100"/>
          <a:sy n="214" d="100"/>
        </p:scale>
        <p:origin x="2802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4247304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4247304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42473040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42473040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42473040b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42473040b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42473040b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42473040b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42473040b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42473040b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46b78ad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46b78ad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44e5c708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44e5c708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42473040b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42473040b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311700" y="1215228"/>
            <a:ext cx="8520600" cy="21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 dirty="0"/>
              <a:t>Assessing Autism Spectrum Disorder During a Pandemic: Percent Agreement of the ADOS-2 Across Mediums</a:t>
            </a: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311700" y="3447875"/>
            <a:ext cx="8520600" cy="10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Nicholas Hoffmann, Tyler McQueen, &amp; Gabriel Gomez</a:t>
            </a:r>
            <a:endParaRPr dirty="0"/>
          </a:p>
        </p:txBody>
      </p:sp>
      <p:pic>
        <p:nvPicPr>
          <p:cNvPr id="2" name="Audio Recording Oct 21, 2020 at 10:21:51 PM" descr="Audio Recording Oct 21, 2020 at 10:21:51 PM">
            <a:hlinkClick r:id="" action="ppaction://media"/>
            <a:extLst>
              <a:ext uri="{FF2B5EF4-FFF2-40B4-BE49-F238E27FC236}">
                <a16:creationId xmlns:a16="http://schemas.microsoft.com/office/drawing/2014/main" id="{9D2406AF-F0FE-8740-BD6D-1F82BCB08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95550" y="4873035"/>
            <a:ext cx="248450" cy="270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5000"/>
    </mc:Choice>
    <mc:Fallback xmlns="">
      <p:transition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654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Presentation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450" y="18433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Significance of the problem</a:t>
            </a:r>
            <a:br>
              <a:rPr lang="en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Research Question</a:t>
            </a:r>
            <a:br>
              <a:rPr lang="en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Meta-analytic  method</a:t>
            </a:r>
            <a:br>
              <a:rPr lang="en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Results</a:t>
            </a:r>
            <a:br>
              <a:rPr lang="en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Summary &amp; Implications</a:t>
            </a:r>
            <a:endParaRPr/>
          </a:p>
        </p:txBody>
      </p:sp>
      <p:pic>
        <p:nvPicPr>
          <p:cNvPr id="2" name="Audio Recording Oct 21, 2020 at 10:23:42 PM" descr="Audio Recording Oct 21, 2020 at 10:23:42 PM">
            <a:hlinkClick r:id="" action="ppaction://media"/>
            <a:extLst>
              <a:ext uri="{FF2B5EF4-FFF2-40B4-BE49-F238E27FC236}">
                <a16:creationId xmlns:a16="http://schemas.microsoft.com/office/drawing/2014/main" id="{26E6071B-513E-CD4B-87D5-D4374FEA2B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96154" y="4816304"/>
            <a:ext cx="347845" cy="3478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C89FFF-C5DA-495B-BE4E-7E390EA50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772" y="2187110"/>
            <a:ext cx="3609975" cy="1266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5000"/>
    </mc:Choice>
    <mc:Fallback xmlns="">
      <p:transition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6762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ctr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Significance of the problem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699194" y="1536652"/>
            <a:ext cx="5160586" cy="31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ADOS-2 requires careful observation of behavior and manipulation of items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Does tele-assessment maintain fidelity of care?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Definition of Terms:</a:t>
            </a:r>
            <a:endParaRPr dirty="0"/>
          </a:p>
          <a:p>
            <a:pPr marL="285750" indent="-285750">
              <a:spcBef>
                <a:spcPts val="1600"/>
              </a:spcBef>
            </a:pPr>
            <a:r>
              <a:rPr lang="en" dirty="0"/>
              <a:t>ADOS-2:  Autism Diagnostic Observation Schedule: 2nd edition</a:t>
            </a:r>
            <a:endParaRPr dirty="0"/>
          </a:p>
          <a:p>
            <a:pPr marL="285750" indent="-285750">
              <a:spcBef>
                <a:spcPts val="1600"/>
              </a:spcBef>
            </a:pPr>
            <a:r>
              <a:rPr lang="en" dirty="0"/>
              <a:t>ASD: Autism Spectrum Disorder</a:t>
            </a:r>
            <a:endParaRPr dirty="0"/>
          </a:p>
          <a:p>
            <a:pPr marL="285750" indent="-285750">
              <a:spcBef>
                <a:spcPts val="1600"/>
              </a:spcBef>
            </a:pPr>
            <a:r>
              <a:rPr lang="en" dirty="0"/>
              <a:t>Tele-assessment: </a:t>
            </a:r>
            <a:r>
              <a:rPr lang="en" sz="1200" dirty="0">
                <a:highlight>
                  <a:srgbClr val="FFFFFF"/>
                </a:highlight>
              </a:rPr>
              <a:t>A health assessment carried out remotely using audiovisual telecommunications between doctor and patient.</a:t>
            </a:r>
            <a:endParaRPr sz="1200" dirty="0">
              <a:highlight>
                <a:srgbClr val="FFFFFF"/>
              </a:highlight>
            </a:endParaRPr>
          </a:p>
          <a:p>
            <a:pPr marL="171450" indent="-171450">
              <a:spcBef>
                <a:spcPts val="1600"/>
              </a:spcBef>
              <a:spcAft>
                <a:spcPts val="1600"/>
              </a:spcAft>
            </a:pPr>
            <a:r>
              <a:rPr lang="en" sz="1200" dirty="0">
                <a:highlight>
                  <a:srgbClr val="FFFFFF"/>
                </a:highlight>
              </a:rPr>
              <a:t>Percent Agreement (PA):  A measure of agreement between raters. </a:t>
            </a:r>
            <a:endParaRPr sz="1200" dirty="0">
              <a:highlight>
                <a:srgbClr val="FFFFFF"/>
              </a:highlight>
            </a:endParaRPr>
          </a:p>
        </p:txBody>
      </p:sp>
      <p:pic>
        <p:nvPicPr>
          <p:cNvPr id="2" name="Audio Recording Oct 21, 2020 at 10:27:53 PM" descr="Audio Recording Oct 21, 2020 at 10:27:53 PM">
            <a:hlinkClick r:id="" action="ppaction://media"/>
            <a:extLst>
              <a:ext uri="{FF2B5EF4-FFF2-40B4-BE49-F238E27FC236}">
                <a16:creationId xmlns:a16="http://schemas.microsoft.com/office/drawing/2014/main" id="{3FC1F460-A9A5-B148-8704-6158346C91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45330" y="4644830"/>
            <a:ext cx="498670" cy="4986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32E225-FD14-4ABE-ADBD-EA68A18D02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13" t="12186" b="22990"/>
          <a:stretch/>
        </p:blipFill>
        <p:spPr>
          <a:xfrm>
            <a:off x="5935980" y="1424940"/>
            <a:ext cx="2956560" cy="1965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E905C0-67EF-42FF-BFA0-5916BFE59AFC}"/>
              </a:ext>
            </a:extLst>
          </p:cNvPr>
          <p:cNvSpPr txBox="1"/>
          <p:nvPr/>
        </p:nvSpPr>
        <p:spPr>
          <a:xfrm>
            <a:off x="6035040" y="3390900"/>
            <a:ext cx="2689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Typical in-person ADOS-2 Kit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1000"/>
    </mc:Choice>
    <mc:Fallback xmlns="">
      <p:transition advTm="8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729450" y="654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Research Question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729450" y="15863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Is assessment of Autism Spectrum Disorder via tele-assessment equivalent to assessments done live in face-to-face settings?</a:t>
            </a:r>
            <a:endParaRPr sz="300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207765C-FAD3-4D5A-810C-0022A2EEFB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132"/>
    </mc:Choice>
    <mc:Fallback xmlns="">
      <p:transition advTm="12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29450" y="654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Meta-analytic Method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2392680" y="1950375"/>
            <a:ext cx="602547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Meta-analyses combine similar studies to form a more powerful conclusion</a:t>
            </a:r>
            <a:br>
              <a:rPr lang="en" dirty="0"/>
            </a:b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dirty="0"/>
              <a:t>Form research question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dirty="0"/>
              <a:t>Literature search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dirty="0"/>
              <a:t>Compute effect sizes based on data gathered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dirty="0"/>
              <a:t>Meta-analytical calculations</a:t>
            </a:r>
            <a:endParaRPr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39F3B17-EF9B-4637-93AB-C307A3B86B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71E380-8D7C-4D12-BE5B-078C403E3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802" y="1845753"/>
            <a:ext cx="1949527" cy="1949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268"/>
    </mc:Choice>
    <mc:Fallback xmlns="">
      <p:transition advTm="28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96675" y="6411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 Meta-analytic Method</a:t>
            </a:r>
            <a:endParaRPr dirty="0"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796675" y="1283350"/>
            <a:ext cx="7688700" cy="37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500" dirty="0"/>
              <a:t>Literature search</a:t>
            </a:r>
            <a:br>
              <a:rPr lang="en" dirty="0"/>
            </a:b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dirty="0"/>
              <a:t>Key terms: </a:t>
            </a:r>
            <a:endParaRPr sz="15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 dirty="0"/>
              <a:t>ADOS, autism diagnostic observation schedule, ADOS-2, ASD, autism, autism spectrum disorder, telehealth, assessment, remote assessment,  tele-assessment, tele*, assess*, item comparison, agreement, percent agreement, accuracy, reliability, interrater reliability, kappa statistic, Cohen’s kappa, &amp; kappa.</a:t>
            </a:r>
            <a:br>
              <a:rPr lang="en" sz="1500" dirty="0"/>
            </a:br>
            <a:endParaRPr sz="15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dirty="0"/>
              <a:t>Databases:</a:t>
            </a:r>
            <a:endParaRPr sz="15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 dirty="0"/>
              <a:t>APA PsycInfo, APA PsycArticles, CINAHL Complete, CINAHL with Full Text, Medline, and Academic Search Complete. </a:t>
            </a:r>
            <a:br>
              <a:rPr lang="en" sz="1500" dirty="0"/>
            </a:br>
            <a:endParaRPr sz="15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 dirty="0"/>
              <a:t>Number of studies that met inclusion criteria: 5</a:t>
            </a:r>
            <a:endParaRPr sz="15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DC79A58-39E7-49E2-A584-2DF09D3448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131209-5396-4520-AEDA-5801F3920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4057450"/>
            <a:ext cx="1250535" cy="8336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AC3BED-5C3F-4503-AB3D-4DF8BF0F4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0319" y="4180369"/>
            <a:ext cx="1870325" cy="936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EA6842-2780-4595-8213-17302D71E2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2799195"/>
            <a:ext cx="146685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C1501D-9680-4653-9EC2-D72745B6CF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1685720"/>
            <a:ext cx="1435947" cy="807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2220"/>
    </mc:Choice>
    <mc:Fallback xmlns="">
      <p:transition advTm="72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727650" y="654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727650" y="1441200"/>
            <a:ext cx="7688700" cy="13096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Tele-assessment delivered ADOS-2</a:t>
            </a:r>
          </a:p>
          <a:p>
            <a:pPr marL="285750" indent="-285750">
              <a:spcAft>
                <a:spcPts val="1600"/>
              </a:spcAft>
            </a:pPr>
            <a:r>
              <a:rPr lang="en" dirty="0"/>
              <a:t>Lower than average PA compared to ADOS-2 Initial study</a:t>
            </a:r>
          </a:p>
          <a:p>
            <a:pPr marL="285750" indent="-285750">
              <a:spcAft>
                <a:spcPts val="1600"/>
              </a:spcAft>
            </a:pPr>
            <a:r>
              <a:rPr lang="en" dirty="0"/>
              <a:t>Compared to in person replication of ADOS-2 Initial study, higher average PA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7BB1B0B-78A8-44C9-ACCA-A7F154BEF0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20138" y="4719638"/>
            <a:ext cx="271462" cy="271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386"/>
    </mc:Choice>
    <mc:Fallback xmlns="">
      <p:transition advTm="61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/>
        </p:nvSpPr>
        <p:spPr>
          <a:xfrm>
            <a:off x="678650" y="4179100"/>
            <a:ext cx="7786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95261"/>
            <a:ext cx="9143999" cy="377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5F2CEE9-10FB-4F71-8814-476819C697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99984" y="4799484"/>
            <a:ext cx="191615" cy="191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9000"/>
    </mc:Choice>
    <mc:Fallback>
      <p:transition advClick="0" advTm="6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729450" y="654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Summary and Implications</a:t>
            </a: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729450" y="1491400"/>
            <a:ext cx="7688700" cy="29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Tele-assessment: NO reductive effect on PA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Higher PA on Module 4 items when using </a:t>
            </a:r>
            <a:r>
              <a:rPr lang="en-US" dirty="0"/>
              <a:t>teleassessment compared to replication.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Implications: 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dirty="0"/>
              <a:t>Higher rate of agreeance over tele-assessment vs in person replication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dirty="0"/>
              <a:t>ADOS-2 via tele-assessment PA </a:t>
            </a:r>
            <a:r>
              <a:rPr lang="en-US" dirty="0"/>
              <a:t>is </a:t>
            </a:r>
            <a:r>
              <a:rPr lang="en" dirty="0"/>
              <a:t>acceptable and on par with </a:t>
            </a:r>
            <a:r>
              <a:rPr lang="en" i="1" dirty="0"/>
              <a:t>en vivo </a:t>
            </a:r>
            <a:r>
              <a:rPr lang="en" dirty="0"/>
              <a:t>administratio</a:t>
            </a:r>
            <a:r>
              <a:rPr lang="en-US" dirty="0"/>
              <a:t>n</a:t>
            </a:r>
            <a:r>
              <a:rPr lang="en" dirty="0"/>
              <a:t>.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dirty="0"/>
              <a:t>Percent agreement for the ADOS-2 </a:t>
            </a:r>
            <a:r>
              <a:rPr lang="en-US" dirty="0"/>
              <a:t>in clinical training programs will not be affected merely by use of teleassessment methods.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Significance: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dirty="0"/>
              <a:t>Given the current pandemic and the forceful shift to tele-assessment, this meta analysis  has indicated that the ADOS-2 can be administered via tele-assessment, without the medium having a reductive effect on percent agreement </a:t>
            </a:r>
            <a:r>
              <a:rPr lang="en-US" dirty="0"/>
              <a:t>when compared to in-person administration.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5F958CD-2DC0-4E55-BACD-F8C4826676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20138" y="4719638"/>
            <a:ext cx="271462" cy="271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8576"/>
    </mc:Choice>
    <mc:Fallback xmlns="">
      <p:transition advTm="98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89</TotalTime>
  <Words>404</Words>
  <Application>Microsoft Office PowerPoint</Application>
  <PresentationFormat>On-screen Show (16:9)</PresentationFormat>
  <Paragraphs>48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Raleway</vt:lpstr>
      <vt:lpstr>Lato</vt:lpstr>
      <vt:lpstr>Streamline</vt:lpstr>
      <vt:lpstr>Assessing Autism Spectrum Disorder During a Pandemic: Percent Agreement of the ADOS-2 Across Mediums</vt:lpstr>
      <vt:lpstr>Overview of Presentation</vt:lpstr>
      <vt:lpstr>Significance of the problem</vt:lpstr>
      <vt:lpstr>2. Research Question</vt:lpstr>
      <vt:lpstr>3. Meta-analytic Method</vt:lpstr>
      <vt:lpstr>3. Meta-analytic Method</vt:lpstr>
      <vt:lpstr>Results</vt:lpstr>
      <vt:lpstr>PowerPoint Presentation</vt:lpstr>
      <vt:lpstr>5. Summary and Implications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Autism Spectrum Disorder During a Pandemic: Percent Agreement of the ADOS-2 Across Mediums</dc:title>
  <dc:creator>Ashley McQueen</dc:creator>
  <cp:lastModifiedBy>Hoffmann, Nicholas P.</cp:lastModifiedBy>
  <cp:revision>11</cp:revision>
  <dcterms:modified xsi:type="dcterms:W3CDTF">2020-10-29T02:12:40Z</dcterms:modified>
</cp:coreProperties>
</file>