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2" r:id="rId3"/>
    <p:sldId id="263" r:id="rId4"/>
    <p:sldId id="264" r:id="rId5"/>
    <p:sldId id="260" r:id="rId6"/>
    <p:sldId id="261" r:id="rId7"/>
    <p:sldId id="257" r:id="rId8"/>
    <p:sldId id="259" r:id="rId9"/>
    <p:sldId id="258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9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0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69E2A-573A-402D-8699-3FA77CB1B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13189"/>
            <a:ext cx="5797883" cy="2667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chemeClr val="tx2"/>
                </a:solidFill>
              </a:rPr>
              <a:t>Are telomeres required?</a:t>
            </a:r>
            <a:br>
              <a:rPr lang="en-US" sz="3700" dirty="0">
                <a:solidFill>
                  <a:schemeClr val="tx2"/>
                </a:solidFill>
              </a:rPr>
            </a:br>
            <a:r>
              <a:rPr lang="en-US" sz="3700" b="1" dirty="0">
                <a:solidFill>
                  <a:schemeClr val="tx2"/>
                </a:solidFill>
              </a:rPr>
              <a:t>Genetically engineering a eukaryote with circular chromosomes</a:t>
            </a:r>
            <a:br>
              <a:rPr lang="en-US" sz="3700" dirty="0">
                <a:solidFill>
                  <a:schemeClr val="tx2"/>
                </a:solidFill>
              </a:rPr>
            </a:br>
            <a:endParaRPr lang="en-US" sz="37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672AA-F8B2-48A7-B9AC-051D7244B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08788"/>
            <a:ext cx="5797882" cy="1785690"/>
          </a:xfrm>
        </p:spPr>
        <p:txBody>
          <a:bodyPr anchor="t">
            <a:normAutofit/>
          </a:bodyPr>
          <a:lstStyle/>
          <a:p>
            <a:pPr algn="l"/>
            <a:r>
              <a:rPr lang="en-US" sz="2200">
                <a:solidFill>
                  <a:schemeClr val="tx2"/>
                </a:solidFill>
              </a:rPr>
              <a:t>Nadia Richardson, Dr. Melissa Mefford</a:t>
            </a:r>
          </a:p>
          <a:p>
            <a:pPr algn="l"/>
            <a:r>
              <a:rPr lang="en-US" sz="2200">
                <a:solidFill>
                  <a:schemeClr val="tx2"/>
                </a:solidFill>
              </a:rPr>
              <a:t>Department of Biology and Chemistry, Morehead State University in Morehead, Kentucky.</a:t>
            </a:r>
          </a:p>
          <a:p>
            <a:pPr algn="l"/>
            <a:endParaRPr lang="en-US" sz="2200">
              <a:solidFill>
                <a:schemeClr val="tx2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F33C703-855C-456E-BA14-3E5622B0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96" r="14720" b="1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title">
            <a:hlinkClick r:id="" action="ppaction://media"/>
            <a:extLst>
              <a:ext uri="{FF2B5EF4-FFF2-40B4-BE49-F238E27FC236}">
                <a16:creationId xmlns:a16="http://schemas.microsoft.com/office/drawing/2014/main" id="{ECC13B19-A621-413F-BD00-87BD30D82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6488" y="497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AE86-95D1-4029-A6CE-4924DB91B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446" y="381738"/>
            <a:ext cx="9144000" cy="114850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and 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CEAA4-F010-4C47-A01D-A1F56F625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762" y="1864310"/>
            <a:ext cx="11505460" cy="410148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 far, I have successfully integrated and confirmed the left arm cassette in several candidates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cerevisiae.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working on being able to transform in the right arm cassette for Ch. XVI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modified a yeast CRISPR plasmid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contain gRNA sequences complementary to the overlapping regions of the URA3 genes in the left and right arm cassettes. Expression of this plasmid in yeast will assist in making a double strand breaks in the cassettes and should increase the efficiency recombination that results in circularization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 the cassettes upside down and then transform them into Ch. XVI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design of cassettes to attempt to increase integration efficiency to select for recombination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F111E0-FDD1-409E-A941-8E49CA42C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3537" y="246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33E544-3493-4D0B-A4F7-A76973E66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879600"/>
            <a:ext cx="11125200" cy="363220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Acknowledgements: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was supported by a KBRIN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award to Dr. Melissa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Mefford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(NIGMS grant 8P20GM103436-14) and start-up funds from Morehead State University.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Mefford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 at MSU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Melissa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Mefford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Brianna Haynes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Ethan Chandler</a:t>
            </a:r>
          </a:p>
          <a:p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18AE9-6CF8-4D87-B06A-D2352F408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7510" y="503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25B-734E-488E-9D8D-099819A91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4928" y="449630"/>
            <a:ext cx="11629208" cy="7667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20647-5D85-46B2-9F6A-0088E20E4253}"/>
              </a:ext>
            </a:extLst>
          </p:cNvPr>
          <p:cNvSpPr txBox="1"/>
          <p:nvPr/>
        </p:nvSpPr>
        <p:spPr>
          <a:xfrm>
            <a:off x="1175656" y="1453243"/>
            <a:ext cx="336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</a:rPr>
              <a:t>Prokaryotic Chromosomes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91BB9-B3EC-4BF1-8544-9684FF8A7140}"/>
              </a:ext>
            </a:extLst>
          </p:cNvPr>
          <p:cNvSpPr txBox="1"/>
          <p:nvPr/>
        </p:nvSpPr>
        <p:spPr>
          <a:xfrm>
            <a:off x="7304314" y="1453243"/>
            <a:ext cx="336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</a:rPr>
              <a:t>Eukaryotic Chromosomes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59F4C-D7AB-427C-BF40-35FB7C285511}"/>
              </a:ext>
            </a:extLst>
          </p:cNvPr>
          <p:cNvSpPr txBox="1"/>
          <p:nvPr/>
        </p:nvSpPr>
        <p:spPr>
          <a:xfrm>
            <a:off x="538843" y="2383971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Circular chromosomes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Lack of telomeres and telomerase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72433-B001-4310-A129-E9FB03E35B8C}"/>
              </a:ext>
            </a:extLst>
          </p:cNvPr>
          <p:cNvSpPr txBox="1"/>
          <p:nvPr/>
        </p:nvSpPr>
        <p:spPr>
          <a:xfrm>
            <a:off x="6983186" y="2383971"/>
            <a:ext cx="466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Linear chromosomes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Telomeres and telomerase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8A774-FACE-430F-83C4-27AB83C2E144}"/>
              </a:ext>
            </a:extLst>
          </p:cNvPr>
          <p:cNvSpPr/>
          <p:nvPr/>
        </p:nvSpPr>
        <p:spPr>
          <a:xfrm flipH="1">
            <a:off x="6095999" y="2106386"/>
            <a:ext cx="45719" cy="209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35EA5-443D-439B-BD4B-B1623F61D637}"/>
              </a:ext>
            </a:extLst>
          </p:cNvPr>
          <p:cNvSpPr txBox="1"/>
          <p:nvPr/>
        </p:nvSpPr>
        <p:spPr>
          <a:xfrm>
            <a:off x="613568" y="5553141"/>
            <a:ext cx="109648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Eukaryotic chromosomes likely evolved from prokaryotic chromosomes.</a:t>
            </a:r>
          </a:p>
          <a:p>
            <a:endParaRPr lang="en-US" dirty="0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91F692-DFBF-4A0D-A9E3-AB967B5E1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3043" y="449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B6C3-7825-45B2-AADA-6C6FC6CC5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4543"/>
            <a:ext cx="9144000" cy="799420"/>
          </a:xfrm>
        </p:spPr>
        <p:txBody>
          <a:bodyPr>
            <a:normAutofit/>
          </a:bodyPr>
          <a:lstStyle/>
          <a:p>
            <a:r>
              <a:rPr lang="en-US" sz="4300" dirty="0"/>
              <a:t>Telomeres and Telomerase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4065C-EF53-4CE3-B81C-7B46D798E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3" y="1616529"/>
            <a:ext cx="11348357" cy="462098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Telomeres are regions of repetitive DNA at the ends of linear eukaryotic chromosomes.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be fully copied by the DNA replication machinery.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Telomerase is an enzyme that helps with end-replication problem that telomeres have in eukaryotes.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telomerase activity, telomere lengths decrease and may be a leading cause of aging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up-regulation of telomerase activity is implicated in &gt;85% of cancers.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61C41B-6D51-4D57-920B-FD530CB62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9249" y="246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E2ED-CFB1-4726-9F5C-CA5295265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3529"/>
            <a:ext cx="9144000" cy="9137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telomeres required?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5F018-74AE-4DC8-93EA-2EC2FA263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1779814"/>
            <a:ext cx="11119757" cy="398417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telomeres required in eukaryotic chromosome, and why did they evolve?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eukaryotic chromosome gets circularized, it will remove the telomeres of the chromosome. I am attempting to circularize chromosome XVI in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cerevisiae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integrating DNA cassettes and selecting for recombination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address this very broad question.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84AFE6-194D-4A2F-B3EB-A97A0244B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7206" y="443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4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E72DA6-F609-4537-9EE4-D12F65EC7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50" y="6237978"/>
            <a:ext cx="12198250" cy="62953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0FA05C-C0FC-4528-883E-4E75E4581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6237978"/>
            <a:ext cx="12192000" cy="637516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812D4-9083-480D-A56C-2BC75DD794D1}"/>
              </a:ext>
            </a:extLst>
          </p:cNvPr>
          <p:cNvSpPr txBox="1"/>
          <p:nvPr/>
        </p:nvSpPr>
        <p:spPr>
          <a:xfrm>
            <a:off x="2418946" y="226975"/>
            <a:ext cx="734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Experimental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98DC07-D011-4E04-B151-45D1E6E540AE}"/>
              </a:ext>
            </a:extLst>
          </p:cNvPr>
          <p:cNvSpPr txBox="1"/>
          <p:nvPr/>
        </p:nvSpPr>
        <p:spPr>
          <a:xfrm>
            <a:off x="7606902" y="2336897"/>
            <a:ext cx="419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</a:rPr>
              <a:t>Insert cassettes into left and right arms of Ch. XVI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4240E-F6D1-4374-B6AA-47FEB2431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29" y="1307987"/>
            <a:ext cx="7724301" cy="2804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92C1D-EFC6-4213-B55C-020AA4580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352" y="4299282"/>
            <a:ext cx="8529043" cy="19386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0A695B-21B1-4C81-B962-FCD17FB0C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2908" y="324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E72DA6-F609-4537-9EE4-D12F65EC7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50" y="6237978"/>
            <a:ext cx="12198250" cy="62953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0FA05C-C0FC-4528-883E-4E75E4581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6237978"/>
            <a:ext cx="12192000" cy="637516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68AB20-AFE7-4DD9-9F0A-539D5D4D28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09" t="33091" b="36302"/>
          <a:stretch/>
        </p:blipFill>
        <p:spPr>
          <a:xfrm>
            <a:off x="994422" y="3394158"/>
            <a:ext cx="3772920" cy="1933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97B98F-032E-4FB8-98A4-83641BBFCC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621" r="51118"/>
          <a:stretch/>
        </p:blipFill>
        <p:spPr>
          <a:xfrm>
            <a:off x="994422" y="122932"/>
            <a:ext cx="3773236" cy="2142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E4542E-62E7-4220-A145-E6F70459A572}"/>
              </a:ext>
            </a:extLst>
          </p:cNvPr>
          <p:cNvSpPr txBox="1"/>
          <p:nvPr/>
        </p:nvSpPr>
        <p:spPr>
          <a:xfrm>
            <a:off x="4787675" y="3945466"/>
            <a:ext cx="667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</a:rPr>
              <a:t>Select by growth on –URA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69A93-F650-439D-90A6-7CF7E571DEDA}"/>
              </a:ext>
            </a:extLst>
          </p:cNvPr>
          <p:cNvSpPr txBox="1"/>
          <p:nvPr/>
        </p:nvSpPr>
        <p:spPr>
          <a:xfrm>
            <a:off x="4773908" y="1578279"/>
            <a:ext cx="669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</a:rPr>
              <a:t>DNA recombination between homologous regions of URA3 genes will generate circular chromosomes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979ACE-9BDF-4303-BA40-428FAA65E6CB}"/>
              </a:ext>
            </a:extLst>
          </p:cNvPr>
          <p:cNvCxnSpPr>
            <a:cxnSpLocks/>
          </p:cNvCxnSpPr>
          <p:nvPr/>
        </p:nvCxnSpPr>
        <p:spPr>
          <a:xfrm>
            <a:off x="2881040" y="2171544"/>
            <a:ext cx="0" cy="1193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230B25-B465-4AD2-92B3-7C644DC09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9432" y="200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86E548-1E29-4B31-BFBE-B0F7320683BA}"/>
              </a:ext>
            </a:extLst>
          </p:cNvPr>
          <p:cNvSpPr txBox="1"/>
          <p:nvPr/>
        </p:nvSpPr>
        <p:spPr>
          <a:xfrm>
            <a:off x="510156" y="261257"/>
            <a:ext cx="107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Amplifying Left and Right Arm DNA Cassettes for Ch. XVI by PCR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CDF4A-08D5-4A62-AB99-88E22F85B858}"/>
              </a:ext>
            </a:extLst>
          </p:cNvPr>
          <p:cNvSpPr txBox="1"/>
          <p:nvPr/>
        </p:nvSpPr>
        <p:spPr>
          <a:xfrm>
            <a:off x="1" y="5269899"/>
            <a:ext cx="627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PCR products of individual components of the right and left arm. 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98F67-8716-4291-9048-83B4A14F9A0D}"/>
              </a:ext>
            </a:extLst>
          </p:cNvPr>
          <p:cNvSpPr txBox="1"/>
          <p:nvPr/>
        </p:nvSpPr>
        <p:spPr>
          <a:xfrm>
            <a:off x="6326039" y="5475896"/>
            <a:ext cx="571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PCR products of DNA cassettes. 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EE3FFB-1B19-46ED-822C-4D467215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778" y="1552874"/>
            <a:ext cx="3745089" cy="366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EF9FA-8AEF-4CC2-BF90-F1BAAF390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543" y="1552874"/>
            <a:ext cx="3086027" cy="380095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E4033B-A89C-4841-B1E5-E4EA6FEAD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0316" y="2971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491198-AF87-4E71-AAD9-AE427363C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2E1C05-3303-4DCD-9685-3BDE5AEF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925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F2E59A-66C6-4BE2-B3FB-D5DE585D2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1904999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26CA6-AA2B-4A35-989A-547CB34C3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69452"/>
            <a:ext cx="10750570" cy="151410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Transforming DNA Cassettes into Ch. XVI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cerevisiae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4A81A4EC-1EF4-4A11-A5CB-D965E74E4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/>
          <a:stretch/>
        </p:blipFill>
        <p:spPr>
          <a:xfrm rot="5400000">
            <a:off x="1422131" y="2142879"/>
            <a:ext cx="3270588" cy="3391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A3FE2F-3016-4AC1-BC2E-55735941357C}"/>
              </a:ext>
            </a:extLst>
          </p:cNvPr>
          <p:cNvSpPr/>
          <p:nvPr/>
        </p:nvSpPr>
        <p:spPr>
          <a:xfrm>
            <a:off x="555856" y="5642833"/>
            <a:ext cx="5003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Transformation results of integration of the Left arm DNA cassettes into Ch. XVI.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9CC52-619B-42AB-B985-55C1552C9AEB}"/>
              </a:ext>
            </a:extLst>
          </p:cNvPr>
          <p:cNvSpPr txBox="1"/>
          <p:nvPr/>
        </p:nvSpPr>
        <p:spPr>
          <a:xfrm>
            <a:off x="5742108" y="3423312"/>
            <a:ext cx="6659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potentially have the left arm cassette integrated.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EDF92-C3AB-43E8-8396-42B7C8CA5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9679" y="462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53AE-705E-40B1-9AE8-7B7357EFD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" y="228600"/>
            <a:ext cx="11947071" cy="164850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Confirming Integration of DNA Cassettes into Ch. XVI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CFD4D-0B88-42D5-99AA-A2CED94BC149}"/>
              </a:ext>
            </a:extLst>
          </p:cNvPr>
          <p:cNvSpPr txBox="1"/>
          <p:nvPr/>
        </p:nvSpPr>
        <p:spPr>
          <a:xfrm>
            <a:off x="5088614" y="2239763"/>
            <a:ext cx="681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Confirmation of the integrated DNA cassettes in the left arm of Ch. XVI. 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1071E-D8E2-4C31-A829-E898E224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02" y="4307673"/>
            <a:ext cx="4904509" cy="104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2C2BA-377E-4857-9D78-3414BDAF1163}"/>
              </a:ext>
            </a:extLst>
          </p:cNvPr>
          <p:cNvSpPr txBox="1"/>
          <p:nvPr/>
        </p:nvSpPr>
        <p:spPr>
          <a:xfrm>
            <a:off x="5859513" y="3679639"/>
            <a:ext cx="597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for integration of DNA Cassettes in a linear chromosome.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00227-8344-4C02-8F64-91CEFB6B4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302" y="5514579"/>
            <a:ext cx="4904509" cy="1114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F46F03-8A80-4BAF-8CE1-1AF0B1CEE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76" y="1675150"/>
            <a:ext cx="3978637" cy="4786873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42E3FF-264A-4DA3-BF19-C47736A93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5686" y="288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B282F"/>
      </a:dk2>
      <a:lt2>
        <a:srgbClr val="F1F3F0"/>
      </a:lt2>
      <a:accent1>
        <a:srgbClr val="9645CB"/>
      </a:accent1>
      <a:accent2>
        <a:srgbClr val="553EBD"/>
      </a:accent2>
      <a:accent3>
        <a:srgbClr val="4564CB"/>
      </a:accent3>
      <a:accent4>
        <a:srgbClr val="338AB9"/>
      </a:accent4>
      <a:accent5>
        <a:srgbClr val="40BEB6"/>
      </a:accent5>
      <a:accent6>
        <a:srgbClr val="33B979"/>
      </a:accent6>
      <a:hlink>
        <a:srgbClr val="3698A3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491</Words>
  <Application>Microsoft Office PowerPoint</Application>
  <PresentationFormat>Widescreen</PresentationFormat>
  <Paragraphs>46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AvenirNext LT Pro Medium</vt:lpstr>
      <vt:lpstr>Helvetica</vt:lpstr>
      <vt:lpstr>Times New Roman</vt:lpstr>
      <vt:lpstr>BlockprintVTI</vt:lpstr>
      <vt:lpstr>Are telomeres required? Genetically engineering a eukaryote with circular chromosomes </vt:lpstr>
      <vt:lpstr> Introduction</vt:lpstr>
      <vt:lpstr>Telomeres and Telomerase</vt:lpstr>
      <vt:lpstr>Are telomeres required?</vt:lpstr>
      <vt:lpstr>PowerPoint Presentation</vt:lpstr>
      <vt:lpstr>PowerPoint Presentation</vt:lpstr>
      <vt:lpstr>PowerPoint Presentation</vt:lpstr>
      <vt:lpstr>Transforming DNA Cassettes into Ch. XVI in S. cerevisiae </vt:lpstr>
      <vt:lpstr>Confirming Integration of DNA Cassettes into Ch. XVI</vt:lpstr>
      <vt:lpstr>Discussion and 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telomeres required? Genetically engineering a eukaryote with circular chromosomes </dc:title>
  <dc:creator>Nadia</dc:creator>
  <cp:lastModifiedBy>Nadia</cp:lastModifiedBy>
  <cp:revision>23</cp:revision>
  <dcterms:created xsi:type="dcterms:W3CDTF">2020-10-28T14:15:20Z</dcterms:created>
  <dcterms:modified xsi:type="dcterms:W3CDTF">2020-10-31T19:52:32Z</dcterms:modified>
</cp:coreProperties>
</file>