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6"/>
  </p:notesMasterIdLst>
  <p:sldIdLst>
    <p:sldId id="775" r:id="rId2"/>
    <p:sldId id="855" r:id="rId3"/>
    <p:sldId id="856" r:id="rId4"/>
    <p:sldId id="831" r:id="rId5"/>
    <p:sldId id="809" r:id="rId6"/>
    <p:sldId id="808" r:id="rId7"/>
    <p:sldId id="858" r:id="rId8"/>
    <p:sldId id="860" r:id="rId9"/>
    <p:sldId id="859" r:id="rId10"/>
    <p:sldId id="861" r:id="rId11"/>
    <p:sldId id="863" r:id="rId12"/>
    <p:sldId id="828" r:id="rId13"/>
    <p:sldId id="865" r:id="rId14"/>
    <p:sldId id="864" r:id="rId15"/>
    <p:sldId id="847" r:id="rId16"/>
    <p:sldId id="862" r:id="rId17"/>
    <p:sldId id="866" r:id="rId18"/>
    <p:sldId id="867" r:id="rId19"/>
    <p:sldId id="868" r:id="rId20"/>
    <p:sldId id="869" r:id="rId21"/>
    <p:sldId id="870" r:id="rId22"/>
    <p:sldId id="871" r:id="rId23"/>
    <p:sldId id="880" r:id="rId24"/>
    <p:sldId id="824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FFFF66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 autoAdjust="0"/>
    <p:restoredTop sz="91811" autoAdjust="0"/>
  </p:normalViewPr>
  <p:slideViewPr>
    <p:cSldViewPr>
      <p:cViewPr varScale="1">
        <p:scale>
          <a:sx n="120" d="100"/>
          <a:sy n="120" d="100"/>
        </p:scale>
        <p:origin x="19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2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F76E7AE-9DB0-4058-B860-1216A6E4F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30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C85108-7CA1-49BF-A76F-287EDEF2367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70555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0555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85779-6471-4F14-8346-BACC78D2F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F0596-1DC6-4706-96EA-96A90AA08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33A26-0785-4DB4-BF41-8A77C9C20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C9C23-E7E1-4A87-8D8C-F1E3BB51D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F459F-AA01-4562-84D7-8BC4A05D8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8E275-2C32-4FD1-8215-3496BEFAF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E5316-833E-4CD1-B9EC-69D8F89BBD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25459-9B58-4B2F-84A0-3C11FF79D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C99F4-C4AE-407F-B806-1B6C774F9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97145-7BB2-410F-8E1D-091752AA0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8F0FE-9367-4639-BC0D-B30D29AB5B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1BF4C-10C9-4A0D-8980-3A81718FC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6B490-221A-4DA7-A452-F45C2C14F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45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5F00825D-C753-48B3-9318-17C75A055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70451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0451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0451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70452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70452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70452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70452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0452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70452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717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0452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audio" Target="../media/media16.m4a"/><Relationship Id="rId16" Type="http://schemas.openxmlformats.org/officeDocument/2006/relationships/image" Target="../media/image6.png"/><Relationship Id="rId1" Type="http://schemas.microsoft.com/office/2007/relationships/media" Target="../media/media16.m4a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5" Type="http://schemas.openxmlformats.org/officeDocument/2006/relationships/image" Target="../media/image46.jpe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18" Type="http://schemas.openxmlformats.org/officeDocument/2006/relationships/image" Target="../media/image6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17" Type="http://schemas.openxmlformats.org/officeDocument/2006/relationships/image" Target="../media/image59.gif"/><Relationship Id="rId2" Type="http://schemas.openxmlformats.org/officeDocument/2006/relationships/audio" Target="../media/media17.m4a"/><Relationship Id="rId16" Type="http://schemas.openxmlformats.org/officeDocument/2006/relationships/image" Target="../media/image58.jpeg"/><Relationship Id="rId20" Type="http://schemas.openxmlformats.org/officeDocument/2006/relationships/image" Target="../media/image6.png"/><Relationship Id="rId1" Type="http://schemas.microsoft.com/office/2007/relationships/media" Target="../media/media17.m4a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19" Type="http://schemas.openxmlformats.org/officeDocument/2006/relationships/image" Target="../media/image61.jpeg"/><Relationship Id="rId4" Type="http://schemas.openxmlformats.org/officeDocument/2006/relationships/image" Target="../media/image35.pn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4.jpeg"/><Relationship Id="rId11" Type="http://schemas.openxmlformats.org/officeDocument/2006/relationships/image" Target="../media/image6.pn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png"/><Relationship Id="rId9" Type="http://schemas.openxmlformats.org/officeDocument/2006/relationships/image" Target="../media/image6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-128752" y="381000"/>
            <a:ext cx="9525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Bamboo, Basil and Rice</a:t>
            </a:r>
            <a:endParaRPr lang="en-US" sz="31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170" name="Picture 2" descr="Bi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36" y="5029200"/>
            <a:ext cx="1975555" cy="166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WKU Logo - R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652963"/>
            <a:ext cx="21145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457200" y="3886200"/>
            <a:ext cx="10058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Transgenic plants as </a:t>
            </a:r>
            <a:r>
              <a:rPr lang="en-US" sz="2800" b="1" i="1" u="sng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non-human models</a:t>
            </a:r>
            <a:r>
              <a:rPr lang="en-US" sz="2800" b="1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 explore molecular bases of cancer and other inflammatory diseases</a:t>
            </a:r>
            <a:endParaRPr lang="en-US" sz="2800" b="1" i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22757" y="5313094"/>
            <a:ext cx="30219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Chandra Emani</a:t>
            </a:r>
          </a:p>
        </p:txBody>
      </p:sp>
      <p:pic>
        <p:nvPicPr>
          <p:cNvPr id="7186" name="Picture 18" descr="http://www.seibertsmith.com/wp-content/uploads/2012/04/bamboo-plant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35" y="1524000"/>
            <a:ext cx="2309813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http://www.mofga.org/portals/2/mof&amp;g/son%2004/29-sacred-basil-avena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162" y="1571298"/>
            <a:ext cx="2752725" cy="206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4" descr="data:image/jpeg;base64,/9j/4AAQSkZJRgABAQAAAQABAAD/2wCEAAkGBhMSERUUExQVFBUWGBoYGBgYFxQYHRcYGxcXGBoVFRQYHCYfFxwjGhcVHy8gJCcpLCwsFx4xNTAqNSYrLCkBCQoKDgwOGg8PGikkHyQsLCwvLywsLCwsKSwwKSwsLCwpLCksLCwsLCwsKSwpKSwsLCwsLCwpLCwsLCwsKSwsLP/AABEIAMEBBQMBIgACEQEDEQH/xAAbAAACAwEBAQAAAAAAAAAAAAAEBQIDBgABB//EAEMQAAEDAQUFBgMGBQEIAwEAAAECAxEABAUSITEGQVFhcRMiMoGRsaHB8CNCUmJy0RQzguHxogcVJDRDsrPCNXSSFv/EABsBAAIDAQEBAAAAAAAAAAAAAAMEAQIFAAYH/8QAMREAAgEDAgUEAAQGAwAAAAAAAQIAAxEhEjEEIjJBURNhcYEzkcHwFEJyobHhBVLR/9oADAMBAAIRAxEAPwB2/bUIQUpHTiaBs1hdeViUrCkaU2vazttuaTgynieMVW3idBCYHMV8/wBYQeZ2m+IPbinCIJUZgk8hUUrAbO84h6BJn4xU7dYggISCSSTJ41Uw1JAMQSfhNVBG8oVOSYQwgOsAIGeMe+dNrQrMDhHwoe5GezSsjwzl1qq22nChazuFLVjrfSIzTGlYgtt5qW8oT3RMDp/epuMFBAOWQPkRIoW7Sl1wQmJUAfMyflTi/wB4KtCo0T3fTX4zWgw0kLaZ7812MCR9fXnRaF4W3VncmPr4UG3Vt8KwWQcVq+A/wPWupi7yqjMy7DnfFad5MJQI17x/zSG57CVOBRySMyelaJSCpOMqJGeET4RMwBuo1UC9vaWTCkzPXuv7UCmVi75SiQCogSd0ml942NRexASKMsLRxYjlGQ68fIfEiuxoEotxvHd6WvGuEnuIyHAxli+Hw50IPj9fH968Cc6kkfH6+v7UOjTBhS2okmWtJ8v2pFtJezCkIS0VlaVEqxJACcohBnMHI+Qpje1sDaI3nXp/esVb3N431pJvaDZrCamzvBxriRQ1mvHJSVa0Bs9bZTFe2wQuRSgTQ5Qyt7i8a2RUCmllyQZpTZEnKacWkwmOVVqbEwwsFgjbRWrCPob6JyKo3CqbPkCry/eptmEk7zSJlEFhF7VrPbqpohxLkxrwpS0nvE0KlxSXsQrXpPpwdpUmNLxYKUUXs1awZQdCMqvsjiXk899dZbiKXQoZJB9aFxNBfT1rtCoSCLSYukqWoAZbzRzKEWdEJifiaZWlWBpS8oSJishd9qU6XVqO4xyrLszrc7RuyocbwO1LWrtFqMz7VO528WHlUbe5DRzziiNn2+4DR2NqZMVIvUELvG09+OArqW220StUca6roh0iQb3hNttDjpWs7yT0zqdiadS2VJkTSa+LZ2RCWlHLU8aZ2S+T2QlXlXMpCggQysNRzC7teKlDGScM69KmgkkRrn8apsIhC1HhlTS6bMVFCgjEMCFnvAYQciQDrmNKoVucSBc2BjG1rwNpRvAz60g2ktCEshClYSsxTd9zGsk1jdtG1OOJSnMIGfU0rwqCpWzGar2BIjTZ1oNIdXOLClJB6qGX+kVS64SVHeST5n+9FK+xs6GQM1pQpR5iZ65x6UAFe/18qdvdiYhUwAsIRkKJvezlfZNQISAo5ZycoJ4Zac6os6ZUkcSPerbzvHC7AzKjA8sqmiDkiQgwTI25aW0BI1OVA2N0lPKrL9biDO6Kvuywj+HU4o4R90fiP7TVrXzJI7QOyOuG1YEDFI5ZcVGdAN5plaAAowQQNI+Xv50QtoMMiBDjviJHew7kgfdT8STS1TlVZywCjtOIsLS3GPr2+uBqYdCQVH/PKi3bpDKAp0ntF5pbG7ms7o4a/GkNrtGNzCD3UDPmf7aetN010riQ407xTtHb+5mcyaWtpxpTQ20z+JYA3UbsyMbjaeJFNaNFLV3ggbsAZK7msCjPGiLSrOahfowvLA/Ea9w92TQDmz+ZJHMQJpbIjG0lQ3RUrW7oKVbO2w+AnKna7MCEq50CpgEGGA17StegFUWx3CocAI86JQZUSdBSCyW4rcWToTl60rSTVc+JW9oZi7wqNpImpPOyvIRTS77nBIU55D96ZZwl5QKWNhK7huxZUFnupHxp/eF5JaTiOu4UqvjaRDACUwVbhwrN/wC9FOLIUZml1pvVy+3iHZ9AsN5sLDbS+2SrPlSOyKKO0RxorZm0wSk76svRmFyN+tDOCUlwdSBpnreSZ4ARTa5nYZngKT2pchfWmNkBTZuE+1HdboB7wQ/FgKXCSTGU11D2i0wYG6upoJGBTHmGm7Fugdw1ZbbpWkJEEUyavB5ScyAOVD2u3KI1JjjQNbMRiBCrJWVkpZKCfEQOmIgD3p5d6y20EnUNpQeUKWSPas/a3cDUnMhSVHyOL5U+tiQkrwmUqUVA9QDl60rxF9Mupte0tZdgEkbiazNiUp1xa/uzKlROEZkE+STTG9nimzqI1OXrTTZC4QLKvtBm6kGOCVAgA+/mKpRtTpmofNoUcxC/Zia8ralxSSkykISAePd19TQbZ06f2+VM9n7uQ66oR9mgE+WifrlS21PguLIgDEQIECBkMhRxbIESqD+aNLjQhTyQ4sISATJIGcZCTSa87UkPrcSe4jJvmo5A5+Z8qY2BA7N11QkI8IOhWRlM8JmkVqsS33UNgxEuOKO6dOpiI5mmaK2wZYdFhHtisSXk9o8cLKI3xiVHhB3a59RTGxXgn+aUJDSMkA6CIg4NVHgNNJpQyVWtbbDQwMtics8hqtR3qOnU1ftK2EYQFjLIISCQABvXpI4c6Ey2OkQgNhqlVotinnCoySTkNegA+Qo2xOpYUHFAOOfcT91J/ET96I6czu8uJSG0rUoFbkQlvLfqVqPhHLWOsUS1d4kvPutlR0RnA4SMp5DSuAC7zkU794E649aF5StxfokcSfugftSJy73EkqU2tAIiVJUJPKda1z1rcT9lY0Z/eUB/3vKJz5ClVo2etjhBcW3M/jyT1yz8p0oorKMYAnNTJzuZ89viz4SSd5pxsQwP4hsnSflTPafZJIbKv4lrEB4cxJ4BR3+VA7GpPaidwPtTb1Q9AlTAquh+YT29WZfWfzVF5OQFH2+FOqKRAn/NB7yTupYE2A8SbbmE3PZIJXup+8uEAcB8TSy6ngpoJHHOjXzJApfiGPTLDlBEqtjmBhR3ke9Zq7EyrLOnl+yU4RmaJuC5eyAWrxHdwqabBKV+5lCpZrCGWC7xktae9uFVXvfCWxE97cKLevJCVwqSToBurG39Icz3mpo0tTXeXZtIxALWoqdKiZ31G7XCXSanaUxPSqbi8c860f5CYsxJbM0tjfwrB51oXm8c586yq53cafqfKW0LmeNY9ZTcERmg1rg7RDeqcGJMa50U04VMITqd1D347iIVxp7ctmLNnDqwdNOWskdQKMxtTBkqL1TbaUWWys2dP2wBWvM8huFdVBYVaCXDvrq7+o5jBqWwJO1EooXAVpO6aLvBeYPlU7uQJk6a1RDygiC9oPeqfsyPKnSGsFnYG9QKj0yA9qSXmrEUj8TkeVN2LES52QzAJSOkn5VSrlQJVdzOfuw2lxtsGBqo8EjMn640Zft+FtDqE/fwgHekRmBH5RHnXtnSphUkd5ZKYO5CdVDrn8KUbXvDGhO+Co+Z/sa5F6UPzCudKFh8Q7ZheFh1REARJ4wkmPj8azPaSSdJz+NNrReJasfYBMFZknkYJHpA8qWosKy0XcgmcIJOp5eooyruYpUuQqjtHOA/wrSNxJcVzJMJA45AVTebiQnsWZK3M3FAZkx4Qfwgb+Z41zVsQoYyR3UhKc+6EARinTPMetXWN3sSpaRjUuCO7Cid0SchOYHQnQCp23jCriX2NpNlZ7MyhxcFRyxEbkgT3E7pOsnhUGuyUsKeStKU+DKQTujj6mljrrxdV9pDm9IVpOZJVGUDU86qXbENAYsLjxGaj3imc+8oznploPe+k794QKpGdhNdZLX2SMLSIGZK3CCpU6kwN9LbbbLLMuLCjOgUqJ6AwKztrtuKO0kDQEujLo3mkdTFNbHfTdnRGNlYgGJSopkaHCT9b6G1BxzG5PtCB1OABG9nviQMKQ0mQB2mIAjlhBgZ8avftD+WHsQk6kY1ADmQZHmBS6z2g2iZbBScvswkk8j3uuvCmYusNtgPBDSIjFklfIFSCB7mlrKpuRn84TmIwYtteyCXftz2ikrzJRhMcwkjTzNE2XYHsTjZUpQUIhZQCJ35RXKXgRNkdcWAdMQGLoYB+FWLvR4+IuSMyFIM4d+B1EJX0MTRvVYrYSnog5MBGx5bSV2hxKBnkCB6KI+VRd2zslnThasqFHQk4Ti54yCVT0pta7iFpQEqeLrU4yQIWjgMJBIEHhNIb1/2fZByyrU+Msu5/wBwI05ii02RsMfygypXpEg1a0OntEtJanUJ0nknd5V6wmVVENdmnDvGR6786vsKN/nSdQ6mJgN2hKbGnGVHM6DlQ98Xh2SCRru5V7el5pYTxWdB86ztvtBU3mZJkmm6dK2WksRYgQZi0FSsRzNEXs0HG8Q1FB3WsSZqdktffKDoaZtZsdosp8wS0EdlO+o3HZDko5CaYP2MNtkr8hS6zWslYnQaDhRySVIEg2vmMbY9nAyFEWa0EskcKEVmJoi47OXV9mN9JuBpue0kX1W8w+4LF2pxL8CMzz5UwevPtS6n7oSIHDOr7dgZQGk5BIlR4mkVzWgKW4eKCT65Up+IC/YbRq+nkH3C7LaQ2gCupXbH866jCkTmCuY0tbgUhXEZipXevuE1FyBB3KFTZEII50IYFpZsNAbc+UqaIzIVNam5J7TGvI4Ss9VQTPACTWSvE99sDUSfTPStnZrWlLKliDiQEzxgZj1Iojjpk09zPbMsvOKdOUCEj8kkAmd518hWLtj5tFpMfeVhHQZf3rT2G0QwuCQnCU4huwpg/Ek1lNnf5yVHRMyTxwmPapp5Z28Ylq3Sqwm/nftEo/DJ8yf8DyphejZAba8LaEgnQ/D8SjiPlOgqNhsKHVuWh09wGECYnCM1Hl9bqmi3BxS3SCVJgNo3YlaFX5tMuPJIooFgJVKZJN+8sa+yRkkBR8KBHd4ZfiyHSgnbeRnEOqgBOuCTAz3k5maJQCgy5m4Rh6JndzNBMuAqU4hBWvNKVEANoGkyfEZGgny3jXmJuLxllC2AgV83omyoLTZHbLEuL1MRJEaiR6DrS/ZS5bXblkpxdmn/AKji1JTP5UAd7oPWtVZNl7PZiHrUQ86vMN+IrJzySScWcZmE1p7wt6GmwlRhQElpCgTHBRByA6gdab/iPTW1NbnzIFLV1TK3fscy2qbVaC+oGAyzMGNyplXsOdaJ5mzZSw0kJ0SEJy6nLOs5a9qEgQ2lLRgiQMRA4AAADfJpTaL3KzClrVO8ZR1AI96WNOtVIJP7+BCAKo2m4e2iQDhSW0nQCUz6bqzu0LoIxOPB5QMhOSgngJGQjjJmkNjv42WQ2ptJO9aBJP6jiNNP/wChtDgBXgWk+IIJmOMFsAeZqf4V0bUsn1ARmMLjvGwuNYHHHmFzmMinkUnCRHWKPU48wMditP8AEo1UjBjIAykFByPKAMqBYt1jdUW7PZ1LXEkYmk9dXM/IGhHHLZZDjQ062k+JIKHBHEic4z0qhpktta/Y2z+sIoxj+00KdpA6DjU3lqQkpWk8CkwoeRNL0pW04o99OLvBacQSvPNKuCh8eetLLRf/APFiHbEHiP8AqtyDluUAZP6SR0o1m2lTSUlKkBO4lR5fez9aHUp+mMC3tAu9lN5U6ZMU/uGyoUYVOfhjeRw45bqQtJlVaS7HWlIw9okwe8nekjRSTxGtLi98RekLmZnbC4HjaZQ2taCBmlJMcikZikNtBS5gIIIGhBB9DnX0C9ryfZghxLzeYlSZUhQ3KGopM7tyl1XZ2qzId3AxBHRW74U+lRjgi8h6agnNpiLGrvxTBbabOouLMrPhTR9vZs7K8bYX3tELglJ5K3jrnWav1ZU4FE5kU4o1NFejEb2m1B9oqOorPWV3vij7gIUlaSc6WoThXnuNHUWush1OGj6zd5MDpWxuawJsrBWrxqHpSnY66pBcWO6DlNGXjeHargeEGsTiGLt6a7d4zTGhdR3O0V3/AGz7I55rNC7Og4lcCj5io3i0XnIHhTqaPu+0JHcR4Qk58TxpjSFo2kemcs23+YnvC2kKgZZetdQd7qAWM5kZ8szlzrqeppyiLms4wDNDZVfZxwNMToOlLLutAWcMedNkNFUkbhPpWWwscw4F7ERQ4ZtbaRw+VNW3SpsM5DAScp0k6+ZOXKs9bbQpNqxJMEQJ8s6d2VQKyEnWYPEDKfUzR3BsLeJ1JsmG3s+luxQnKRh9Tv6jOgNnrtSuyOKWDmo4cyJMYZyzMGcqp2x7pSJmQPKMhl0geVMF2gMWJpPhURpG/Uz5mhm4p8u5MLg1M9hKLbbE9i2wjLDIPMAyCT6qPlxo3ZmwlCXXSMYbJwJESpeGTJ4xCRwk8KHsdzABCniR2nhExroVGPOOQ5VPaPaBthn+HYOcHEqRPMk71H50TUTyrkwwTSNTRI/aXCkjFLs95R0SScxlrHDy40NaMSGkhbhUE5gqVv4awnoBSW034kIKUg4uAMep1oRtlxzvOEkDQddB9cKfWhYZwIAvc5hjl/GThCSreuVqV0BV88uAou4bO7a3VASltKcS4OauA+uFAN2AAZ61tLmubs7M24icalEmMojRJ8hrzqK9VKa3UZ2kglsCY7aJWB4IQSBvE61dYmhIkZ0y2kuhmS4pZLxzCUkQkTPekSfKKWWVXfA45VZXDUxaLVAykC81Wx12iFvKSD91MgHvHU56wPevbXtEUPqZSy2trLUEEK4pUNPSmrrqbO0lkHNCd34zmpR8/akCWo89TvPU1lBtbs7bbCNElLKvbeV2phLisSm0HhPjHR5MH1mrWHnUEBpxxQ1LLilEKG8ZHMcx5ivGs1YU5nefw1K87kURjaJCwM0zAWOR+6rgf800r6iFc4nByDeFOPEPhxppVkKsjhHdXyKhAPmKMfdJzJknWh7mv55bS2XIIBGZThUDqQpPHmNdasdzpLiLh9LdpavU12EIsSN9LtoLlU2tNrsy8TbhzEhJBMykj19jup3YlJQU4ikE6YhkTuBry3ut4wlxpTaFeIJVkqT/ADGlDKQQDHIZAiCPh3Ktfsf8SyICsUWLaXspDySuzuQFSIwqiMU/dVoJ5CdKJ/3OJxtqDrWqVEQUb8K4yHXQ/CmdtuptvE62pLyIPaNKA0+9iR05aiaigJSEuWdJDRjEhEy2riAMwDOYzHrFHaqu6fv/AHLtT1DmmAvVxYehc0JeTZJBrfWy12Z4GzvJGuJDiIlJO8D7ueqdNetZy/8AZlxporBDjY0Wn2UNUnTiOdO06wJF8GINQINxmZWxvYXQac2S6TaXxh8O81nmkKU8lKRJJr6rdlhTZWCo6kSetE42t6IBXqM6kurHaVWq8Q2yGk66eVBWJkk8RlPSc+uVCBlSyp0pIxGiLVbuyQEo8es8OFZy0tJsO+8YXrBfYRRtDeATLbeQ311wL78fkPyqnbJDYdCmgoJWhLnegZqz7sbhpPKvdnT9p/QflWg6gUotVqGpVJgF7K7/AJfM15Xt7+IdPma6mKfSIud5p7pawgnj7f59qOx92qWxAjhA9P716o6CsRjqN4304iC0rxWhQPE+1O7mcTjSsSQlMegAJ9Sqs6k4rQrqojrmRTu4x9iDuJWmOU/59Keqiy/lKUMtC7OpNofXigpCxHAJRER1j/VXm0ltQu0NJ8SE4cYGZUVrkpy1kV5s6kJL6tQJJnhmdOZHworZa7AEqtTuWDEsA6QAc/2oJYK1z22+42ikj5lF721VptRxgtttz3ZzATIJURpJyjhNY+90wZiFKJIT+ETw5VsLFY1qEq8bxC3JyhOoSfc+dZW9HQ6+tQ8JVCf0jIfv50xw7DUbbCUqnFzAbFdw1OZpp2WgA/zwou7LrK5V4UI8SjoOHU8qvbvJDRIZbxq0xkEmeI3Dpzq71CxxAAWFzOstzAEdsrDvwAjEes+Gmd2Xkg424wJSJSkDLP7xJzOes0pu5hZWVrIk8SCZ6DMVNaktvLViQQoEYe9lIBzIG47qXZNZKmGpvbYQK9bN3yUA98znu8+FW2G6IIOFS1boSqAeXGmX++20ICWkJCozWrESTx8PdHKvE3u8pJGNI4kEAkcJOdW1vawlDTUm5MMYuV9WfZKg/eOQ9TULfdTiRhBRJG5aTH96AtVqfUjAHDG8FftnV9z2EZkrSD+Yn5AzS5BHNcQpC+5lt0XaGUa5nXzpmpxIgnIDjvNS/gcpDrSuQX+4FJbyUsvobIgDPy45VCksSScwRuojMqklX1yqNnRKulekxV1iRkTSTHczhvFm0tntBwKZTjGeREz0G/yzq7Yq2C0qVZ31lMg9xWc6juKO8HMHUEROgqN2Xstbj8H7MKwgbsoE9ctaEvNKbS+EMkItQzGE+PIeMcSIk7+daNLb0mG3fx8xhGG4jbae61oUHArC6O4saBUZhzoofPhQdh2gXk42OzWk/aojQfjSN4kGRuz3aPrjvB95rC+yHH7Oc0ZY1IPdVGIwsQTnMyBkTmVG0NwFkres4lKSlUEaJVIIzzicSSDn8qrboe0I9xzCN79uRq0Nh9tSUvQCVDJD2UqxD7qozn141nrJeoSpKJ114EHIhQ0Ip9sq4UwG1jC4MaEnr3kTuWhR05iNTUbbsuxaF9s0FIeTm41EAq3lI3Hflkd0UIOFJFQ7bTmW41L9xJcuzKGnlumNThGcJHKaKvJtTxxE4WW8/wBR4UxSmRB0NLNo7UEpS0nfryFVDtUq6z9fE50FNdUqReBcTmAEpzjpSG1PyFK40Ta3cDaU6FZ+FK7zXCAONP01iNVyRneG3uz2t3svalolo8cMyny09aEuA/aj9Jpvs6z2titDG/xDqRl8U0nuf+Yn9J9qITyMvgmUI2byINeTSioECdfevKstziwe7z966joTpG0DaalTgOmhrlqqlg97oKm8deh9qyLZEYJvM3Ylfb4twknp9GnV2vKFlIA8OIpy4HEfcUlutMrdH5FfKtHbAGrI2lOSlBMxwUkqUfSfUVoVew+JHD4ufmSYtg/hy0P5jqkJUrqch5Y4ppexHbtWNMqbSjG8lPAHuIUeZEkdONZuwMHCVHUlTkZ6AQkDrKj0im112lDdmxGQtSyXTvJxHC2nj3U0CooBuP2f9R6m1xYw9xouF4KWUJCRigDwwrEMR008xWRtVmabUOzUpSYGagElWueEE4Rpkc6a31eakNJQIl3vrO/dAjhOQ/TzrPlXw+Jq9FbLFeJqAmwlr9tVGAEhOuHdPGN/nNDpKlGMzP16V7Z2Cs+5pxZrGEiAP79TRiQoiygsbyFkaKEYZ11PyrjZRRmCOZ+AqSWs+JOnPkKUZ7GMQVFlHCmirCGG1OOCFfdB3c+tTaaSnurBK1wERmB+KfLfyry921rabxGUoJR1jNM0AsWIF8QqjTmKLEgklatTRwAJ3RQozMCrOyU73E5J3q/aj2ubmBGpjieMLStZCAcuBOZ6aU1/hEghWDCs6kKURHQ6V5ZLvQ0UhGupVxq1xeZNCrtYYhWXQLHJkVjP4Va4vA2Ty/xVSBJqdotDQIQ7iIVphMERv6UkBcgSqwGztIbTCBktRV+4PQn4issuyvC2F9BggyDPlrWyt11KJxJxlo94FKZiQQVZZDInlmK+e25pbDiwVExoZOY41scIASxByRJq2WxtNtZNp8brRcJSpK4KgQFI3KMbxpIiCN0Vvnm3FuCADCT3ssLzZiRyUCAY68iPi9zFKkSoZnfW92XvoyWXHSlOWAnPCoHSdUyNDu6UtxVDSeTtGKdW+/eVXnd62HFhOQUsuNbhi3t/lOoPHkaOvFTrakWtpcoUlIUMzhUPEkjeIz4gg8aZ7T3E673094CFc1FI0yykiII1illmvJSQ4iUrRhC1HpEOJ6gp9TwNLliyg7nvC2tGCwHUh1OE4vFhnI7lRrB48dax15Mq7c4t+nSvbr2iU1aDICUKOQ3Z65bvrrT2+mErSl9nvtZ570K/AscuP0TBDTFjKsyutvEw19Wg9oOCCAKCt9uk8hV14IhJ35zSRx7vkbiK16SAgTKY3YzYbC2ol8pH30n1TmKFcZ7O2OJ3AqjoRI+BqvY21djamTkcyIOYMpIzo/avK2ociO1QTl+IFQMfClmAFVlHcf4l1zS+DEFvcOL19zXtU3oqFDofc11NovKIG811jMknnXtpVkehr2yNFOR61Xa/AroaxiOcCHO0zVmRIdPBPzFaq1MqDaRrCNOPdAHXl5Vjo15n1z0rWLtji57oSEwjED94RpzzB8q0K6nBE7hiLGV4+ySWwcXZpAUowc0iNeGLER/TwoplacIcV/KaHdH43DqY4zkP81WzdynLKtachiSOahiIy4Hwgee+l183l2hS2ICWxEDSdCefCetBw7Y+4d20LmBP2hTiytRknP8AYDkKsYshXyG/9hXtisZWfyjU/KnSWgBwHCmAImATkymz2YDIZAfXnRPIZDjxqEyc9OFWIBUYHmfr2peq1oUSp95KEknQVfcqCol05CISOZ1Ppl50Pa7NiSGxmVqAHP6inK2w2A2nRIjqd58zSdRxoxuYVFPVJtJTiSpRKQDqOeR96VWi2KAcZOZxyOoMZdRVl8WjClKBmVHQUzsV1oSS4ZKjHi1GVRQTFzLDOIDZbnhMqy5Ve1ZAByox5UCTurJX1tUQrs285yxcK0ETVILaRYbRwq1S4Up0jM/KrqW3SzCZOp+vemUZ1mV2u0oTeXMJpT22K0rXuaThHUjOnGcZCTuFI0sKbQUK8alEqz4mooDBP1OaRtd+qsiA4gkKJnIkZdND6Voby2VF5WZLyFtLcKZBTCSocFkGCYjWI3mlLuyyrQkEqSlEZTUbJdLdgAV/GJb5DQ+hp1ByBk6v3iFQk4cYmYt1hdsqg0pCkKB0UNeYOhHSmrVjU6lMGCTJI5ftWhtd+ns0KWr+IQ6MkqSFIPGQe8jMiCDNX2W6GnFYrP3FjNTJUBnESlRkK6Tn5Vd6pKgnBhEprci+IsuT/aU406LI6kKheGSYy3ZnwmYM6dNaZ3on+HtQfiGXDgWhQggqB1H4Vd747jWU2guxDy3WyS282cWYhRIGYg65CRR123466yuy2nD9mMMxnIIUhQUd2QPIFQ31z0UI1qLf9h+ohb23i6/lJRaixBISMSFflOafhWkuJ5TZCUkQoQoHRQ5j50vvO5cXZPpzA+ycG9CgcQE/hUCY4GRwqSbSQsEGINDqEEKB4zFThiYDtXYOzkjRWlYe2nMGvqt72UPskbwJFfLrcwY/SYNaXCEbQFZeYMI2upQHYuScXapEboyzn0rW7WsYmrO5qUOqQeihPvFZAL7Oz2ZY1xlXooR7VuLYntLM8N4wuCOMyYpbiDaor+5Euq2uvt+kwF85KR+n/wBlV7Ub8V9oBwQn2murRpjlEWxNrZPDVF4HuK6UTZ/AOgoS9DDaun7VgDNSFY4iO7U98EiRn8cp+NaW3EJaQACMpM64jrPmTSnZsDHn+E+pijNoHYB1mUQd0DMiPMU9UuzhYThcITDtpbV2FhbabICnMOnv65+VZm77GVmBoN/KrLWpTjgGpByHlhT/AOx860Fgu4NpAGfE8TRqVLStvuVqnW08aZCQAB0HzNc5xJ/tV76wgSdaoF1OPCSezSeOp5xuqH8CU9hFb97p7QNpzUrh9ZU/UkJEDcAPPfQVl2PaacDpUpSwZzyFEvOT5ms/i7ago+5YYGYXYGQPtT92Qn9RGvkK5vNU8Kr7WEBPCT5n/FW2ZOYHmaSsWNofVygQiz3VCy4uJ+7O4UUopGalgUPalDCSpWEDMmYr5xtRtUXpQ2YbG/ernWxRokkKsoz2m3ve12ZaSFOkJ34SKUXcixLcShpouK3EkwOdYSzuSEgnfWj2Val5ShokfE0erT9JCbwQe52muAzJiKtZEmqxkKIs6Y968857wgyZVbrUUYQmJJ37hSxbsqJO6rbdaJcUfwiB86WOuw0o8aapJgCQ0V3teqsAOIxnAk0uKS6lPCqb+eyQnfRl3NFKBOp9q21XRTBEExM1Gz15hCQ2pOJKDl+k5EGiL9tYYUlKVQSQpKpjuE6z79KUJfSy2SfEd1J3r1LxQD90EepnL63mkko62LdoyKulRfeavaJ9xYaD0LUnRRAC0EZgYgJUg55HQ6a17Y32y/iyIOAz+YJTE8jhg8ulAovNK2EtueNOSVctwJ5aVXdliOB5xJCgjNSd+EDMjoJqAp02PbEMHufmaRZh5SEKhDhSkyMsKoKZ5plPpWYvrG2VJVKVIUQeoos3kcbrcCFNIdQsarWgmFHgojEgxrANV7b2tLrCLSnIqSEOD8wGR80j/TXJS01FB7wVXIuIz2bvHtWhvIyNLNqboCUOOADvFJ6caW7KXsntAlOQIz61rLysnatqROShl1q1S9F/Av8A2lVa62mO2gshS3Zmk5kI05kA+5NbTZ90Y0doMQU3CgN5gZTwkUj2pvNDJgJBdIIST90aTRGyj57JgnUHCfUp9qrVJair+5+73M4WFS8yO1A/4gwCAUoIGsCK6tbb7uR2iiQCdM+UxXVoUuIGgYi7izGGJ8NLr4P2aqYjSld9n7PzrFpZqfclukxdYXlJzTqIPpnRVltPaIKlAKUtSj+lIBSABx7g9KXYyAY4fMUfcFgU52YzAzKump8yVxWppuPedRay2jXZ+5o76syd556q8/3ptbXktg/X0aItVoS0jcPrSsjeNuLiuW4Vd2047ySYLfO0BRChBM90HTjJ6ftQQ2ttDhguYR+UAUo2mVD+H8KUz1IxH3+FAMP5wKaSiNAPeQQRtPpFwrPYqcUSSrLMzp/ejkJzFD2RrAw0jkCfc0Q45EndXm6p1OfmWkgqVRTBghKStWQ+VLbKJz40l2u2gkFls5DxH5UXhqRZ8SxOLwTafaIvYkoybH+rmax6z3abND7NU8KSLVurfoKALCDNyQZe2uIr6DspZClgE6rz/asBYmCtxCBvIFfVWGghIA0Aikf+UfSoTzJUd5YrPKjJwpnlNCNCTU70chEccq8/a7AQowIhtjuXNWfrQ9vScASkE8a55zEsCgbdeKg6UBRAjOtakhJFvmDJiq0WIqeBPhA+hTFtcZ+lULXJiZiqLU4VuJQjkBG8mtDL2B7QIy1hKn7QspKl+JRgDgOVVWQialtGjC8W9yDh8xkfal4bzOdMKoK/Ms4sZo7YypKZiRxplszauyC1r8C0qSR/Sc6zdktS1wiTBIypg/fSG1YCnEgDCR7mlXpEjRCUjpbV4mm2ssSGSyW/CUKA03YIH1wqpVnRaruKAAHEScp7xEqjnKMXmgcTUnLIt1oNlWIYO0YVrMDNs8JE+cUFsneAaebxZpKhIOh3Z+ppVbhAb5EYrHTUt2MQWGzdigLGapERX0CwvyETrkY4Vnrfd/8ADPLRrObQOfdOaVemXUVDY151eLFJwrgk86txANZCwghymV7aXapbqFpz+6eWZPzppcjRbbCdSk4vPI/Kr7xBx56QKWXReoctK2ogBJjqCJ+E0IFn4cDwLyhw94FtjeziLQQMpAV6/wCK8p3eWygtSgsqwwnDpOhP715TNHiKC0wG3kuhJJhu4Umv1XcHX5U6Vp5Uhv8AV4R1NZvDZqSr9Ji8kwYBUolISBvJ0rc2FkWZgFZ78Sf1HWKUbN3clANocySPDPpi+MDzoa3Xqp9ajokGEj51sXCLfvKU76Z1tvBThKjpoBVN2tyvEdB761Q5mcI+jvNM2EhMcAJ/ekKjG3uZdd5i9sbqcbeU4RKFnJQ00iDwpbcVmLlobTxUPTfX01K0vIhaZSoZg+9Lrq2YaYtCnEKJTHdB1E608nHAUirDIEM20dOqGIchVL2YPMxXoVKiegr2RGfGdd1YQgb5lF4W7sm8vERlXz1x0la+J1p7bbd2ji+AyHSs72nfPnW7wdLQpvOaNrDm3HE0pvlrC7G6nFgySk86SXuuXTTNH8Qye9poNhrBidLh0QMuprd0m2UsPZ2ZPFXePnTo15/jqvqVj7YkgS2zopffD3ejgPemrQymstelqkqPEml+HXU95Y7QZlUqJ4UjW4S6pXHSmTjuFlR3nL1pS0qtyitrn6gGMuctIbEnOaL2TYS48XBMN97DzMgcsjnSa/ZhNavYuxdnYnHDqoKX5JBA+Z86LVIp0NXc4haAAIaZW9F43VL17xn130Ok5muu9JWSn8pPoJqpoyYpsLYafEG9ySYwsag2hS9+g60C8klGI0VbkpMImI966xtgAhWaaqDYapxFpo/9n7jrziEFWTaVYTvnKBHCQKnbbJ/xCwBhGLFH4ScyOUGhdmbUGH0lHeHLf9RTjau09xTyRBUSifIKBPA4VR/TWbUJ9eyjB/8AYwT6iXPaebXMKdsbVpQZU0vs1Ea4Tmmf6gR/UKCuJgpUFqMFRBNR2YvFSGFodzaWIM5xGYUOhE0vbvwOOoSkQAtMeoqy03CNT7C+faUcgkMJqr5XBmkNkZKbe0tIyXiSr/8AJEn4U9vJOIqFEXTYOzBXOInNJjdrp1pGlVFKmfcW/OcOqHWN6MQ511C4oJmupSX1SK6z1/8AiHQ17XUzwnXF6m0d3v8A8iz1T8qVN6f1H3rq6tPiO3xLL0yFi8a+ivcUa74VfpV7GurqRqdQlkg10eL+ke5prZ9VeXzrq6q8R1GFfpnjenmajavAf011dSw6ouNxMS34l+XtSb73nXldXpaW5knePLN4KS27+aK6uqKHWZP831Pq1i8CP0j2FEJ3V1dXlanUfmWEJV4D0rGW7fXtdRuD3M5toDb/AOSOopWzurq6tyl0H5gH3kdoPuVuLu/+MV/9c/8Ajrq6hcX+Cn9Qhqe0wOzX83+lXtQ1j/meddXVpt1N9SGkbx8dX2LwGurq49AnPG2z3jT1HvWt2w/5RX6mf/FXV1ZdX8dfmEp/hPM/aP5ArOXN/OT+oe9eV1O0+loum0+j2rxK86aNeDy+VdXV5mr0iGgjuvlXV1dUTjv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94" name="Picture 26" descr="http://tx.english-ch.com/teacher/queency/rice-plan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41511"/>
            <a:ext cx="2819400" cy="208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BFF806-13E8-C242-80CC-E677191571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80"/>
    </mc:Choice>
    <mc:Fallback>
      <p:transition spd="slow" advTm="16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371600"/>
            <a:ext cx="8991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presence of non-neuronal acetylcholine in plants and animals has been implicated in the regulation of cell differentiation,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phyotochrome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-mediated processes, cytoskeletal organization, immune function, and ion transport (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Wessler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et al, 2001)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8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Clinical significance of the non-neuronal acetylcholine’s role is  in pathogenesis of diseases such as acute and chronic inflammation, local and systemic infection, dementia, atherosclerosis and cancer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8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3400" y="429161"/>
            <a:ext cx="7848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Non-neuronal acetylcholine !</a:t>
            </a:r>
            <a:endParaRPr lang="en-US" sz="4000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1BC98D-B7F7-5F4C-BDD1-3BF6A7A0F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5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57"/>
    </mc:Choice>
    <mc:Fallback>
      <p:transition spd="slow" advTm="42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838200"/>
            <a:ext cx="8839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Will tracing the molecular evolution of the acetylcholine pathway uncover its transition from a non-neuronal role to a neuronal role? </a:t>
            </a:r>
          </a:p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  <p:pic>
        <p:nvPicPr>
          <p:cNvPr id="18434" name="Picture 2" descr="http://l.yimg.com/ck/image/A1898/189819/300_1898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62200"/>
            <a:ext cx="54102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98AF24-DC2C-C248-8E27-C2838709B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4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75"/>
    </mc:Choice>
    <mc:Fallback>
      <p:transition spd="slow" advTm="12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 r="12727"/>
          <a:stretch>
            <a:fillRect/>
          </a:stretch>
        </p:blipFill>
        <p:spPr bwMode="auto">
          <a:xfrm>
            <a:off x="901864" y="1030013"/>
            <a:ext cx="7556335" cy="52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1"/>
          <p:cNvSpPr>
            <a:spLocks noChangeArrowheads="1"/>
          </p:cNvSpPr>
          <p:nvPr/>
        </p:nvSpPr>
        <p:spPr bwMode="auto">
          <a:xfrm>
            <a:off x="901865" y="6235488"/>
            <a:ext cx="7913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Phaseolin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Evolution – related to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cupin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domains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9848" y="304800"/>
            <a:ext cx="89679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I was no stranger to bioinformatics….</a:t>
            </a:r>
            <a:endParaRPr lang="en-US" sz="4000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4729" y="3710376"/>
            <a:ext cx="2080823" cy="208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http://microbewiki.kenyon.edu/images/e/ed/Flexibactish_ep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1601"/>
            <a:ext cx="115381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277D56-2A95-664D-9B3D-FB54CE4E7A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47"/>
    </mc:Choice>
    <mc:Fallback>
      <p:transition spd="slow" advTm="19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33400" y="429161"/>
            <a:ext cx="7848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My reference sequences – </a:t>
            </a:r>
          </a:p>
          <a:p>
            <a:pPr algn="ctr"/>
            <a:r>
              <a:rPr lang="en-US" sz="40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ChAT</a:t>
            </a:r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40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AChE</a:t>
            </a:r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http://www.cnsforum.com/content/pictures/imagebank/lorespng/rcpt_sys_ACH_acetransf_A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364859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upload.wikimedia.org/wikipedia/commons/thumb/9/91/Protein_CHAT_PDB_2fy2.png/250px-Protein_CHAT_PDB_2fy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905000"/>
            <a:ext cx="2209800" cy="16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upload.wikimedia.org/wikipedia/commons/thumb/0/0e/PBB_Protein_ACHE_image.jpg/250px-PBB_Protein_ACHE_ima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691" y="152400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962400" y="3733800"/>
            <a:ext cx="5334001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Choline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acetyltransferase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ChAT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) is the enzyme that synthesizes acetylcholine from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acetylCoA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and choline</a:t>
            </a:r>
          </a:p>
          <a:p>
            <a:endParaRPr lang="en-US" sz="2800" b="1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Acetylcholine esterase (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AChE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) hydrolyzes acetylcholine</a:t>
            </a:r>
            <a:endParaRPr lang="en-US" sz="28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BBC8EF8-CFD9-1E49-AB53-9B02F7DD7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68"/>
    </mc:Choice>
    <mc:Fallback>
      <p:transition spd="slow" advTm="14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cifn.unam.mx/%7Eheladia/IntroInfo/pubmed_blas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70" y="1371599"/>
            <a:ext cx="3155729" cy="231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3400" y="429161"/>
            <a:ext cx="7848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BLAST the </a:t>
            </a:r>
            <a:r>
              <a:rPr lang="en-US" sz="40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ChAT</a:t>
            </a:r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Picture 4" descr="http://upload.wikimedia.org/wikipedia/commons/thumb/7/70/Phylogenetic_tree.svg/450px-Phylogenetic_tree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335610"/>
            <a:ext cx="3733800" cy="252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3.bp.blogspot.com/_-EPdjgLDym8/TUMi-GxpUYI/AAAAAAAAAIM/c2BkD681AwY/s1600/Screen%2Bshot%2B2011-01-28%2Bat%2B3.10.13%2BP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4" y="3996558"/>
            <a:ext cx="3733800" cy="253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://evolution-textbook.org/content/free/contents/ch27/00_EVO_CH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328" y="1198285"/>
            <a:ext cx="2033092" cy="314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468BEF-3D78-474F-B0D3-6002661CD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83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3"/>
    </mc:Choice>
    <mc:Fallback>
      <p:transition spd="slow" advTm="5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396" y="1295400"/>
            <a:ext cx="4997204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9848" y="304800"/>
            <a:ext cx="89679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Acetylcholine pathway evolution….</a:t>
            </a:r>
            <a:endParaRPr lang="en-US" sz="4000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371600"/>
            <a:ext cx="3581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Phylogenetic tree for the choline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acetyltransferase</a:t>
            </a:r>
            <a:endParaRPr lang="en-US" sz="32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(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ChAT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8D6741-B2C5-D445-AFBA-C10B89195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32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95"/>
    </mc:Choice>
    <mc:Fallback>
      <p:transition spd="slow" advTm="5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r="19976" b="62217"/>
          <a:stretch/>
        </p:blipFill>
        <p:spPr bwMode="auto">
          <a:xfrm>
            <a:off x="32222" y="1143000"/>
            <a:ext cx="870256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9848" y="304800"/>
            <a:ext cx="89679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ChAT</a:t>
            </a:r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tree….</a:t>
            </a:r>
            <a:endParaRPr lang="en-US" sz="4000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http://www.gambassa.com/gambassafiles/images/images/2078/homosapiens_v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513" y="880232"/>
            <a:ext cx="787887" cy="86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sphotos-b.xx.fbcdn.net/hphotos-snc7/p480x480/427180_468380666558683_1478470177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318" y="1704749"/>
            <a:ext cx="531813" cy="5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upload.wikimedia.org/wikipedia/commons/2/2b/Heterocephalus_glab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970655"/>
            <a:ext cx="917575" cy="68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://www.discoverlife.org/im/I_RB/0000/320/Rattus_norvegicus,I_RB2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174" y="2766569"/>
            <a:ext cx="793914" cy="61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://www.plantsystematics.org/users/dws/12_27_05/Scatology/Sus_scrof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697" y="3218911"/>
            <a:ext cx="608012" cy="45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http://www.cienciaaldia.com/wp-content/uploads/2012/12/El-micromurci%C3%A9lago-chino-Myotis-davidii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513" y="3674281"/>
            <a:ext cx="1014550" cy="48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14" descr="http://upload.wikimedia.org/wikipedia/commons/9/90/Rock_Dove_%28Feral_Pigeon%29_%28Columba_livia%29_-_geograph.org.uk_-_13095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294" y="4159500"/>
            <a:ext cx="615384" cy="41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2" name="Picture 16" descr="http://avis.indianbiodiversity.org/gallery2/d/5731-2/49425+Grey+Jungle+Fowl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815" y="4652689"/>
            <a:ext cx="493712" cy="34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4" name="Picture 18" descr="http://www.onestopcountrypet.com/Zebra_Dani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583" y="5105400"/>
            <a:ext cx="924175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8" name="Picture 22" descr="http://www.agrino.org/fishing/photos/saltfish/lavraki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27" y="5515163"/>
            <a:ext cx="987425" cy="52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0" name="Picture 24" descr="http://smithlabdb.usc.edu/images/Branchiostoma_floridae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477" y="6063826"/>
            <a:ext cx="974717" cy="33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B61105-BA0A-2445-88C2-5466264FE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54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59"/>
    </mc:Choice>
    <mc:Fallback>
      <p:transition spd="slow" advTm="16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2" r="4983" b="10033"/>
          <a:stretch/>
        </p:blipFill>
        <p:spPr bwMode="auto">
          <a:xfrm>
            <a:off x="0" y="1371601"/>
            <a:ext cx="8860221" cy="5312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9848" y="304800"/>
            <a:ext cx="89679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ChAT</a:t>
            </a:r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tree….</a:t>
            </a:r>
            <a:endParaRPr lang="en-US" sz="4000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ttp://genomics.nimr.mrc.ac.uk/online/Ci-image-www-ascidians-co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12683"/>
            <a:ext cx="336618" cy="51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www.phsource.us/PH/PARA/Chapter_6_files/image0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810" y="1644050"/>
            <a:ext cx="567216" cy="46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course1.winona.edu/kbates/Parasitology/Images/tenia%20ov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875612"/>
            <a:ext cx="612472" cy="46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://upload.wikimedia.org/wikipedia/commons/thumb/a/ac/Dugesia_subtentaculata_1.jpg/220px-Dugesia_subtentaculata_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810" y="2336129"/>
            <a:ext cx="606425" cy="50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http://upload.wikimedia.org/wikipedia/commons/1/17/Dissection_crassostrea_giga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564" y="2701333"/>
            <a:ext cx="665112" cy="49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http://carinbondar.com/wp-content/uploads/2010/10/aplysi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089" y="3045432"/>
            <a:ext cx="378291" cy="30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 descr="http://aedes.caltech.edu/images/Aedes_aegypti_during_blood_meal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51" y="3429190"/>
            <a:ext cx="633050" cy="41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16" descr="http://upload.wikimedia.org/wikipedia/commons/thumb/4/4c/Drosophila_melanogaster_-_side_%28aka%29.jpg/220px-Drosophila_melanogaster_-_side_%28aka%2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429000"/>
            <a:ext cx="758825" cy="58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18" descr="http://tolweb.org/tree/ToLimages/Harpegnathos-saltator-lateral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191000"/>
            <a:ext cx="306236" cy="22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6" name="Picture 20" descr="http://ic2.pbase.com/o1/44/660044/1/139231083.se7lXtbL._MG_4916Edit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24" y="4420390"/>
            <a:ext cx="758824" cy="50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8" name="Picture 22" descr="http://www.schoolofants.org/sites/default/files/Camponotus_floridanus.jpg?133944222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862" y="4908209"/>
            <a:ext cx="524388" cy="34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0" name="Picture 24" descr="https://encrypted-tbn2.gstatic.com/images?q=tbn:ANd9GcTH18n9JQJ-sXf9iw-lEyYTcyLl_4zIfSCSPi0Yxnm2HUMNlmaKkQ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2" y="5190527"/>
            <a:ext cx="536575" cy="44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2" name="Picture 26" descr="http://www.bms.ed.ac.uk/research/others/smaciver/Amoeba4.g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443" y="5659433"/>
            <a:ext cx="542993" cy="28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4" name="Picture 28" descr="http://24.media.tumblr.com/1e4fbc562cc0ac8b261ac8a9757c765b/tumblr_mez8syTIf41rm0m7po1_400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056" y="5943600"/>
            <a:ext cx="465038" cy="31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6" name="Picture 30" descr="https://encrypted-tbn1.gstatic.com/images?q=tbn:ANd9GcQR0ker83Bo9xTMmPNlprqOWbBPw8XNSgetp3zQfVISHUlHyYoCE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434" y="6295177"/>
            <a:ext cx="646112" cy="48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BC8B3E7-B359-3047-8E09-9D74D1847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8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3"/>
    </mc:Choice>
    <mc:Fallback>
      <p:transition spd="slow" advTm="10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9848" y="304800"/>
            <a:ext cx="89679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ChAT</a:t>
            </a:r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tree….</a:t>
            </a:r>
            <a:endParaRPr lang="en-US" sz="4000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8241" y="1371600"/>
            <a:ext cx="89679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Ectocarpus</a:t>
            </a:r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siliculosus</a:t>
            </a:r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is Brown Algae!</a:t>
            </a:r>
            <a:endParaRPr lang="en-US" sz="4000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0" descr="https://encrypted-tbn1.gstatic.com/images?q=tbn:ANd9GcQR0ker83Bo9xTMmPNlprqOWbBPw8XNSgetp3zQfVISHUlHyYoC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1981200" cy="149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6200" y="4092714"/>
            <a:ext cx="896795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Then I did a search in TAIR and other plant genome databases…….</a:t>
            </a:r>
            <a:endParaRPr lang="en-US" sz="4000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932EAB2-B1E4-2A48-A1F4-BC96EF261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3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08"/>
    </mc:Choice>
    <mc:Fallback>
      <p:transition spd="slow" advTm="12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9848" y="304800"/>
            <a:ext cx="89679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Refining the </a:t>
            </a:r>
            <a:r>
              <a:rPr lang="en-US" sz="40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ChAT</a:t>
            </a:r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tree….</a:t>
            </a:r>
            <a:endParaRPr lang="en-US" sz="4000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5" r="1"/>
          <a:stretch/>
        </p:blipFill>
        <p:spPr bwMode="auto">
          <a:xfrm>
            <a:off x="112986" y="3657600"/>
            <a:ext cx="848924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2248" y="1066800"/>
            <a:ext cx="8967952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sz="1100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Oryza</a:t>
            </a:r>
            <a:r>
              <a:rPr lang="en-US" sz="11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sativa</a:t>
            </a:r>
          </a:p>
          <a:p>
            <a:r>
              <a:rPr lang="en-US" sz="11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MAPGLMSADAKGVFNAQAVEAKSAAKDDGGANEGLGGGKTFEGQSKLPHLPIPKLEDTCQRYLSSLLPLQ</a:t>
            </a:r>
          </a:p>
          <a:p>
            <a:r>
              <a:rPr lang="en-US" sz="11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SPEQHAVTQRIVDDFLQNQGPTLQKQLQEYASTRASYIEEFWDESYLQASDSVVLNLNPFFILEDDPTPT</a:t>
            </a:r>
          </a:p>
          <a:p>
            <a:r>
              <a:rPr lang="en-US" sz="11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RGNQLMRTANLILASLAFIHDLRTGVLEPDNVRGTPLDMYQYTRLFATSRIPTANGCRMEVEPESRHIVV</a:t>
            </a:r>
          </a:p>
          <a:p>
            <a:r>
              <a:rPr lang="en-US" sz="11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MRRGQIYWFEALDEEHRPLLTERAMLGNLQAIVRDADKIQIDDVAKGSVGILTTEKRPIWSMYREHLRED</a:t>
            </a:r>
          </a:p>
          <a:p>
            <a:r>
              <a:rPr lang="en-US" sz="11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SHNRKCLEVVDTALFVVCMDDSEPADAAELSNNMLCGTYKLQRGIQAGTCTNRWYDKLQIIVCANGAAGI</a:t>
            </a:r>
          </a:p>
          <a:p>
            <a:r>
              <a:rPr lang="en-US" sz="11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NFEHTGVDGHTVLRYAADVYTELIMRFAKSINSATKSLFKAKTSPYAKGAGKKANGSFSEADAQKAQDVN</a:t>
            </a:r>
          </a:p>
          <a:p>
            <a:r>
              <a:rPr lang="en-US" sz="11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QATAPKKLEWNLTKKLTDGIKYGETRLSDLICQNECQVLEFDRYGKNFITRHRFSPDAYVQMAFQAAYYT</a:t>
            </a:r>
          </a:p>
          <a:p>
            <a:r>
              <a:rPr lang="en-US" sz="11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LYGRCETTYEPAMTKAFLHGRTEAIRTVQPHSARFVETYMSDAKTDAKLDALKKACEGHAKLSKACATGQ</a:t>
            </a:r>
          </a:p>
          <a:p>
            <a:r>
              <a:rPr lang="en-US" sz="11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GHDRHLYALHNLWKKMQAERSDDQPAPKIFTDAGYAKLNHTVVSTSNCGNPALRMFGFGPVVPDGFGIGY</a:t>
            </a:r>
          </a:p>
          <a:p>
            <a:r>
              <a:rPr lang="en-US" sz="11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IIKDDGITVCASSKHLQTKRFLDTLEAYLLDTQRMIIETYKAANVRSQSTYIDHAGVECDVRTGLPIGSK</a:t>
            </a:r>
          </a:p>
          <a:p>
            <a:r>
              <a:rPr lang="en-US" sz="11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NNGYSLDYDQVPAQHFGQSGYSFFGDEKAAAKKDEQHKEDSAQSRRRSRLASVGKTILYDDY</a:t>
            </a:r>
          </a:p>
          <a:p>
            <a:r>
              <a:rPr lang="en-US" sz="1100" dirty="0">
                <a:solidFill>
                  <a:schemeClr val="accent5">
                    <a:lumMod val="25000"/>
                  </a:schemeClr>
                </a:solidFill>
              </a:rPr>
              <a:t> </a:t>
            </a:r>
            <a:endParaRPr lang="en-US" sz="1100" i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5" name="Picture 5" descr="http://journalweek.com/wp-content/uploads/2012/09/rice-crop-sind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440" y="1442573"/>
            <a:ext cx="1733360" cy="130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http://journalweek.com/wp-content/uploads/2012/09/rice-crop-sind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74301"/>
            <a:ext cx="609600" cy="45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0" descr="https://encrypted-tbn1.gstatic.com/images?q=tbn:ANd9GcQR0ker83Bo9xTMmPNlprqOWbBPw8XNSgetp3zQfVISHUlHyYoC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918" y="4231714"/>
            <a:ext cx="443397" cy="3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7" descr="http://www.shoutwiki.com/w/images/gardener/thumb/c/ca/Spores_Anthracnose_of_maize_Glomerella_graminicola.jpg/250px-Spores_Anthracnose_of_maize_Glomerella_graminicol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4561284"/>
            <a:ext cx="571690" cy="37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9" descr="http://camionette.angelfire.com/Project2/css/graphics/logo2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338" y="4940886"/>
            <a:ext cx="595312" cy="3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1" name="Picture 11" descr="http://genome.jgi-psf.org/Ost9901_3/Ostt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073" y="5638800"/>
            <a:ext cx="746399" cy="81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5C1E15-7D4E-6545-9BC2-A27A51C73A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43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33"/>
    </mc:Choice>
    <mc:Fallback>
      <p:transition spd="slow" advTm="38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8600" y="457200"/>
            <a:ext cx="86106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Premise of my talk</a:t>
            </a:r>
          </a:p>
          <a:p>
            <a:pPr algn="ctr">
              <a:defRPr/>
            </a:pPr>
            <a:endParaRPr lang="en-US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Outdoor photograph of an older man with thinning white hair, dressed in a suit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76" y="1280169"/>
            <a:ext cx="3631324" cy="526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ile:Dobzhansky Evolution Notre Dam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491037"/>
            <a:ext cx="4445129" cy="44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902" y="6297940"/>
            <a:ext cx="3552497" cy="31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D399A1-EE93-904C-B927-1C788A85A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65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28"/>
    </mc:Choice>
    <mc:Fallback>
      <p:transition spd="slow" advTm="9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9848" y="304800"/>
            <a:ext cx="89679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The ancestor….</a:t>
            </a:r>
            <a:r>
              <a:rPr lang="en-US" sz="40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picoplankton</a:t>
            </a:r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green alga</a:t>
            </a:r>
            <a:endParaRPr lang="en-US" sz="4000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://genome.jgi-psf.org/Ost9901_3/Ost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378662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19600" y="990600"/>
            <a:ext cx="44958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Ostreococcus</a:t>
            </a:r>
            <a:r>
              <a:rPr lang="en-US" b="1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belongs to the </a:t>
            </a:r>
            <a:r>
              <a:rPr lang="en-US" b="1" i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Prasinophyceae</a:t>
            </a:r>
            <a:r>
              <a:rPr lang="en-US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an early-diverging class within the green plant lineage, and is reported as a globally abundant, single-celled alga thriving in the upper (illuminated) water column of the oceans. The most striking feature of </a:t>
            </a:r>
            <a:r>
              <a:rPr lang="en-US" b="1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O. </a:t>
            </a:r>
            <a:r>
              <a:rPr lang="en-US" b="1" i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lucimarinus</a:t>
            </a:r>
            <a:r>
              <a:rPr lang="en-US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and related species is their minimal cellular organization: a naked, nearly 1-micron cell, lacking flagella, with a single chloroplast and mitochondrion. Three different ecotypes or potential species have been defined, </a:t>
            </a:r>
            <a:r>
              <a:rPr lang="en-US" b="1" u="sng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based on their adaptation to light intensity</a:t>
            </a:r>
            <a:r>
              <a:rPr lang="en-US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Comparative analysis of </a:t>
            </a:r>
            <a:r>
              <a:rPr lang="en-US" b="1" i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Ostreococcus</a:t>
            </a:r>
            <a:r>
              <a:rPr lang="en-US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will help to understand niche differentiation in unicellular eukaryotes and evolution of genome size in eukaryotes.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" y="5694796"/>
            <a:ext cx="4583550" cy="111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F9C4E6-0430-5840-8875-7D7849F52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14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36"/>
    </mc:Choice>
    <mc:Fallback>
      <p:transition spd="slow" advTm="22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9848" y="358914"/>
            <a:ext cx="89679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Bamboo and Rice!</a:t>
            </a:r>
            <a:endParaRPr lang="en-US" sz="4000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9848" y="1295400"/>
            <a:ext cx="896795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There is a well characterized </a:t>
            </a:r>
            <a:r>
              <a:rPr lang="en-US" sz="32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ChAT</a:t>
            </a:r>
            <a:r>
              <a:rPr lang="en-US" sz="3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sequence in rice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3200" b="1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3200" b="1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We are now in the process of isolating the </a:t>
            </a:r>
            <a:r>
              <a:rPr lang="en-US" sz="3200" b="1" i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cDNA</a:t>
            </a:r>
            <a:r>
              <a:rPr lang="en-US" sz="3200" b="1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clones of </a:t>
            </a:r>
            <a:r>
              <a:rPr lang="en-US" sz="3200" b="1" i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ChAT</a:t>
            </a:r>
            <a:r>
              <a:rPr lang="en-US" sz="3200" b="1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3200" b="1" i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AChE</a:t>
            </a:r>
            <a:r>
              <a:rPr lang="en-US" sz="3200" b="1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in bamboo as….</a:t>
            </a:r>
            <a:endParaRPr lang="en-US" sz="3200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848" y="4095360"/>
            <a:ext cx="861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top portion of bamboo shoot  has acetylcholine content of 2.9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mmol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/g, about 80 times of that found in rat brain (Kawashima et al, 2007).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15F1043-D9BE-DD42-AB0A-41AC854E2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29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75"/>
    </mc:Choice>
    <mc:Fallback>
      <p:transition spd="slow" advTm="12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9848" y="304800"/>
            <a:ext cx="89679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Transgenic Bamboo ( and Rice)</a:t>
            </a:r>
            <a:endParaRPr lang="en-US" sz="4000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143000"/>
            <a:ext cx="8610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Developing a bamboo genetic transformation system to alter the expression of the choline </a:t>
            </a:r>
            <a:r>
              <a:rPr 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acetyltransferase</a:t>
            </a: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ChAT</a:t>
            </a: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) and acetylcholine esterase (</a:t>
            </a:r>
            <a:r>
              <a:rPr 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AChE</a:t>
            </a: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) genes, and analyzing the transgenic plants for altered acetylcholine content.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TRANSGENIC BAMBOO CAN THUS BE A MODEL SYSTEM TO UNCOVER THE MOLECULAR BASIS OF NON-NEURONAL ACETYLCHOLINE</a:t>
            </a:r>
          </a:p>
          <a:p>
            <a:endParaRPr lang="en-US" sz="24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TRANSGENIC BAMBOO CAN ALSO BE A NON-HUMAN MODEL to  illuminate the involvement of the non-neuronal acetylcholine system in pathogenesis of diseases involving inflammation, local and systemic infection and </a:t>
            </a:r>
            <a:r>
              <a:rPr 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tumorigenesis</a:t>
            </a: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where modification of cell structure and function plays a key role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7D644F-2C33-A142-A51C-B8032538E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13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77"/>
    </mc:Choice>
    <mc:Fallback>
      <p:transition spd="slow" advTm="28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9848" y="304800"/>
            <a:ext cx="8967952" cy="710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If successful…..</a:t>
            </a:r>
          </a:p>
          <a:p>
            <a:pPr algn="ctr"/>
            <a:endParaRPr lang="en-US" sz="40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Rice will once again prove to be a model research plant, this time as a non-human model for examining molecular therapeutics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28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Bamboo will be a new addition as a non-human plant model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28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Basil will enhance its status from being a </a:t>
            </a:r>
            <a:r>
              <a:rPr lang="en-US" sz="28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phytopharmaceutical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to an experimental non-human model for examining the molecular basis of cancer treatment</a:t>
            </a:r>
          </a:p>
          <a:p>
            <a:pPr algn="ctr"/>
            <a:endParaRPr lang="en-US" sz="2800" b="1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86E9E15-64BF-8C4E-9FD7-2DB5CEB343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93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71"/>
    </mc:Choice>
    <mc:Fallback>
      <p:transition spd="slow" advTm="38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079750"/>
            <a:ext cx="3962400" cy="3506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533400"/>
            <a:ext cx="4410075" cy="4781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4276" name="Text Box 5"/>
          <p:cNvSpPr txBox="1">
            <a:spLocks noChangeArrowheads="1"/>
          </p:cNvSpPr>
          <p:nvPr/>
        </p:nvSpPr>
        <p:spPr bwMode="auto">
          <a:xfrm>
            <a:off x="304800" y="533400"/>
            <a:ext cx="3370263" cy="243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57200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400" dirty="0">
                <a:solidFill>
                  <a:schemeClr val="bg2"/>
                </a:solidFill>
                <a:latin typeface="Times New Roman" pitchFamily="18" charset="0"/>
              </a:rPr>
              <a:t>“It is not the fruits of scientific research that elevate man and enrich his nature, </a:t>
            </a:r>
            <a:r>
              <a:rPr lang="en-US" sz="2400" u="sng" dirty="0">
                <a:solidFill>
                  <a:schemeClr val="bg2"/>
                </a:solidFill>
                <a:latin typeface="Times New Roman" pitchFamily="18" charset="0"/>
              </a:rPr>
              <a:t>but the urge to understand</a:t>
            </a:r>
            <a:r>
              <a:rPr lang="en-US" sz="2400" dirty="0">
                <a:solidFill>
                  <a:schemeClr val="bg2"/>
                </a:solidFill>
                <a:latin typeface="Times New Roman" pitchFamily="18" charset="0"/>
              </a:rPr>
              <a:t>.”</a:t>
            </a:r>
          </a:p>
          <a:p>
            <a:pPr algn="r" defTabSz="457200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400" dirty="0">
                <a:solidFill>
                  <a:schemeClr val="bg2"/>
                </a:solidFill>
                <a:latin typeface="Times New Roman" pitchFamily="18" charset="0"/>
              </a:rPr>
              <a:t>-Albert Einstein</a:t>
            </a:r>
          </a:p>
          <a:p>
            <a:pPr defTabSz="457200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sz="240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4419600" y="5410200"/>
            <a:ext cx="4724400" cy="129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57200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400">
                <a:solidFill>
                  <a:schemeClr val="bg2"/>
                </a:solidFill>
                <a:latin typeface="Times New Roman" pitchFamily="18" charset="0"/>
              </a:rPr>
              <a:t>I CONTINUE TO UNDERSTAND LIFE!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3E3539-0300-0645-A1BE-F99749D74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44"/>
    </mc:Choice>
    <mc:Fallback>
      <p:transition spd="slow" advTm="12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229600" cy="187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4" y="2590800"/>
            <a:ext cx="4263706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90800"/>
            <a:ext cx="4267200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8A64B1-3659-F548-9541-DE5AF6921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38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85"/>
    </mc:Choice>
    <mc:Fallback>
      <p:transition spd="slow" advTm="30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8600" y="457200"/>
            <a:ext cx="86106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What are we going to learn today?</a:t>
            </a:r>
          </a:p>
          <a:p>
            <a:pPr algn="ctr">
              <a:defRPr/>
            </a:pPr>
            <a:endParaRPr lang="en-US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517229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4163" indent="-284163">
              <a:buClr>
                <a:schemeClr val="bg2"/>
              </a:buClr>
              <a:buFont typeface="Arial" pitchFamily="34" charset="0"/>
              <a:buChar char="•"/>
              <a:defRPr/>
            </a:pPr>
            <a:r>
              <a:rPr lang="en-US" sz="2400" b="1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Is there more to acetylcholine than its neurotransmitter abilities ?</a:t>
            </a:r>
          </a:p>
          <a:p>
            <a:pPr marL="284163" indent="-284163">
              <a:buClr>
                <a:schemeClr val="bg2"/>
              </a:buClr>
              <a:buFont typeface="Arial" pitchFamily="34" charset="0"/>
              <a:buChar char="•"/>
              <a:defRPr/>
            </a:pPr>
            <a:endParaRPr lang="en-US" sz="2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4163" indent="-284163">
              <a:buClr>
                <a:schemeClr val="bg2"/>
              </a:buCl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What is acetylcholine doing in places outside of brain and IN PLANTS?</a:t>
            </a:r>
          </a:p>
          <a:p>
            <a:pPr marL="284163" indent="-284163">
              <a:buClr>
                <a:schemeClr val="bg2"/>
              </a:buClr>
              <a:buFont typeface="Arial" pitchFamily="34" charset="0"/>
              <a:buChar char="•"/>
              <a:defRPr/>
            </a:pPr>
            <a:endParaRPr lang="en-US" sz="2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4163" indent="-284163">
              <a:buClr>
                <a:schemeClr val="bg2"/>
              </a:buCl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Can PLANTS be non-human models to answer questions related to the molecular bases of diseases involving inflammation such as cancer?</a:t>
            </a:r>
          </a:p>
        </p:txBody>
      </p:sp>
      <p:pic>
        <p:nvPicPr>
          <p:cNvPr id="8194" name="Picture 2" descr="http://upload.wikimedia.org/wikipedia/commons/2/26/Acetylcho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013638"/>
            <a:ext cx="3873500" cy="161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worldofmolecules.com/emotions/acetylcholi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522290"/>
            <a:ext cx="1936749" cy="143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Nettles (Laportea canadensis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583" y="1782155"/>
            <a:ext cx="1888217" cy="286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ttp://www.seibertsmith.com/wp-content/uploads/2012/04/bamboo-plant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96" y="1360936"/>
            <a:ext cx="2309813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2FA61D-2EA9-BC47-9CE8-3B83C0BD4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52"/>
    </mc:Choice>
    <mc:Fallback>
      <p:transition spd="slow" advTm="24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76200" y="381000"/>
            <a:ext cx="5791200" cy="664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What is a Gene ?</a:t>
            </a:r>
          </a:p>
          <a:p>
            <a:pPr>
              <a:defRPr/>
            </a:pPr>
            <a:endParaRPr lang="en-US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400" b="1" u="sng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discrete chromosomal region 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which </a:t>
            </a:r>
          </a:p>
          <a:p>
            <a:pPr>
              <a:defRPr/>
            </a:pPr>
            <a:endParaRPr lang="en-US" sz="2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rabicParenBoth"/>
              <a:defRPr/>
            </a:pP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is responsible for a </a:t>
            </a:r>
            <a:r>
              <a:rPr lang="en-US" sz="2400" b="1" u="sng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specific cellular product </a:t>
            </a:r>
          </a:p>
          <a:p>
            <a:pPr marL="514350" indent="-514350">
              <a:buFontTx/>
              <a:buAutoNum type="arabicParenBoth"/>
              <a:defRPr/>
            </a:pPr>
            <a:endParaRPr lang="en-US" sz="2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rabicParenBoth"/>
              <a:defRPr/>
            </a:pP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consists of a linear collection of potentially </a:t>
            </a:r>
            <a:r>
              <a:rPr lang="en-US" sz="2400" b="1" u="sng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mutable units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(mutable sites)</a:t>
            </a:r>
          </a:p>
          <a:p>
            <a:pPr marL="514350" indent="-514350">
              <a:buFontTx/>
              <a:buAutoNum type="arabicParenBoth"/>
              <a:defRPr/>
            </a:pPr>
            <a:endParaRPr lang="en-US" sz="2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rabicParenBoth"/>
              <a:defRPr/>
            </a:pP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each of which can exist in several alternative forms</a:t>
            </a:r>
          </a:p>
          <a:p>
            <a:pPr marL="514350" indent="-514350">
              <a:buFontTx/>
              <a:buAutoNum type="arabicParenBoth"/>
              <a:defRPr/>
            </a:pPr>
            <a:endParaRPr lang="en-US" sz="2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rabicParenBoth"/>
              <a:defRPr/>
            </a:pP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and between which </a:t>
            </a:r>
            <a:r>
              <a:rPr lang="en-US" sz="2400" b="1" u="sng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crossing over 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can occur</a:t>
            </a:r>
          </a:p>
          <a:p>
            <a:pPr>
              <a:defRPr/>
            </a:pPr>
            <a:endParaRPr lang="en-US" sz="2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://www.raptisrarebooks.com/pictures/119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322"/>
          <a:stretch/>
        </p:blipFill>
        <p:spPr bwMode="auto">
          <a:xfrm>
            <a:off x="5531939" y="633029"/>
            <a:ext cx="1735285" cy="28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posters57.com/images/James-Watson.jpg=60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05200"/>
            <a:ext cx="2065282" cy="319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68FA12-76B4-1643-88EE-8DBC8B52D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57"/>
    </mc:Choice>
    <mc:Fallback>
      <p:transition spd="slow" advTm="29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-76200" y="381000"/>
            <a:ext cx="9372600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What is Transgenesis?</a:t>
            </a:r>
          </a:p>
          <a:p>
            <a:pPr algn="ctr"/>
            <a:r>
              <a:rPr lang="en-US" sz="36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(Also known as Genetic Engineering)</a:t>
            </a:r>
            <a:endParaRPr lang="en-US" sz="3600" b="1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The process of </a:t>
            </a:r>
            <a:r>
              <a:rPr lang="en-US" sz="3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transgenesis</a:t>
            </a:r>
            <a:r>
              <a:rPr lang="en-US" sz="36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involves introducing desirable genes (</a:t>
            </a:r>
            <a:r>
              <a:rPr lang="en-US" sz="3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transgenes</a:t>
            </a:r>
            <a:r>
              <a:rPr lang="en-US" sz="36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) into crops and ensuring their </a:t>
            </a:r>
            <a:r>
              <a:rPr lang="en-US" sz="3600" u="sng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stable expression</a:t>
            </a:r>
            <a:r>
              <a:rPr lang="en-US" sz="36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in the resulting offspring. </a:t>
            </a:r>
          </a:p>
          <a:p>
            <a:endParaRPr lang="en-US" b="1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7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The process of transgenesis relies on </a:t>
            </a:r>
            <a:r>
              <a:rPr lang="en-US" sz="2700" u="sng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stable integration</a:t>
            </a:r>
            <a:r>
              <a:rPr lang="en-US" sz="27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u="sng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desired level of expression</a:t>
            </a:r>
            <a:r>
              <a:rPr lang="en-US" sz="27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US" sz="2700" u="sng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predictable inheritance</a:t>
            </a:r>
            <a:r>
              <a:rPr lang="en-US" sz="27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of the introduced transgenes.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183CA4-4650-944C-92CF-CE8D917B0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65"/>
    </mc:Choice>
    <mc:Fallback>
      <p:transition spd="slow" advTm="24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33400" y="429161"/>
            <a:ext cx="7848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Transgenic sorghum with </a:t>
            </a:r>
            <a:r>
              <a:rPr lang="en-US" sz="40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cellulase</a:t>
            </a:r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from </a:t>
            </a:r>
            <a:r>
              <a:rPr lang="en-US" sz="4000" b="1" i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Acidothermus</a:t>
            </a:r>
            <a:r>
              <a:rPr lang="en-US" sz="4000" b="1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cellulyticus</a:t>
            </a:r>
            <a:endParaRPr lang="en-US" sz="4000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905000"/>
            <a:ext cx="1879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51" y="1912882"/>
            <a:ext cx="6358712" cy="243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 t="39841" r="23075" b="23077"/>
          <a:stretch/>
        </p:blipFill>
        <p:spPr bwMode="auto">
          <a:xfrm>
            <a:off x="2612551" y="4564117"/>
            <a:ext cx="202109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10200" y="4848761"/>
            <a:ext cx="3124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Fermentable sugars for biofuels</a:t>
            </a:r>
            <a:endParaRPr lang="en-US" sz="4000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A20727-069A-8549-B7ED-736AB7BB0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14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66"/>
    </mc:Choice>
    <mc:Fallback>
      <p:transition spd="slow" advTm="21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33400" y="429161"/>
            <a:ext cx="7848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Why not bamboo?</a:t>
            </a:r>
            <a:endParaRPr lang="en-US" sz="4000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data:image/jpeg;base64,/9j/4AAQSkZJRgABAQAAAQABAAD/2wCEAAkGBhQSEBUUExQWFRUVFxgaGBgYGBgYFxgaHBgaGhgVFxgYHCYeFxokHBcYHy8gJCcqLCwsGB4xNTAqNSYrLCkBCQoKDgwOGg8PGiwkHyQqKS8sLywsLCwsLCkvLCksLCwsLCwsLCwsLCwsKSwsLCwsLCwsLCwsLCwsLCwsLCwsLP/AABEIAMIBAwMBIgACEQEDEQH/xAAcAAACAgMBAQAAAAAAAAAAAAAFBgMEAAECBwj/xABDEAABAgQEAggDBwIFAgcBAAABAhEAAwQhBRIxQVFhBhMicYGRobEywfAHI0JSYtHhFHIkkqKy8TOCFhdDY3PC4hX/xAAaAQADAQEBAQAAAAAAAAAAAAACAwQBBQAG/8QAMxEAAgIBAgMGBQMDBQAAAAAAAAECEQMSIQQxQRMiUWFx8DKBkbHBM6HRBULhFCMkQ4L/2gAMAwEAAhEDEQA/AEXFVvISHulR8iP4gVhi+0UneCmIuxECEMmaCdP4iCCuLRzsD7tBJwNfH5wUwlJAYhiCzDS1rQLVe/GC2GzSzm/PkAAPQCJ8j7pk090g7L1RCBidKf6hYAA7at766mHvrk5QXHnCXVBqmYt7FaiPN7fvC+EbTYOD45eh1P1P7wfwUfdo/tHtAGcLwaoq/KlI6tJYM4JSfFrQzPbiqR6lKNN0GqmV2D3RqXKCVp/WgHuOh8dPOKM3EFEfAlualGLkinWuWmeolgsIHJLbeIHnEE4tY+8Bw1QzrQ7ssYujshT/AAkH5GBONSuy4v2VX8HhgqKfNLKeREAAnNIUDrlUPQiFcJOqfg/uW8XB77CJJW4A4tF+oNz3wOoT2094MEZqCzsfKPoZbMzKu8bwuap1y06zkKQwGYk2ISngSzPzMaww9tHIiOsGxX+lqpE8DN1SwpnZxcEPtYmN0OUrAHfyhU+u3T3+AnHStR6DhUrsndxApF6sbZZcw/6CPnFnDJpJCXYHVt99IoVC2m1DBiiTMu53ypZt/ijiYYvVNPqv8DM2h5ccorkKC5jrUX1MR1swkgkk29iYxSAFMLxzVJaPoEkK5yTNSDcQzUqXA5QtUg7YHAQz0RYQnOT8RskcYlNt5RBRjMlf6UKPskeqo1XFwBxMT0lOSmYhOq0tqAAAc5JJsAyIHlElitkhamrzLJ4n/iHDA6ZkpBGrE/XdClRSCqYlIIIN7cPcdxj0DCZDBzAcXk0woszJWooh6ST+rQlIvmLfMn5eMd4bVBKRqn1EQ9JKVlU5JvMC1gcEAhKT3qOY+AiviS8lOs/iysDve3ziTHBSxxXi/wA0IyzpqNc/IVqqoM+etVyVKt3aJA8AIv0NIVzEpOu7ctvlFHD1ZQ4YKJYG/ZH4lFr/AKfEwxSFy5KFz0oKU5ew5ftHQB9tNb6x0MsnFaYryRQ4q66FLHcReZ1aT2JIa26t/LTzinh8t7wPUezc3UbmDFGkJZjuI3SscFFGZE9LoMy5bAXjI6mTWLW84yJNzk6ZFTFaJTHsK04GFqoG/CDlUtRT8R84ET0J3Un1inDaW51MCXKP7hTEqBdKsyV3KGZQ0Ukh0LTyKWPpE+FEkXhg6UShPw6gq03IlCRMP6kjsP8A5V+Yhdw0xLHJ2mNvrbv1TodmVcgqtPYeE/EX61Y4mHQnsQn4mntk8D8oZwvNk+GT1Oy2tOndBSjS4HKBgNk8wPaC+HC0FkewqfImn/DDHWzxKw9KSwsktzBBf0gBUp7JjnEVKmoCX4DwiScO003yTJMb0yT8xjpJuZD8oELDTVoOjuA2xvr4xHgNc6RuW3eJMRUROSr8yW8Qf59IgxY3DI4s+m42UZY7xvfqefzKYy6hSPyFXkxb0Ijv+rUBrBbpRSZagTBouX6hgfRoCzBaPootTipMlhNtJkM1RURBPCLLJ5D3igUM0FsEluSefyj033Tc7qF+Q1YSXIcsxgH0wnlEybl0XlB4sQFW8UwapFJSs5g9wfQQu9OJ7zUhmBS48CR47xy+GX/I+X+TfijBqvaAVLeLFUXKW7orUlg/GLWrd4/n0jsdRc9p2dYfT9pSts2UHu1HtB+UhhFKTLyyZIL9rOst+rL8mgnLkkpsQfrdtIjyztk+VSybxBywDMHAOYsyMMmTULWkOmWRmuNC4e+wt5iK8wBKyCWLcDBBGKzJFGtUskBRWhd05FZkMkhJDki7944wa35P6++ohwkqtAPovSuSruA9z8oegjKgDRxc8BufKA3RrC2SkcGJ7476ZYp1SAgfEt/BI1/aIc0u2zKCKmnJuS9EczMR/qakr/AkJQgcEp0HvFbpWWlpSPxKc9yR+5ES4BTMgHlFDpDPz1CUE2SlL2LOS+UkaOwijFFLIkuSRA+/n26FHCsOz6u5ICQ1iDqX4N7xZ6W1gdEhNkyw6v7jp5D3gqnNLKlE/wDTDBm11IHt4QEBEyYuYQCoNmLFnb8Ox8tfODT15Nb5L7l+PKtLb5/jojdBVqlJS0qVuyjKClnvUpwkd1+W8WfiOdbAuFMAANeAsBHaBnkNuHPG4vbwiiFl1Dk3lBJJtvqIyZZZFp5UGlXvx5RkGpXRiblT2dUpO+6QYyFazmW10F6dL7D8IXahDE98NGV5ZjdL0Z/qKKZMR/1JalW4gXI8jBxyxxq5eNFmHJp5+Jx0exYro51IdCkrl3NpiCVpba/aSf7hFPDy5ihQ00xNOqqRcSJqEzBuEzEnKX4EpKe/LxgnhqATYuNu43HoY9kgo6muv390Wztc+XQMAdjwhUrFfeLSz5g0OIl9nwhWWB/VFKiwsX4Wb9oVw73YnE1bZw/YDk3AtBvC/hEBZ8vKAnVoO0SUAD7wf5F/tB5mlE805rb92vyTVvwK7j7GKWC1cso7Sl6flH7xerVoKFgTE3BZwsPb+1vWAGGzLDcmFY464PmvfmLhDRCWqKfvyYQwaZlWRwUfeDOMD7oK/IoHwNj7wEWtInrKfhOVQ7lJBPraGGSOslFP5kkeLOIk4jbJGZ18D14mq5oCdIkBdKFDVCgfA2Py8oUkSc60pGqlAeZaHZJTMkLSBqkhubQoUSssxKjs59P3jo8M3oa8CWPduPVEVQXKiNMxbueCuAaeJgLKXtDFgMmwexh2V1E3idoUGSrLMFnsPr0hf6eB5so8UEW/u/mGefLAmpBZsov4mAnTmUM0guLBf/1I9Y5vDyXbr0f2G4YyWKL6C0AMzDQRZp5OZaUjct6RUSkgvBLBVffo8fYx1pOk2gMuysJ4gwmISNEoHr/AEdTkpyiI6mZmqFngW8gB8oyrLCJIrkc+V0kDQHUe+D9XTk4dKJkoDzgEzEkha0kqWrrAXStPYGU2I4MXICSpgT4w24hWPIpaf4upQVOVOQVhIyse0hiFdk6WazQ3LPS0q/x/Pp/Ay6Z5/TY3OkTVKlrI7Rcag33EXa3FDWVKVMdAMuptc6cyYHYhhsxM7IUnMo9lvxObNxj1zoR0ARSyxMnJCp6r3/B+kDR+cV9nB99VdczpUnTRTwTBJqpYZB03sIvf+CZnVrAWgLWXJIJ0Zh4NDZMWrb0ilMJiVYYxdvcRDgIJ2xMrsEmUwHWS8yOIII5u+x3hTTLBGVLhLkk6uS/jBrpR9pq0TZkiUhC0JJSpS3OYixYDYFxAXo/jiFBSFMhaiG/KQDZI8ToYJ4NCcoAZ8bh34q+RfwNILpclkuLNsx+niGTStOUDoU25lxb0iSiBRPWHt2xz7QLRJIqCFpWU2sq2rJU4YnQkCEb2yCe05NcmkejTMYpiXXWzkKIByhCGTYMB2DZm3jIBYexlIPVSzYXUkEsLBzxaMiZZ4wWlLlsIfEQ6yX0Yu0gdHhDB9n1WEGdLO6gfAhj7Qt0dSGsgeJV8jBDowFrqJiUJDlD6gaFtVHnA8RHVjkpbL5DnjatQdvwV/wAEnRZEunr6mhn3k1iCj/cUKHMOWPEQvYZTqkLmSVvmlTFoPgde46+MEemUidKqJUwgBaU9lToWxBcWci2zwKwqqVNWuYslSlqJUSXJLC5J1MPh34vJdppX6ra/oXLWsS1rfzGJM4tcHz/iFPGZn+IcWcAaw2D4YS8eP3xPdG8NFamK4eTc6LRfKOTQboBYRVp1INGu9yUn4NCNAFZu/aL+FosI3JLu/MDLaT9TVUm4fiPeB3RuR/ikpVolRB7gWgrXp+UUMPQ1dyJCvMD5vGJ3jfoIxuoS9CXG5HUVsyUhRyBiBsxSFD3g/hPwiF3pHM/xxPFKP9oEHcBqvwkGIeJT7GL60rO7/TryVXgiohGSdNRwWW9x6GFSrkrE6YBolYHgpQb3hzxWV1dSlbWWkeJTZXoRATFpQTMSR/6syW4/sCj+0VcPktJ+KRFK8WaSXv2rF7EZGSaobEuO4/TQxYNMIQnspNhqlz56wIx9N0nkYMYQjsjuEU5GnBWDmyPsU+oQq3K0aCx0cb8zzgd0ypmkyVHUqPk38RvpPWGVLSpF13Cd2sCVeABMK6yo5utnqJMsTJZCiUlViUF9NSO8QPD8M5tZLpIZwke0xRk+e/3IpesX8Nm5ZqFHQG/tFEkhCJhUlXWO7Bikg7jTnbjFyWHT4RZkjWzG5o7V4hKhGZRPEv8AXnHeIHWO8Pl9l7NxcezvFHEcQlixWPC/tEse9PYilCWuqODK7Bbu8y3tDFQzlz5ypswutanJ27gNgBYDgBC5KxGWRlCg5I5cdzzMeg9BcC6xQKvgQxJ4nYRuWMmtK5sLTJ92ubGXo50aSopnTEh0l5fL9UH6hDnlFoKAZIty5RxPUIux4lixqC6F8NirlED62n1IghN2iCdeMcU0OTPnDHaRQq56SLiYsnuKnB8iIHoWUkEWILjvFxHtXSLozLXN6wDtFICjyBcQq4l9n6CcySU8Q9jHlkV6Q+z2ss0lOJsuXNWLrAJAO51NuIc95iJdM0wp/KT5AfwItU0oplDYJDeAjmm7S1K42HN94kzw099cvycLjsTxyclyf3D2EK+4Q3P3MZFOhlqRLSkHQRkciULbZ8/OFydMCYFTZ0K4tb3i90WQP/6MtJ0WlY/05h/tit0VnZQrjoPG0bM0yKuUsaomAeBdPsYryXJzh4p19Dqt/wC5JMn+0iSc2ZIsn0YO3k8L+BJFyNC5hi6W1wXIWxsAR4mxPrC50bT92DzPvBYE1w6T6bFPDyvA/UZfwwtY/RJMrrQHKVlC7kM90K+XlDQE9mFmsJzrR+Fdj5fz6CM4e9Wx7FLTO0QYSnPLKdgCr/LaGPBkOkQqUy1SQtJ+JsvK517iDDzgFKcos/cUkehguLemI6cJOTrlZDjElvSKErKmeFKTm7HEjQnhrBzHac5SbC26kj5wGqWypVyI82ifE3KCTEu8bbS+qBON1KZlRnSybJGQPsAHBMFKKeUqSRuAdOGsLOIL+9fug9SzHlpPA+8UZcaUEi+MmtMltt0C+OqK0omEuUlvA8OFwIDV6HmSlcCr/b7wemIzyFDdnHeLwHmrcAxNw0nVeFgcT3WmuqA+OXYcvnBPCzaBuJK7YfgPcwWwyrpZKQameB/7aAVL03awi9Y5TjUUDKDniikDOmM9QTLKVM2ZuZIAb/KTAvB+gtZVMUSlBGyl9lPg+uu0Pcz7ScOlEdVIWtvxZUv/AKy8MvR/pjIrEvLUUqdsi2CtOANxeLsUXjgosq4fG8eNQYp4V9jqUt/Uzypi5RLDA8sxv5CHKn6PU0oAIkIDaOHPmXeCuYeMZlePSkUKN8xR6fUJXQTEy0dp0kBIAcAgkeUeLZfCPpSolJy3hE6T9ElVCSJMtIUVA5lWYDuDmBjkp0w9Fq0eTNHvH2R1ahhyM4YBa2JBBIfV3vwflCjg/wBmvVKCpzTDwPwjw38YeFKMpLmyWuAzDm20NWRN7C5QIcK6bGrxkyZKvuJUmZmcAZlhSe0DqwdhpvDHjeKpp5MyasHKhBUW1YcOcDegvRiXSyFzAB1tQtSyprhBUTLljgALtxPIQRxXBEVMmZKmqOWYlixYgcR7w3mL6iPg/wBrdPPn9XMSuUlRZC1MUk6DM3w+o4w8TDaPm7GKKZSzptOvVC2J4t8JHIgv4x7lgOILm0sha/iVLSVW3aFTGRL05DwMxNsvdBCYst5wmdIukKELyEscw32a5bw9YTptjLCa5A6kk7ju1heE7RhoQPWLEjpbIUMr3iGrQlKVLSXzXEHODeNoh4uHaQpBqnU6QeLn1jcLtPipCQAbd3OMjivDKz5mXDTtkfRz4z5xN0iSfiHf5QNwTEQn8LuBcHza14uYxXhSAMjc8xv3iHuMu1ujqyxLtLsGzQpchSnt/wARNgJPVp5PYjS5teKsuoPVFBUkDvHlBWjlBK1AaPbxD/OG5H3WhrUscWmuoUFQW/n94WcRdS1KAIAN7uYZVptAxEsGWvmTCMTUd0Ihla3ZUr6AqQmakOkZc7bP8Jvzt5QQwiTYQOw7FFCUZBbIpXafgD8PnBfB9BB5HJRafy9DcqlGGn3RzicgBJttFCaewDBfHAyFd0B1gGXcsGuYHG7imDw9uNeYGr1OoHkIK0E4qHgNA0CpskqIIu+ndFugqBKuuwHj5AaxTNao0uZ05xkoUh1w+aAglRASA5JsG4mEet6SoS6ZYzsTfRLPbmYp410mXNQJSQUy9+K72flygG0DwvB6blk69BrxRklZaqsRXMLqPlYd0VYyMjpJVshiSWyMixRVy5SsyCUniPeK8ZGmnp3QjplNnzxKmXJcg721j1BIDR4D0DqsmISDxUU/5kkD1j3GtrwhIhE0o7jIuyWZMEdyCDCX0k6VIpkgqJzKJCQA5t7d/OBvR/7T0GalE2UtKVkALzZmJLAqSws/CAhGT3Nk0tj01MoExqvpEmUoEWKSPSJhJIivWTuyRyMPihTNUXSOnUlKETEOgZMpICwU2YpNwYs1FSGcG8eN1a6ebVFFTLZSfgWFlBWAeylRcBRA0LgtZ7CGCb0mRTysspBASGS5ASOFyq453hupAaQj0j6M0tUszJqQZgAAIJBYaBV7xdlzQhCdgwAHKwEKuD4y4efNQHLl/wAW4ZNywFn3gV0k6fBymSDawUbBnfTUwpptjOSGDpR0wRToZ3WRYDW49o8mrq5U6YVrLqVr7RzU1CpiipaipR3Pt3RFBJUYYDBrAsWIPVrLpUDlPAtp3GAsblrykEagvGmNWh9o09gfW8ZFqkmpCE2BsPW8ZHGcnZ87NtybF3Bz8P1vBavS6CYDYQdO8weqA8vSHZNpleZd+xTVLeGvCDmSCdSB7QvoRdu+GXDMoSGUNNGMbxD7o3NbiEp0u0L8uosocz7wxrmhtRCguc0xQF+0d7axNgV2TYYarsrzAymPG3pDdgyQwfwvCnXKsk6EK/YiGfD66aR8b94Bbu4QzOnKKKMzjoTbLeOyvuln9J9oByZeaUx3DecGq2dNyKAZWZJDZXJcMwg30X6LdUhKpoeZw1Cf3MDgxtxpeIHDQ7RPQ+oEkfZ+uZMDrySglPNRO4A27z5Q84dg8uSgIloAA31J5qOpMWECJCpo6EIaUdeEdMVG7AuM9EpE+UUKlpGrEAAgncNzAjybpj0TVSKCgHQbavf69o9yVOGkA+kmCIqZSkK3FjwOxg9dB6TwIxkX8ZwpUiaUKGm/HuigIcAZGRuMjx4kppxQtKgWKVAjvBBj2ClqFVWVWg2HHnHjcPHQLpZkmpkziOrZkklmL2B74CUFLZmqWncaek32TzqqYiZLnS0jIAUrzWIJuMvF/SI8D+yFcqqlGomoUiWyvu8wKlAuEsoMBu414R6OnEUOEhSRZ0hw6uJA3F9Y1PngnM7n2hiVbAXZPU1NmGggPUpzg7A+sLONfaFTSZxQszJoT+GWBlfgtalDM1uyHHHhCt0g+1mbNBTToElJ/ETmmeH4U+vfHmmaqC3SubSSBlnZVKIcIAJX/wDkd8ed1GJSs7y5LDgsv7RQmrKiVKJUo3JJck8STrHDQKjQWoszsTUo2ty+tIqqW+sY0aMaZZzGRuNR48ZGRkZHjwSpsdWhATq0ZA2MhbxQfQU8MHvQ1YSBLLL3uGvB+orpXV/iPcG9xC8UATlZS4JcFsouBYByzFxrtBKZL7Ec/JFOVtnOzadV0Q0lIlcqZMBbKdN9v3i5hqLRWwiaP6WcnfP8hF2gl2hUm7kn4j+LaWOKXgXZnwwnSVup+JPv/MN9UWQe4wnUqWSDzMHg5Mn4NNxkyzVS+z4g+rQw4YbQBnLBTDr0XwxQWFLDBN77naCmtVRPZMcsiUfMYcFwnKy1jtNYcP5gs1o0iZaOwqLIQUI6UdTDijijpibBjlw0amTTsIp1ZOrgd0EPJ1zUtrA6qxqUgHMtm8fC28DKyqmgEoItxc+fGF6bi2eysgUTawBA31+J35QUYKRkm0WeluDorJeaWtJUlyCzW1Y99uMeWrQQbiGivqDLU6CQRZ0sBbgBbk+sBays60uu5/Nv4wxQ07AOVg9oxo6UlowR48ctG2joJjrJG0ZZZosXmylJUhZdIYPdg7sH0HKGvFvtMmT6Xqgjq1qtMUlR7SeCd0vvytCSRGPHrPUWJlxb2iNKDGkrIjfXEnhBWgaZkwNEYMGqLBDOBKFBTa7N4RSrsKmSrrDp4j5wLe4SWxSIjkxt45jDTcajI1HjxuNQV6O4UmfOZZZCbltVfpB2j0mgwmRKDy5SEnizq8y534xtMzUjzCT0fqFpCkyVkHQt+8bj1op5H0/aNR6jNR57RzCtYJJJfUkknzhgVT9i8LmGrKQkg3JJ08INzKqZk1HkPEkHWOVkTvY5vFRXac6+QOphkmLGqbEtwNh8oPU01LWcfXjC9SzXVNzXUSm9hZy9gGOghhoUdgeMLy+YPF0lH0MrqhHVrdTdlW3LmYSqiosngyfNg/vDTjCfuVdxhUyBV20AHlDuHiqsZwLqEi/LumPUuj9L1chIJJUq6iblyNL8I8vwtGYpBLuR76R6lSrDgHTSHR2ZbgjuwygWiaWbRHLAA18I4M/Lwht0VUSzWaAuJz0tuL+nKLdRWgchAitmJW5P4YU8vgOjjBlTW5RZXZu+h0bXhCtitRKL7k3321AbnvBatUwVZkg6a3tpxhKxCb2yRZzFGOVissaI59aon4iQNO7ZhFNSnjsmI3hrEHRuI5TGgYyMNJAY6jKaRmUAVJQN1K0HlcwZSmnQyZJ66Z+dQZCeYB1MbZlAZUlROhdnZtBxiaRhk1T5ZSzZ7JJs7P6tBtVAuWCUnOF/ErUkbuNWjdLia0rSoEkhsqn7QYuMvDSPX4hadhfmSikkEEEWIIYg8CNo5CXg3ilIHCkAlySq5VclwH3LeZMCppYs1x4GD2F7k+GVqpM1K07ah2BG4PKPSZKJVXThaR2VBiki4O4t7iPMqWkmzS0tClHut5x6dgWFmVJSgoLsD2FAEKYOQD5wjM1Q/DF2LlZ9n6CHlqIv3wt4h0WnyjZBWniB8o9bRJIAKtzyfuVse8RFV0pILtpoCfWExyMbOEeh4mpJFiGPOCmDYEqcoEhk+/KGOuwILmusC24uT3k6wapaYJAYNvblt3RZBXuRydbFfD8Ily8tmL7OCTBlAJ2duWg5RylgHJDnQafXGJXZFrcL/OGcxRCopftTGO/08ZESJyEhglNuQjIIET6OgKTuz6NpYe8Mc3DRkupItxELVJJUeOpf04d8HP6Q9WQUgW/LfbeODO9tyLinBT7138gVR0if6hQWpgzgi73hhRLSkWmAjuI74W5FJlXf6+vlBaSmAy7g8Sk2qfREmLSgZKu0GY3ZTe0KQRYn6EMGKpJlqbh8xApFIyeJ84bh7sSjgUlF+prBZgExJ/UPePTcPAKu76MeYUqGmJexJHvHoEqfZJBcEA8NdjDVJaqOljjTkNEupGg04mIl1DxRpyVBzHBSt+ycqRx1PdBN2UpGp0rM9yPrbeKM1TfCHFn39OEEpaTY5n+vURqbS2fkdt7gc+EJcB6nXMQelM09lQBCSdQbendCjPXePRsbpEqSZdmaw3flw7o82qpeVZB2LXivC7VE2db2cPHKhEgTHK4oJyONvGRgMYeJJUkqUANTDBh+HBJY7MfGKlDJCSFam/tBFClO50J/iPPYKPiSz6oy1Ok3e4u2t9NorY1LCGmBgF7C2n7x0sZlu429Y4kUudbquE/CNhzPOBuluFTb2CXRvGEUwJWC6gPAa+ZgvP6T0ayFGWCoaFQEAK2kOrQv1qCDs/KB03ua3Q/TOmMhA200A94HVv2kdlpSe1sVAN5PCMY5jezRnaMZP/MGqzA5ksNsoaJh9os9Su0EgfpH8wqtGARuleAOpj5QYiiaokDW+nnpB1VQyWGl+R0F484watKFM7A8nh3pKnMBd9PoQ+IiZaM42BLgcfeJp03s2P1vFVW55mOshYGxBPjDEKZCVd3r+0ZHWY8vMRkEYDMHJQQCpPMBlXcWsX21hhqa5JBdH4TxtxPp4QEpKQJypSAARrqczlx38Nmu7RJPrwsZCOwE/wCZ7OrjrHzLm3Lui8uDHkeuS5lOkqUiYtwFZmLvsxHDYmCAUnjASmpmWb2Dt57v3QXkyw0FNEnFRhqs3VzkCWXFrD1EWE1CMjFPZA1SCfCwtA/FpZ6lbB2F+53bvibAqZTGWsJzNZRDKY2yqSR2gxcHUabwrJFaLss/pzSxuvEFdShKwpzZzw+EEs2rWvDVMnZFdWAMoAA4kpSAp/H3gB/RTArKEJzZlApyhIuySxA3cX97wbxL7tTEZlKVmXoEoSwOYnVRcmw3LasILtUpx+Z0VadhGlq7MPq+kEFTsocg7W2HjvAGirUpSJhVkCz8SuyLkl2LX2FonnY65AQxF7uSzbvlN7jhHSglJWg1Ow0ucQLskbN+zXiCon2FrnjtyihT1gVd3yuNmB37/wDmB2IYi6gkEknXzu/jtG6bD1UTVpZ1FtPO/wCwjzbFmM9ZH5j3PvD1jtYlSSUkZUgd6lEMC300Ic8QyCoDJLUQPES4mlKBMSzUZiAAb8v21hzEopPGPFidSFOuvhFeMPBakm2f6e38+UEDUhSTfcj68IAUk8JPaDgwYk1iFEBmBYPw5x5hRdbGJkKUoBI0ufn7w04JhgUX2b6ETUKEpSkpSCpiFNycg+VoLYPUIciwYkFhz/mETdjobAfpBhygOyB7+UItZKIUY9oXKTMuR/x8oRul+FolpKxYep590Hj8AJ7iKtMRR3MmRG8NYo3G40I28YeLGHJeYO+HSinFJfU/WsKmESDmBbneGulSDdm7oZHkKnzL4mvp4xKUWjUqVwPO4icANrfh8/WDTAaKwQefg7RkYtSgWDtGoYAc18iYpSpaADPbK7gAJLA5QWAdsg7jAqfJyryrDKFlAbHTQPwi3jNOifMzKUsEvdKSSe2SODhiNC4aIKWkU2YTUrLs5JSuwFu1e3eY+Xx1GO/2/I3JutjdJNCVMAwUPyvx12GsXpcwuAO/YRT6lbghIJF2zO/9jO/FollylqTaUsH+wsOIcwTo53EYblqSOcQrDKyLBAIUP1DgXHAwQq5IE9K9DlzMLhKUSyCXP/bFFWH5vjMtCR+eYlJ5lkuXAfbVotqqJZC1FYUOoCEllDMCUhVmu+TaEzptV6F3CRcMdMo01bOzleQrIB7CUkllHW+4LEA7pgxieJIIdSSkLCc7jtEpsUhOyT8W1+6B9ZPWhSgEEnICRlJCn7WUnS2bXi8U64CblShKUGxUdwCNFJBYF4zSpyTapFb2Rak1HWAlExJsOyRoBwC7eIaKdZWKlukBlHTQgcy2m1osqwxMpIIzKUm+bQAtYsNu+BsyUbku5NzdjFmKMdWpPYmllaVRCGGBZkAJPauS+ilKUeR5acIsTKL7tKmBQoZZig4ZaSHLcCxL/vEFOgZEpscpdQAYlgWBU4IN3BHJ9jE1NL6vtGYoF3GRwVN+ZAdJOl2A5RNPJLU6fUpTtBCVhSJX+HUylTEHrL3CjdEtPBkgk7urlC1XdDcpQUqJEzQGygzOkk2JuG494g/LxkAqmCRNdPxL6xJS+5KXsCTqAYK4XVqmgzBPkJd3lLDEEFgXCWKtiG31hb4jNiblfr13/c9FWecL6NBOYKzJIY3bixAOm/pFqR0dVkUpCsyUpzXBC9WylOx7iRbWPQKmcVOMspRJ7JYFH/cUlwfG8QGavq1I6rMpSgAmWwQ27ML3uQWJveGL+oZDyR5jJw2bULUJUsqyJJO1hwfU8BvFSbhswM8tYf8AQr9o9Jp5CaepQAJaVN20yhmJzHKyim2pCmcs19IrY4EpYZgCgFAAUz9okqUoWSS/wh7atFMeOk51p2NaVWIddhqpKzLWCFJLHXzHEREiUV9lAJPAe/KPQZuME5MwCTlZTqRlLDskgqKvEavG8MnSlrUVoQUiWpSgEBMywICEhgVKKmYEN6wz/XTUbcP3B0+YPwzrkISVy1BQS1xqefA39Y5p62ZLmKUUntaMQW4k5XA89ohGJFKyFJYBlHRxyZQ30Ivq+0W5Ug/EpM08CsgcwxCcptuWPAwMuImt5Je/mGmEqbpNkcKd/wApJ+cK+JV8yundW6U65EgLUVKayHSCAo+ADXMHKjEJSuzOkKDaKfMdGcE5deXGF5NWpExExDtLV1iQpgEgEZiUn4lEt4RTw2bXzVfY9PdC4pMbyxJUE5sx/F2rEGxL/QjZMWUKs4yxJTU5WsJTqS38xGkwz9HKISQZs4ql50tL7BKi5HaDXSlnvvoHvCsuRQjfU8F6dUlaEoASSiwKTlLAak3SNDw3i7I6vqkzA5SVKSbEkEGwYAFiIGyKlKlWyFLljkKVFrqZLaWcgni28TCpMtK0EBKFEFKbqCrA2STpZ7N4xylOcH3WzV5hakmJUbF+OxHIjWJJ0plHR7aX15wHw6jlqUtZQsa9qUopA3IIUbHfVu4QVlVSNEqmzACxHV9sccxdg3O8Vw46KdSTPOKZpRG6fQRkRGulb5geHVkt45h7RkO/1uLz+jA0MXsdmkKsSGJZjppF2RLBXcA9gG43c37+cZGRBP8ATRPHn9Q3L/6cnmq/PsvfjHPSAtKJFi4uNdeMajI539y9fyUR6kGADOgZ+1cfFf8AEeMGcQlhMmYpIAUFEBQsQL2B1A5RqMjM36leYceYoyphX1mYlXb3L7c47qEgMwa6PlGRkdJEE2+1fyCgV2k80/vAilUe2NnVaMjIzHzGR+F/Iv4hKBMpwD2ZZuN8ov3x3XyEhKgEgAruwF+zvGRkRp8ixdPQmwJIUopUHT1c4sbhwkEFjuDoYpdHqVC54C0pUCoOFAEHsq4xuMjJuozrw/k3HzGHpNJSiZTpQkJSuaQoJAAUACwUBqBwMU69ZFMlQJB61nGrZzZ+HKMjIlw7wjfvdjJ/GjnEC1ShrdleltA48jeBWGdvq8/afOTmu5chy+pjIyKMf6Sfv+4CfxMzqwUlwD98gXD26whu5gzRzihvMG39b7Sy3k584yMihfF9QIc/fkEJ9kpazgO29941Vyxkdg7a777xkZE0OY1/CZID1EpJ+EqLp2P3ZNxobwq9J0B1W/EPlGRkV8D+t/5/LGv9L5i7UanvjBGRkfQLmSMO0EhPWI7I+KXsPzqf2gp0pDTZwGgWkAbANoOEZGRxsj/3l6flBx9/sEaBAyAsPil+q0g+kZXIAlWAHYRp/wDKI1GRI/i+Z7qwJi8w5zc7nXdzfvi10WWWmFy7ovvrGRkV/wDUbPqNsihllIJQgkgOSkEn0jIyMjiOTvmGu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4" name="Picture 4" descr="http://static.ddmcdn.com/gif/green-bamboo-floor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954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6200" y="1351062"/>
            <a:ext cx="42672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6538" indent="-236538"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Bamboo is an important multipurpose plant grown worldwide as a versatile raw product for ornamental, building, food and medicinal uses </a:t>
            </a:r>
          </a:p>
          <a:p>
            <a:pPr marL="236538" indent="-236538">
              <a:buFont typeface="Arial" pitchFamily="34" charset="0"/>
              <a:buChar char="•"/>
              <a:defRPr/>
            </a:pPr>
            <a:endParaRPr lang="en-US" sz="24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3038" indent="-173038"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More recently, it is being established as a potential bio-energy feedstock for its ability to sequester atmospheric carbon-dioxide to help fight climate change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9CC6478-BFB4-764B-A2A9-33F67EC1A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40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27"/>
    </mc:Choice>
    <mc:Fallback>
      <p:transition spd="slow" advTm="17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33400" y="429161"/>
            <a:ext cx="7848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When I </a:t>
            </a:r>
            <a:r>
              <a:rPr lang="en-US" sz="40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googled</a:t>
            </a:r>
            <a:r>
              <a:rPr lang="en-US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bamboo….</a:t>
            </a:r>
            <a:endParaRPr lang="en-US" sz="4000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467600" cy="281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4257675"/>
            <a:ext cx="909637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04C0031-87FA-B042-A0F0-4655A20B5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9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76"/>
    </mc:Choice>
    <mc:Fallback>
      <p:transition spd="slow" advTm="50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plate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972</TotalTime>
  <Words>824</Words>
  <Application>Microsoft Macintosh PowerPoint</Application>
  <PresentationFormat>On-screen Show (4:3)</PresentationFormat>
  <Paragraphs>96</Paragraphs>
  <Slides>24</Slides>
  <Notes>1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Times New Roman</vt:lpstr>
      <vt:lpstr>Wingdings</vt:lpstr>
      <vt:lpstr>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Blinn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Chandra Emani</dc:creator>
  <cp:lastModifiedBy>Emani, Chandrakanth</cp:lastModifiedBy>
  <cp:revision>111</cp:revision>
  <dcterms:created xsi:type="dcterms:W3CDTF">2009-03-13T03:26:56Z</dcterms:created>
  <dcterms:modified xsi:type="dcterms:W3CDTF">2020-10-31T21:12:07Z</dcterms:modified>
</cp:coreProperties>
</file>