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7" autoAdjust="0"/>
    <p:restoredTop sz="94660"/>
  </p:normalViewPr>
  <p:slideViewPr>
    <p:cSldViewPr snapToGrid="0">
      <p:cViewPr varScale="1">
        <p:scale>
          <a:sx n="86" d="100"/>
          <a:sy n="86" d="100"/>
        </p:scale>
        <p:origin x="55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A5F1A-C82E-44E3-8617-E5893D6A1F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06313-7DB7-4366-8D65-A45A5C455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2EFA75-ED76-4B31-94BD-B86854C9D020}"/>
              </a:ext>
            </a:extLst>
          </p:cNvPr>
          <p:cNvSpPr>
            <a:spLocks noGrp="1"/>
          </p:cNvSpPr>
          <p:nvPr>
            <p:ph type="dt" sz="half" idx="10"/>
          </p:nvPr>
        </p:nvSpPr>
        <p:spPr/>
        <p:txBody>
          <a:bodyPr/>
          <a:lstStyle/>
          <a:p>
            <a:fld id="{E0D5420D-CEF8-4B3D-A6CD-40FB262C255B}" type="datetimeFigureOut">
              <a:rPr lang="en-US" smtClean="0"/>
              <a:t>10/30/2020</a:t>
            </a:fld>
            <a:endParaRPr lang="en-US"/>
          </a:p>
        </p:txBody>
      </p:sp>
      <p:sp>
        <p:nvSpPr>
          <p:cNvPr id="5" name="Footer Placeholder 4">
            <a:extLst>
              <a:ext uri="{FF2B5EF4-FFF2-40B4-BE49-F238E27FC236}">
                <a16:creationId xmlns:a16="http://schemas.microsoft.com/office/drawing/2014/main" id="{E8ABE936-2E12-4918-B9BF-AECB1855A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B186E5-F9C1-4F55-96DB-9DC3C1160029}"/>
              </a:ext>
            </a:extLst>
          </p:cNvPr>
          <p:cNvSpPr>
            <a:spLocks noGrp="1"/>
          </p:cNvSpPr>
          <p:nvPr>
            <p:ph type="sldNum" sz="quarter" idx="12"/>
          </p:nvPr>
        </p:nvSpPr>
        <p:spPr/>
        <p:txBody>
          <a:bodyPr/>
          <a:lstStyle/>
          <a:p>
            <a:fld id="{EF2EAB62-4C05-4954-8501-BA68E4EBA30A}" type="slidenum">
              <a:rPr lang="en-US" smtClean="0"/>
              <a:t>‹#›</a:t>
            </a:fld>
            <a:endParaRPr lang="en-US"/>
          </a:p>
        </p:txBody>
      </p:sp>
    </p:spTree>
    <p:extLst>
      <p:ext uri="{BB962C8B-B14F-4D97-AF65-F5344CB8AC3E}">
        <p14:creationId xmlns:p14="http://schemas.microsoft.com/office/powerpoint/2010/main" val="320598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4A2E-595E-445B-8716-0646BE35F2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4799D1-0F59-4025-B3FD-F53450B61D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3A7BD-93B5-4989-8957-30DA2512B974}"/>
              </a:ext>
            </a:extLst>
          </p:cNvPr>
          <p:cNvSpPr>
            <a:spLocks noGrp="1"/>
          </p:cNvSpPr>
          <p:nvPr>
            <p:ph type="dt" sz="half" idx="10"/>
          </p:nvPr>
        </p:nvSpPr>
        <p:spPr/>
        <p:txBody>
          <a:bodyPr/>
          <a:lstStyle/>
          <a:p>
            <a:fld id="{E0D5420D-CEF8-4B3D-A6CD-40FB262C255B}" type="datetimeFigureOut">
              <a:rPr lang="en-US" smtClean="0"/>
              <a:t>10/30/2020</a:t>
            </a:fld>
            <a:endParaRPr lang="en-US"/>
          </a:p>
        </p:txBody>
      </p:sp>
      <p:sp>
        <p:nvSpPr>
          <p:cNvPr id="5" name="Footer Placeholder 4">
            <a:extLst>
              <a:ext uri="{FF2B5EF4-FFF2-40B4-BE49-F238E27FC236}">
                <a16:creationId xmlns:a16="http://schemas.microsoft.com/office/drawing/2014/main" id="{9BFCDEFA-2417-4544-9AE3-9BAA36DA5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1A4F2-01C4-4732-8E21-FDDE46219BD1}"/>
              </a:ext>
            </a:extLst>
          </p:cNvPr>
          <p:cNvSpPr>
            <a:spLocks noGrp="1"/>
          </p:cNvSpPr>
          <p:nvPr>
            <p:ph type="sldNum" sz="quarter" idx="12"/>
          </p:nvPr>
        </p:nvSpPr>
        <p:spPr/>
        <p:txBody>
          <a:bodyPr/>
          <a:lstStyle/>
          <a:p>
            <a:fld id="{EF2EAB62-4C05-4954-8501-BA68E4EBA30A}" type="slidenum">
              <a:rPr lang="en-US" smtClean="0"/>
              <a:t>‹#›</a:t>
            </a:fld>
            <a:endParaRPr lang="en-US"/>
          </a:p>
        </p:txBody>
      </p:sp>
    </p:spTree>
    <p:extLst>
      <p:ext uri="{BB962C8B-B14F-4D97-AF65-F5344CB8AC3E}">
        <p14:creationId xmlns:p14="http://schemas.microsoft.com/office/powerpoint/2010/main" val="866779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2A2CA0-3AAE-4828-9E29-4305C4B2AC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5DB894-F1BC-4281-84F2-D118B3648C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C81F9-883A-42C9-96E1-87DB216AD705}"/>
              </a:ext>
            </a:extLst>
          </p:cNvPr>
          <p:cNvSpPr>
            <a:spLocks noGrp="1"/>
          </p:cNvSpPr>
          <p:nvPr>
            <p:ph type="dt" sz="half" idx="10"/>
          </p:nvPr>
        </p:nvSpPr>
        <p:spPr/>
        <p:txBody>
          <a:bodyPr/>
          <a:lstStyle/>
          <a:p>
            <a:fld id="{E0D5420D-CEF8-4B3D-A6CD-40FB262C255B}" type="datetimeFigureOut">
              <a:rPr lang="en-US" smtClean="0"/>
              <a:t>10/30/2020</a:t>
            </a:fld>
            <a:endParaRPr lang="en-US"/>
          </a:p>
        </p:txBody>
      </p:sp>
      <p:sp>
        <p:nvSpPr>
          <p:cNvPr id="5" name="Footer Placeholder 4">
            <a:extLst>
              <a:ext uri="{FF2B5EF4-FFF2-40B4-BE49-F238E27FC236}">
                <a16:creationId xmlns:a16="http://schemas.microsoft.com/office/drawing/2014/main" id="{BAF5FDC1-E8E5-4685-B4B8-320087EBC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22AD0-DFA2-48D5-8507-1B43A5700E2E}"/>
              </a:ext>
            </a:extLst>
          </p:cNvPr>
          <p:cNvSpPr>
            <a:spLocks noGrp="1"/>
          </p:cNvSpPr>
          <p:nvPr>
            <p:ph type="sldNum" sz="quarter" idx="12"/>
          </p:nvPr>
        </p:nvSpPr>
        <p:spPr/>
        <p:txBody>
          <a:bodyPr/>
          <a:lstStyle/>
          <a:p>
            <a:fld id="{EF2EAB62-4C05-4954-8501-BA68E4EBA30A}" type="slidenum">
              <a:rPr lang="en-US" smtClean="0"/>
              <a:t>‹#›</a:t>
            </a:fld>
            <a:endParaRPr lang="en-US"/>
          </a:p>
        </p:txBody>
      </p:sp>
    </p:spTree>
    <p:extLst>
      <p:ext uri="{BB962C8B-B14F-4D97-AF65-F5344CB8AC3E}">
        <p14:creationId xmlns:p14="http://schemas.microsoft.com/office/powerpoint/2010/main" val="1313568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59EF-FA96-4837-BC04-BA80B5201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FE400-4242-4761-B11D-13CA556C1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AD14-3940-46E8-9EB8-BC3B672A91EB}"/>
              </a:ext>
            </a:extLst>
          </p:cNvPr>
          <p:cNvSpPr>
            <a:spLocks noGrp="1"/>
          </p:cNvSpPr>
          <p:nvPr>
            <p:ph type="dt" sz="half" idx="10"/>
          </p:nvPr>
        </p:nvSpPr>
        <p:spPr/>
        <p:txBody>
          <a:bodyPr/>
          <a:lstStyle/>
          <a:p>
            <a:fld id="{E0D5420D-CEF8-4B3D-A6CD-40FB262C255B}" type="datetimeFigureOut">
              <a:rPr lang="en-US" smtClean="0"/>
              <a:t>10/30/2020</a:t>
            </a:fld>
            <a:endParaRPr lang="en-US"/>
          </a:p>
        </p:txBody>
      </p:sp>
      <p:sp>
        <p:nvSpPr>
          <p:cNvPr id="5" name="Footer Placeholder 4">
            <a:extLst>
              <a:ext uri="{FF2B5EF4-FFF2-40B4-BE49-F238E27FC236}">
                <a16:creationId xmlns:a16="http://schemas.microsoft.com/office/drawing/2014/main" id="{856E6613-6DC1-4784-9EB9-79B39473D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07798-E60F-451D-99E3-8E0C226FD8AE}"/>
              </a:ext>
            </a:extLst>
          </p:cNvPr>
          <p:cNvSpPr>
            <a:spLocks noGrp="1"/>
          </p:cNvSpPr>
          <p:nvPr>
            <p:ph type="sldNum" sz="quarter" idx="12"/>
          </p:nvPr>
        </p:nvSpPr>
        <p:spPr/>
        <p:txBody>
          <a:bodyPr/>
          <a:lstStyle/>
          <a:p>
            <a:fld id="{EF2EAB62-4C05-4954-8501-BA68E4EBA30A}" type="slidenum">
              <a:rPr lang="en-US" smtClean="0"/>
              <a:t>‹#›</a:t>
            </a:fld>
            <a:endParaRPr lang="en-US"/>
          </a:p>
        </p:txBody>
      </p:sp>
    </p:spTree>
    <p:extLst>
      <p:ext uri="{BB962C8B-B14F-4D97-AF65-F5344CB8AC3E}">
        <p14:creationId xmlns:p14="http://schemas.microsoft.com/office/powerpoint/2010/main" val="2014072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39783-FF26-443A-B066-E694DFCCD5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99287B-5694-46A9-A9C7-736179D735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B64752-799F-4C4F-9BE1-6A7FFA682809}"/>
              </a:ext>
            </a:extLst>
          </p:cNvPr>
          <p:cNvSpPr>
            <a:spLocks noGrp="1"/>
          </p:cNvSpPr>
          <p:nvPr>
            <p:ph type="dt" sz="half" idx="10"/>
          </p:nvPr>
        </p:nvSpPr>
        <p:spPr/>
        <p:txBody>
          <a:bodyPr/>
          <a:lstStyle/>
          <a:p>
            <a:fld id="{E0D5420D-CEF8-4B3D-A6CD-40FB262C255B}" type="datetimeFigureOut">
              <a:rPr lang="en-US" smtClean="0"/>
              <a:t>10/30/2020</a:t>
            </a:fld>
            <a:endParaRPr lang="en-US"/>
          </a:p>
        </p:txBody>
      </p:sp>
      <p:sp>
        <p:nvSpPr>
          <p:cNvPr id="5" name="Footer Placeholder 4">
            <a:extLst>
              <a:ext uri="{FF2B5EF4-FFF2-40B4-BE49-F238E27FC236}">
                <a16:creationId xmlns:a16="http://schemas.microsoft.com/office/drawing/2014/main" id="{901EE615-955F-4770-8418-D6704CCC7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C1B3A-DFB6-45FC-A81E-8AEA0A901D67}"/>
              </a:ext>
            </a:extLst>
          </p:cNvPr>
          <p:cNvSpPr>
            <a:spLocks noGrp="1"/>
          </p:cNvSpPr>
          <p:nvPr>
            <p:ph type="sldNum" sz="quarter" idx="12"/>
          </p:nvPr>
        </p:nvSpPr>
        <p:spPr/>
        <p:txBody>
          <a:bodyPr/>
          <a:lstStyle/>
          <a:p>
            <a:fld id="{EF2EAB62-4C05-4954-8501-BA68E4EBA30A}" type="slidenum">
              <a:rPr lang="en-US" smtClean="0"/>
              <a:t>‹#›</a:t>
            </a:fld>
            <a:endParaRPr lang="en-US"/>
          </a:p>
        </p:txBody>
      </p:sp>
    </p:spTree>
    <p:extLst>
      <p:ext uri="{BB962C8B-B14F-4D97-AF65-F5344CB8AC3E}">
        <p14:creationId xmlns:p14="http://schemas.microsoft.com/office/powerpoint/2010/main" val="242643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E463-DEB8-45ED-915E-84F9392C4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0EE4CD-CC3D-4935-9655-8535FFF97B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133303-C18F-4EA6-9807-2B299BE46B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B743EC-6968-49AB-B678-9426D9920717}"/>
              </a:ext>
            </a:extLst>
          </p:cNvPr>
          <p:cNvSpPr>
            <a:spLocks noGrp="1"/>
          </p:cNvSpPr>
          <p:nvPr>
            <p:ph type="dt" sz="half" idx="10"/>
          </p:nvPr>
        </p:nvSpPr>
        <p:spPr/>
        <p:txBody>
          <a:bodyPr/>
          <a:lstStyle/>
          <a:p>
            <a:fld id="{E0D5420D-CEF8-4B3D-A6CD-40FB262C255B}" type="datetimeFigureOut">
              <a:rPr lang="en-US" smtClean="0"/>
              <a:t>10/30/2020</a:t>
            </a:fld>
            <a:endParaRPr lang="en-US"/>
          </a:p>
        </p:txBody>
      </p:sp>
      <p:sp>
        <p:nvSpPr>
          <p:cNvPr id="6" name="Footer Placeholder 5">
            <a:extLst>
              <a:ext uri="{FF2B5EF4-FFF2-40B4-BE49-F238E27FC236}">
                <a16:creationId xmlns:a16="http://schemas.microsoft.com/office/drawing/2014/main" id="{2E5CA816-803A-47B8-BB30-A12D09767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2D000-EDE5-4E7A-ABC2-7AA495C08FE8}"/>
              </a:ext>
            </a:extLst>
          </p:cNvPr>
          <p:cNvSpPr>
            <a:spLocks noGrp="1"/>
          </p:cNvSpPr>
          <p:nvPr>
            <p:ph type="sldNum" sz="quarter" idx="12"/>
          </p:nvPr>
        </p:nvSpPr>
        <p:spPr/>
        <p:txBody>
          <a:bodyPr/>
          <a:lstStyle/>
          <a:p>
            <a:fld id="{EF2EAB62-4C05-4954-8501-BA68E4EBA30A}" type="slidenum">
              <a:rPr lang="en-US" smtClean="0"/>
              <a:t>‹#›</a:t>
            </a:fld>
            <a:endParaRPr lang="en-US"/>
          </a:p>
        </p:txBody>
      </p:sp>
    </p:spTree>
    <p:extLst>
      <p:ext uri="{BB962C8B-B14F-4D97-AF65-F5344CB8AC3E}">
        <p14:creationId xmlns:p14="http://schemas.microsoft.com/office/powerpoint/2010/main" val="2067892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03926-E811-47C5-AA89-A7DCFD1857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AFE3F3-718C-4CA6-8642-944453E748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ACD5BD-8D00-4945-9EA9-715B043672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7F5090-472E-4345-8AD5-9C3A1008A9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0251EF-9698-41CE-AFD6-3BCC8BD33D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7AB4F5-6F5D-46B6-8FA1-F227F97E8E96}"/>
              </a:ext>
            </a:extLst>
          </p:cNvPr>
          <p:cNvSpPr>
            <a:spLocks noGrp="1"/>
          </p:cNvSpPr>
          <p:nvPr>
            <p:ph type="dt" sz="half" idx="10"/>
          </p:nvPr>
        </p:nvSpPr>
        <p:spPr/>
        <p:txBody>
          <a:bodyPr/>
          <a:lstStyle/>
          <a:p>
            <a:fld id="{E0D5420D-CEF8-4B3D-A6CD-40FB262C255B}" type="datetimeFigureOut">
              <a:rPr lang="en-US" smtClean="0"/>
              <a:t>10/30/2020</a:t>
            </a:fld>
            <a:endParaRPr lang="en-US"/>
          </a:p>
        </p:txBody>
      </p:sp>
      <p:sp>
        <p:nvSpPr>
          <p:cNvPr id="8" name="Footer Placeholder 7">
            <a:extLst>
              <a:ext uri="{FF2B5EF4-FFF2-40B4-BE49-F238E27FC236}">
                <a16:creationId xmlns:a16="http://schemas.microsoft.com/office/drawing/2014/main" id="{A59E66DA-C328-4C5D-A426-706C002966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989F2E-9912-4F91-850E-3777DA5A8FDA}"/>
              </a:ext>
            </a:extLst>
          </p:cNvPr>
          <p:cNvSpPr>
            <a:spLocks noGrp="1"/>
          </p:cNvSpPr>
          <p:nvPr>
            <p:ph type="sldNum" sz="quarter" idx="12"/>
          </p:nvPr>
        </p:nvSpPr>
        <p:spPr/>
        <p:txBody>
          <a:bodyPr/>
          <a:lstStyle/>
          <a:p>
            <a:fld id="{EF2EAB62-4C05-4954-8501-BA68E4EBA30A}" type="slidenum">
              <a:rPr lang="en-US" smtClean="0"/>
              <a:t>‹#›</a:t>
            </a:fld>
            <a:endParaRPr lang="en-US"/>
          </a:p>
        </p:txBody>
      </p:sp>
    </p:spTree>
    <p:extLst>
      <p:ext uri="{BB962C8B-B14F-4D97-AF65-F5344CB8AC3E}">
        <p14:creationId xmlns:p14="http://schemas.microsoft.com/office/powerpoint/2010/main" val="75382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54A4-8E0E-4BD0-B700-B7EF6276DC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560C57-3EC8-4F13-A561-B7EF8DAE2130}"/>
              </a:ext>
            </a:extLst>
          </p:cNvPr>
          <p:cNvSpPr>
            <a:spLocks noGrp="1"/>
          </p:cNvSpPr>
          <p:nvPr>
            <p:ph type="dt" sz="half" idx="10"/>
          </p:nvPr>
        </p:nvSpPr>
        <p:spPr/>
        <p:txBody>
          <a:bodyPr/>
          <a:lstStyle/>
          <a:p>
            <a:fld id="{E0D5420D-CEF8-4B3D-A6CD-40FB262C255B}" type="datetimeFigureOut">
              <a:rPr lang="en-US" smtClean="0"/>
              <a:t>10/30/2020</a:t>
            </a:fld>
            <a:endParaRPr lang="en-US"/>
          </a:p>
        </p:txBody>
      </p:sp>
      <p:sp>
        <p:nvSpPr>
          <p:cNvPr id="4" name="Footer Placeholder 3">
            <a:extLst>
              <a:ext uri="{FF2B5EF4-FFF2-40B4-BE49-F238E27FC236}">
                <a16:creationId xmlns:a16="http://schemas.microsoft.com/office/drawing/2014/main" id="{4B0406CF-0A52-4395-8B78-538665C76E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3AA0A6-38D3-4E47-8531-3A8DE57A17C5}"/>
              </a:ext>
            </a:extLst>
          </p:cNvPr>
          <p:cNvSpPr>
            <a:spLocks noGrp="1"/>
          </p:cNvSpPr>
          <p:nvPr>
            <p:ph type="sldNum" sz="quarter" idx="12"/>
          </p:nvPr>
        </p:nvSpPr>
        <p:spPr/>
        <p:txBody>
          <a:bodyPr/>
          <a:lstStyle/>
          <a:p>
            <a:fld id="{EF2EAB62-4C05-4954-8501-BA68E4EBA30A}" type="slidenum">
              <a:rPr lang="en-US" smtClean="0"/>
              <a:t>‹#›</a:t>
            </a:fld>
            <a:endParaRPr lang="en-US"/>
          </a:p>
        </p:txBody>
      </p:sp>
    </p:spTree>
    <p:extLst>
      <p:ext uri="{BB962C8B-B14F-4D97-AF65-F5344CB8AC3E}">
        <p14:creationId xmlns:p14="http://schemas.microsoft.com/office/powerpoint/2010/main" val="34283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F701B2-5D1F-42E2-BE67-1CD1F2507B12}"/>
              </a:ext>
            </a:extLst>
          </p:cNvPr>
          <p:cNvSpPr>
            <a:spLocks noGrp="1"/>
          </p:cNvSpPr>
          <p:nvPr>
            <p:ph type="dt" sz="half" idx="10"/>
          </p:nvPr>
        </p:nvSpPr>
        <p:spPr/>
        <p:txBody>
          <a:bodyPr/>
          <a:lstStyle/>
          <a:p>
            <a:fld id="{E0D5420D-CEF8-4B3D-A6CD-40FB262C255B}" type="datetimeFigureOut">
              <a:rPr lang="en-US" smtClean="0"/>
              <a:t>10/30/2020</a:t>
            </a:fld>
            <a:endParaRPr lang="en-US"/>
          </a:p>
        </p:txBody>
      </p:sp>
      <p:sp>
        <p:nvSpPr>
          <p:cNvPr id="3" name="Footer Placeholder 2">
            <a:extLst>
              <a:ext uri="{FF2B5EF4-FFF2-40B4-BE49-F238E27FC236}">
                <a16:creationId xmlns:a16="http://schemas.microsoft.com/office/drawing/2014/main" id="{83123DC2-9BCC-43F8-B1BF-14B273655C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1B703C-229A-4FBB-A729-24D49671C962}"/>
              </a:ext>
            </a:extLst>
          </p:cNvPr>
          <p:cNvSpPr>
            <a:spLocks noGrp="1"/>
          </p:cNvSpPr>
          <p:nvPr>
            <p:ph type="sldNum" sz="quarter" idx="12"/>
          </p:nvPr>
        </p:nvSpPr>
        <p:spPr/>
        <p:txBody>
          <a:bodyPr/>
          <a:lstStyle/>
          <a:p>
            <a:fld id="{EF2EAB62-4C05-4954-8501-BA68E4EBA30A}" type="slidenum">
              <a:rPr lang="en-US" smtClean="0"/>
              <a:t>‹#›</a:t>
            </a:fld>
            <a:endParaRPr lang="en-US"/>
          </a:p>
        </p:txBody>
      </p:sp>
    </p:spTree>
    <p:extLst>
      <p:ext uri="{BB962C8B-B14F-4D97-AF65-F5344CB8AC3E}">
        <p14:creationId xmlns:p14="http://schemas.microsoft.com/office/powerpoint/2010/main" val="130322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3FFC-3494-45BA-A5CD-9F7C5ABDDC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A6190A-3F0D-4499-911D-FEA43E7AA9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FEC75F-F6AF-4A60-9607-83A39FA7A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B96695-3BAB-4798-BB1B-2527C87058CF}"/>
              </a:ext>
            </a:extLst>
          </p:cNvPr>
          <p:cNvSpPr>
            <a:spLocks noGrp="1"/>
          </p:cNvSpPr>
          <p:nvPr>
            <p:ph type="dt" sz="half" idx="10"/>
          </p:nvPr>
        </p:nvSpPr>
        <p:spPr/>
        <p:txBody>
          <a:bodyPr/>
          <a:lstStyle/>
          <a:p>
            <a:fld id="{E0D5420D-CEF8-4B3D-A6CD-40FB262C255B}" type="datetimeFigureOut">
              <a:rPr lang="en-US" smtClean="0"/>
              <a:t>10/30/2020</a:t>
            </a:fld>
            <a:endParaRPr lang="en-US"/>
          </a:p>
        </p:txBody>
      </p:sp>
      <p:sp>
        <p:nvSpPr>
          <p:cNvPr id="6" name="Footer Placeholder 5">
            <a:extLst>
              <a:ext uri="{FF2B5EF4-FFF2-40B4-BE49-F238E27FC236}">
                <a16:creationId xmlns:a16="http://schemas.microsoft.com/office/drawing/2014/main" id="{9D9B55E5-50F2-479B-8B2C-1F6140B870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50E048-03C1-472D-A889-4F32FFD61A53}"/>
              </a:ext>
            </a:extLst>
          </p:cNvPr>
          <p:cNvSpPr>
            <a:spLocks noGrp="1"/>
          </p:cNvSpPr>
          <p:nvPr>
            <p:ph type="sldNum" sz="quarter" idx="12"/>
          </p:nvPr>
        </p:nvSpPr>
        <p:spPr/>
        <p:txBody>
          <a:bodyPr/>
          <a:lstStyle/>
          <a:p>
            <a:fld id="{EF2EAB62-4C05-4954-8501-BA68E4EBA30A}" type="slidenum">
              <a:rPr lang="en-US" smtClean="0"/>
              <a:t>‹#›</a:t>
            </a:fld>
            <a:endParaRPr lang="en-US"/>
          </a:p>
        </p:txBody>
      </p:sp>
    </p:spTree>
    <p:extLst>
      <p:ext uri="{BB962C8B-B14F-4D97-AF65-F5344CB8AC3E}">
        <p14:creationId xmlns:p14="http://schemas.microsoft.com/office/powerpoint/2010/main" val="45603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EDCB2-403E-40C2-91CD-1793DB410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59FA56-678F-410C-86FF-C8749305C4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DBB8C2-A70D-46B1-91EF-34E55CE0DB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D8E94-694F-43F3-BA5A-538A8C4D950F}"/>
              </a:ext>
            </a:extLst>
          </p:cNvPr>
          <p:cNvSpPr>
            <a:spLocks noGrp="1"/>
          </p:cNvSpPr>
          <p:nvPr>
            <p:ph type="dt" sz="half" idx="10"/>
          </p:nvPr>
        </p:nvSpPr>
        <p:spPr/>
        <p:txBody>
          <a:bodyPr/>
          <a:lstStyle/>
          <a:p>
            <a:fld id="{E0D5420D-CEF8-4B3D-A6CD-40FB262C255B}" type="datetimeFigureOut">
              <a:rPr lang="en-US" smtClean="0"/>
              <a:t>10/30/2020</a:t>
            </a:fld>
            <a:endParaRPr lang="en-US"/>
          </a:p>
        </p:txBody>
      </p:sp>
      <p:sp>
        <p:nvSpPr>
          <p:cNvPr id="6" name="Footer Placeholder 5">
            <a:extLst>
              <a:ext uri="{FF2B5EF4-FFF2-40B4-BE49-F238E27FC236}">
                <a16:creationId xmlns:a16="http://schemas.microsoft.com/office/drawing/2014/main" id="{50CD7074-1C0F-4038-AB7D-C151CB540C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52C94-1E8E-4B9D-9623-33E55AF68617}"/>
              </a:ext>
            </a:extLst>
          </p:cNvPr>
          <p:cNvSpPr>
            <a:spLocks noGrp="1"/>
          </p:cNvSpPr>
          <p:nvPr>
            <p:ph type="sldNum" sz="quarter" idx="12"/>
          </p:nvPr>
        </p:nvSpPr>
        <p:spPr/>
        <p:txBody>
          <a:bodyPr/>
          <a:lstStyle/>
          <a:p>
            <a:fld id="{EF2EAB62-4C05-4954-8501-BA68E4EBA30A}" type="slidenum">
              <a:rPr lang="en-US" smtClean="0"/>
              <a:t>‹#›</a:t>
            </a:fld>
            <a:endParaRPr lang="en-US"/>
          </a:p>
        </p:txBody>
      </p:sp>
    </p:spTree>
    <p:extLst>
      <p:ext uri="{BB962C8B-B14F-4D97-AF65-F5344CB8AC3E}">
        <p14:creationId xmlns:p14="http://schemas.microsoft.com/office/powerpoint/2010/main" val="3752090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3B7975-0F77-4F2F-BF6F-23FD73221A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77C1EC-E951-4B44-A217-F584A11B25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EFED0-07E0-4709-A128-C07772B3A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5420D-CEF8-4B3D-A6CD-40FB262C255B}" type="datetimeFigureOut">
              <a:rPr lang="en-US" smtClean="0"/>
              <a:t>10/30/2020</a:t>
            </a:fld>
            <a:endParaRPr lang="en-US"/>
          </a:p>
        </p:txBody>
      </p:sp>
      <p:sp>
        <p:nvSpPr>
          <p:cNvPr id="5" name="Footer Placeholder 4">
            <a:extLst>
              <a:ext uri="{FF2B5EF4-FFF2-40B4-BE49-F238E27FC236}">
                <a16:creationId xmlns:a16="http://schemas.microsoft.com/office/drawing/2014/main" id="{359BECFE-F710-4FF7-BAE8-512409406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03C7E9-A82C-4493-AE73-1D94DF7887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EAB62-4C05-4954-8501-BA68E4EBA30A}" type="slidenum">
              <a:rPr lang="en-US" smtClean="0"/>
              <a:t>‹#›</a:t>
            </a:fld>
            <a:endParaRPr lang="en-US"/>
          </a:p>
        </p:txBody>
      </p:sp>
    </p:spTree>
    <p:extLst>
      <p:ext uri="{BB962C8B-B14F-4D97-AF65-F5344CB8AC3E}">
        <p14:creationId xmlns:p14="http://schemas.microsoft.com/office/powerpoint/2010/main" val="3403105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9AB566-0D15-42F4-A232-8BA04CF9F598}"/>
              </a:ext>
            </a:extLst>
          </p:cNvPr>
          <p:cNvSpPr/>
          <p:nvPr/>
        </p:nvSpPr>
        <p:spPr>
          <a:xfrm>
            <a:off x="3017207" y="1000302"/>
            <a:ext cx="6914329" cy="1754326"/>
          </a:xfrm>
          <a:prstGeom prst="rect">
            <a:avLst/>
          </a:prstGeom>
          <a:noFill/>
        </p:spPr>
        <p:txBody>
          <a:bodyPr wrap="none" lIns="91440" tIns="45720" rIns="91440" bIns="45720">
            <a:spAutoFit/>
          </a:bodyPr>
          <a:lstStyle/>
          <a:p>
            <a:pPr algn="ctr"/>
            <a:r>
              <a:rPr lang="en-US" sz="3600" b="1" dirty="0"/>
              <a:t>Developing Tools and Strategies for</a:t>
            </a:r>
          </a:p>
          <a:p>
            <a:pPr algn="ctr"/>
            <a:r>
              <a:rPr lang="en-US" sz="3600" b="1" dirty="0"/>
              <a:t> Using of Disordered Published</a:t>
            </a:r>
          </a:p>
          <a:p>
            <a:pPr algn="ctr"/>
            <a:r>
              <a:rPr lang="en-US" sz="3600" b="1" dirty="0"/>
              <a:t> Data in Chemistry</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6BD83321-EFCC-4E54-A26C-44BC1E42E861}"/>
              </a:ext>
            </a:extLst>
          </p:cNvPr>
          <p:cNvSpPr txBox="1"/>
          <p:nvPr/>
        </p:nvSpPr>
        <p:spPr>
          <a:xfrm>
            <a:off x="3564112" y="2754628"/>
            <a:ext cx="5820518" cy="369332"/>
          </a:xfrm>
          <a:prstGeom prst="rect">
            <a:avLst/>
          </a:prstGeom>
          <a:noFill/>
        </p:spPr>
        <p:txBody>
          <a:bodyPr wrap="square" rtlCol="0">
            <a:spAutoFit/>
          </a:bodyPr>
          <a:lstStyle/>
          <a:p>
            <a:r>
              <a:rPr lang="en-US" dirty="0"/>
              <a:t>Andrew Smith, Vinayak Bhat, Dr. </a:t>
            </a:r>
            <a:r>
              <a:rPr lang="en-US" dirty="0" err="1"/>
              <a:t>Qianxiang</a:t>
            </a:r>
            <a:r>
              <a:rPr lang="en-US" dirty="0"/>
              <a:t> Ai, Dr. Chad </a:t>
            </a:r>
            <a:r>
              <a:rPr lang="en-US" dirty="0" err="1"/>
              <a:t>Risko</a:t>
            </a:r>
            <a:endParaRPr lang="en-US" dirty="0"/>
          </a:p>
        </p:txBody>
      </p:sp>
      <p:sp>
        <p:nvSpPr>
          <p:cNvPr id="6" name="TextBox 5">
            <a:extLst>
              <a:ext uri="{FF2B5EF4-FFF2-40B4-BE49-F238E27FC236}">
                <a16:creationId xmlns:a16="http://schemas.microsoft.com/office/drawing/2014/main" id="{BFF3B94C-71DC-48EC-991C-52DE59AA4348}"/>
              </a:ext>
            </a:extLst>
          </p:cNvPr>
          <p:cNvSpPr txBox="1"/>
          <p:nvPr/>
        </p:nvSpPr>
        <p:spPr>
          <a:xfrm>
            <a:off x="4372302" y="3123959"/>
            <a:ext cx="4204138" cy="1200329"/>
          </a:xfrm>
          <a:prstGeom prst="rect">
            <a:avLst/>
          </a:prstGeom>
          <a:noFill/>
        </p:spPr>
        <p:txBody>
          <a:bodyPr wrap="square" rtlCol="0">
            <a:spAutoFit/>
          </a:bodyPr>
          <a:lstStyle/>
          <a:p>
            <a:pPr algn="ctr"/>
            <a:r>
              <a:rPr lang="en-US" dirty="0"/>
              <a:t>Undergraduate Student</a:t>
            </a:r>
          </a:p>
          <a:p>
            <a:pPr algn="ctr"/>
            <a:r>
              <a:rPr lang="en-US" dirty="0"/>
              <a:t>Department of Chemistry &amp;</a:t>
            </a:r>
          </a:p>
          <a:p>
            <a:pPr algn="ctr"/>
            <a:r>
              <a:rPr lang="en-US" dirty="0"/>
              <a:t>Center for Applied Energy Research</a:t>
            </a:r>
          </a:p>
          <a:p>
            <a:pPr algn="ctr"/>
            <a:r>
              <a:rPr lang="en-US" dirty="0"/>
              <a:t>University Of Kentucky</a:t>
            </a:r>
          </a:p>
        </p:txBody>
      </p:sp>
      <p:pic>
        <p:nvPicPr>
          <p:cNvPr id="9" name="Audio 8">
            <a:hlinkClick r:id="" action="ppaction://media"/>
            <a:extLst>
              <a:ext uri="{FF2B5EF4-FFF2-40B4-BE49-F238E27FC236}">
                <a16:creationId xmlns:a16="http://schemas.microsoft.com/office/drawing/2014/main" id="{2EA646A2-9178-46D7-BF12-2F5A33D67A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58091027"/>
      </p:ext>
    </p:extLst>
  </p:cSld>
  <p:clrMapOvr>
    <a:masterClrMapping/>
  </p:clrMapOvr>
  <mc:AlternateContent xmlns:mc="http://schemas.openxmlformats.org/markup-compatibility/2006">
    <mc:Choice xmlns:p14="http://schemas.microsoft.com/office/powerpoint/2010/main" Requires="p14">
      <p:transition spd="slow" p14:dur="2000" advTm="9106"/>
    </mc:Choice>
    <mc:Fallback>
      <p:transition spd="slow" advTm="9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F06E03-FC1F-4222-B3A4-EFE58D91CFB3}"/>
              </a:ext>
            </a:extLst>
          </p:cNvPr>
          <p:cNvSpPr/>
          <p:nvPr/>
        </p:nvSpPr>
        <p:spPr>
          <a:xfrm>
            <a:off x="2539022" y="286279"/>
            <a:ext cx="643926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Affiliations and thanks</a:t>
            </a:r>
          </a:p>
        </p:txBody>
      </p:sp>
      <p:sp>
        <p:nvSpPr>
          <p:cNvPr id="3" name="TextBox 2">
            <a:extLst>
              <a:ext uri="{FF2B5EF4-FFF2-40B4-BE49-F238E27FC236}">
                <a16:creationId xmlns:a16="http://schemas.microsoft.com/office/drawing/2014/main" id="{C88874E9-1843-45B7-A4A4-1DA9978CCB49}"/>
              </a:ext>
            </a:extLst>
          </p:cNvPr>
          <p:cNvSpPr txBox="1"/>
          <p:nvPr/>
        </p:nvSpPr>
        <p:spPr>
          <a:xfrm>
            <a:off x="1083076" y="1305017"/>
            <a:ext cx="4749553" cy="1754326"/>
          </a:xfrm>
          <a:prstGeom prst="rect">
            <a:avLst/>
          </a:prstGeom>
          <a:noFill/>
        </p:spPr>
        <p:txBody>
          <a:bodyPr wrap="square" rtlCol="0">
            <a:spAutoFit/>
          </a:bodyPr>
          <a:lstStyle/>
          <a:p>
            <a:r>
              <a:rPr lang="en-US" dirty="0"/>
              <a:t>I would like to thank everyone in Dr. </a:t>
            </a:r>
            <a:r>
              <a:rPr lang="en-US" dirty="0" err="1"/>
              <a:t>Risko’s</a:t>
            </a:r>
            <a:r>
              <a:rPr lang="en-US" dirty="0"/>
              <a:t> group at CAER at UK.</a:t>
            </a:r>
          </a:p>
          <a:p>
            <a:endParaRPr lang="en-US" dirty="0"/>
          </a:p>
          <a:p>
            <a:endParaRPr lang="en-US" dirty="0"/>
          </a:p>
          <a:p>
            <a:r>
              <a:rPr lang="en-US" dirty="0"/>
              <a:t>I would also like to thank Dr. Jerzy </a:t>
            </a:r>
            <a:r>
              <a:rPr lang="en-US" dirty="0" err="1"/>
              <a:t>Jaromczyk</a:t>
            </a:r>
            <a:r>
              <a:rPr lang="en-US" dirty="0"/>
              <a:t> for helping me to get involved in this work.</a:t>
            </a:r>
          </a:p>
        </p:txBody>
      </p:sp>
      <p:pic>
        <p:nvPicPr>
          <p:cNvPr id="1026" name="Picture 2">
            <a:extLst>
              <a:ext uri="{FF2B5EF4-FFF2-40B4-BE49-F238E27FC236}">
                <a16:creationId xmlns:a16="http://schemas.microsoft.com/office/drawing/2014/main" id="{77C288FB-64F1-4166-A0C9-E5C3896D9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280" y="3240349"/>
            <a:ext cx="2464537" cy="30122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E2A9EE1-E8DB-4762-91ED-207F0B1EF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373" y="1305017"/>
            <a:ext cx="5424256" cy="263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726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409F9C-8EC2-4C38-A41E-BF731FCEC0C8}"/>
              </a:ext>
            </a:extLst>
          </p:cNvPr>
          <p:cNvSpPr/>
          <p:nvPr/>
        </p:nvSpPr>
        <p:spPr>
          <a:xfrm>
            <a:off x="2935026" y="997712"/>
            <a:ext cx="657866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The problem with data</a:t>
            </a:r>
          </a:p>
        </p:txBody>
      </p:sp>
      <p:sp>
        <p:nvSpPr>
          <p:cNvPr id="3" name="TextBox 2">
            <a:extLst>
              <a:ext uri="{FF2B5EF4-FFF2-40B4-BE49-F238E27FC236}">
                <a16:creationId xmlns:a16="http://schemas.microsoft.com/office/drawing/2014/main" id="{481D439E-A4AC-45B3-8612-63A629945820}"/>
              </a:ext>
            </a:extLst>
          </p:cNvPr>
          <p:cNvSpPr txBox="1"/>
          <p:nvPr/>
        </p:nvSpPr>
        <p:spPr>
          <a:xfrm>
            <a:off x="1663083" y="1855432"/>
            <a:ext cx="9123286" cy="1477328"/>
          </a:xfrm>
          <a:prstGeom prst="rect">
            <a:avLst/>
          </a:prstGeom>
          <a:noFill/>
        </p:spPr>
        <p:txBody>
          <a:bodyPr wrap="square" rtlCol="0">
            <a:spAutoFit/>
          </a:bodyPr>
          <a:lstStyle/>
          <a:p>
            <a:r>
              <a:rPr lang="en-US" dirty="0"/>
              <a:t>A huge amount of scientific data is published every year, approximately 3 million articles.</a:t>
            </a:r>
          </a:p>
          <a:p>
            <a:endParaRPr lang="en-US" dirty="0"/>
          </a:p>
          <a:p>
            <a:r>
              <a:rPr lang="en-US" dirty="0"/>
              <a:t>But most of this data is not readily usable. If the data was more easily used that would open the door to a lot of scientific applications in machine learning. For projects such as predicting process or synthesis.</a:t>
            </a:r>
          </a:p>
        </p:txBody>
      </p:sp>
      <p:pic>
        <p:nvPicPr>
          <p:cNvPr id="5" name="Picture 4">
            <a:extLst>
              <a:ext uri="{FF2B5EF4-FFF2-40B4-BE49-F238E27FC236}">
                <a16:creationId xmlns:a16="http://schemas.microsoft.com/office/drawing/2014/main" id="{670FAE24-558B-47A5-984C-8340C2017B3D}"/>
              </a:ext>
            </a:extLst>
          </p:cNvPr>
          <p:cNvPicPr>
            <a:picLocks noChangeAspect="1"/>
          </p:cNvPicPr>
          <p:nvPr/>
        </p:nvPicPr>
        <p:blipFill>
          <a:blip r:embed="rId4"/>
          <a:stretch>
            <a:fillRect/>
          </a:stretch>
        </p:blipFill>
        <p:spPr>
          <a:xfrm>
            <a:off x="2665252" y="4461981"/>
            <a:ext cx="2010809" cy="1827658"/>
          </a:xfrm>
          <a:prstGeom prst="rect">
            <a:avLst/>
          </a:prstGeom>
        </p:spPr>
      </p:pic>
      <p:pic>
        <p:nvPicPr>
          <p:cNvPr id="6" name="Picture 5">
            <a:extLst>
              <a:ext uri="{FF2B5EF4-FFF2-40B4-BE49-F238E27FC236}">
                <a16:creationId xmlns:a16="http://schemas.microsoft.com/office/drawing/2014/main" id="{6D389AC1-8144-4099-A50B-6C9EE4A86812}"/>
              </a:ext>
            </a:extLst>
          </p:cNvPr>
          <p:cNvPicPr>
            <a:picLocks noChangeAspect="1"/>
          </p:cNvPicPr>
          <p:nvPr/>
        </p:nvPicPr>
        <p:blipFill>
          <a:blip r:embed="rId5"/>
          <a:stretch>
            <a:fillRect/>
          </a:stretch>
        </p:blipFill>
        <p:spPr>
          <a:xfrm>
            <a:off x="660913" y="3626146"/>
            <a:ext cx="2004339" cy="1827659"/>
          </a:xfrm>
          <a:prstGeom prst="rect">
            <a:avLst/>
          </a:prstGeom>
        </p:spPr>
      </p:pic>
      <p:sp>
        <p:nvSpPr>
          <p:cNvPr id="7" name="TextBox 6">
            <a:extLst>
              <a:ext uri="{FF2B5EF4-FFF2-40B4-BE49-F238E27FC236}">
                <a16:creationId xmlns:a16="http://schemas.microsoft.com/office/drawing/2014/main" id="{3DB75E61-16BB-4172-95B9-B7F6CFCAA48E}"/>
              </a:ext>
            </a:extLst>
          </p:cNvPr>
          <p:cNvSpPr txBox="1"/>
          <p:nvPr/>
        </p:nvSpPr>
        <p:spPr>
          <a:xfrm>
            <a:off x="4698725" y="4293754"/>
            <a:ext cx="337350" cy="246221"/>
          </a:xfrm>
          <a:prstGeom prst="rect">
            <a:avLst/>
          </a:prstGeom>
          <a:noFill/>
        </p:spPr>
        <p:txBody>
          <a:bodyPr wrap="square" rtlCol="0">
            <a:spAutoFit/>
          </a:bodyPr>
          <a:lstStyle/>
          <a:p>
            <a:r>
              <a:rPr lang="en-US" sz="1000" dirty="0"/>
              <a:t>1</a:t>
            </a:r>
          </a:p>
        </p:txBody>
      </p:sp>
      <p:sp>
        <p:nvSpPr>
          <p:cNvPr id="8" name="TextBox 7">
            <a:extLst>
              <a:ext uri="{FF2B5EF4-FFF2-40B4-BE49-F238E27FC236}">
                <a16:creationId xmlns:a16="http://schemas.microsoft.com/office/drawing/2014/main" id="{5EB4401E-0FE9-4A94-A25D-E2912DF347DE}"/>
              </a:ext>
            </a:extLst>
          </p:cNvPr>
          <p:cNvSpPr txBox="1"/>
          <p:nvPr/>
        </p:nvSpPr>
        <p:spPr>
          <a:xfrm>
            <a:off x="2766351" y="3432567"/>
            <a:ext cx="337350" cy="246221"/>
          </a:xfrm>
          <a:prstGeom prst="rect">
            <a:avLst/>
          </a:prstGeom>
          <a:noFill/>
        </p:spPr>
        <p:txBody>
          <a:bodyPr wrap="square" rtlCol="0">
            <a:spAutoFit/>
          </a:bodyPr>
          <a:lstStyle/>
          <a:p>
            <a:r>
              <a:rPr lang="en-US" sz="1000" dirty="0"/>
              <a:t>1</a:t>
            </a:r>
          </a:p>
        </p:txBody>
      </p:sp>
      <p:sp>
        <p:nvSpPr>
          <p:cNvPr id="9" name="TextBox 8">
            <a:extLst>
              <a:ext uri="{FF2B5EF4-FFF2-40B4-BE49-F238E27FC236}">
                <a16:creationId xmlns:a16="http://schemas.microsoft.com/office/drawing/2014/main" id="{66D2CEF3-1DEA-41CE-9BE3-0B258DE779DD}"/>
              </a:ext>
            </a:extLst>
          </p:cNvPr>
          <p:cNvSpPr txBox="1"/>
          <p:nvPr/>
        </p:nvSpPr>
        <p:spPr>
          <a:xfrm>
            <a:off x="71022" y="6245522"/>
            <a:ext cx="12192000" cy="338554"/>
          </a:xfrm>
          <a:prstGeom prst="rect">
            <a:avLst/>
          </a:prstGeom>
          <a:noFill/>
        </p:spPr>
        <p:txBody>
          <a:bodyPr wrap="square" rtlCol="0">
            <a:spAutoFit/>
          </a:bodyPr>
          <a:lstStyle/>
          <a:p>
            <a:r>
              <a:rPr lang="en-US" sz="800" dirty="0"/>
              <a:t>1) </a:t>
            </a:r>
            <a:r>
              <a:rPr lang="en-US" sz="800" dirty="0" err="1"/>
              <a:t>Biancalana</a:t>
            </a:r>
            <a:r>
              <a:rPr lang="en-US" sz="800" dirty="0"/>
              <a:t>, Lorenzo, et al. “Ruthenium p-Cymene Complexes with </a:t>
            </a:r>
            <a:r>
              <a:rPr lang="el-GR" sz="800" dirty="0"/>
              <a:t>α-</a:t>
            </a:r>
            <a:r>
              <a:rPr lang="en-US" sz="800" dirty="0" err="1"/>
              <a:t>Diimine</a:t>
            </a:r>
            <a:r>
              <a:rPr lang="en-US" sz="800" dirty="0"/>
              <a:t> Ligands as Catalytic Precursors for the Transfer Hydrogenation of Ethyl Levulinate to </a:t>
            </a:r>
            <a:r>
              <a:rPr lang="el-GR" sz="800" dirty="0"/>
              <a:t>γ-</a:t>
            </a:r>
            <a:r>
              <a:rPr lang="en-US" sz="800" dirty="0" err="1"/>
              <a:t>Valerolactone</a:t>
            </a:r>
            <a:r>
              <a:rPr lang="en-US" sz="800" dirty="0"/>
              <a:t>.” New Journal of Chemistry, vol. 42, no. 21, 19 Sept. 2018, pp. 17574–17586., doi:10.1039/c8nj03569e.</a:t>
            </a:r>
          </a:p>
          <a:p>
            <a:endParaRPr lang="en-US" sz="800" dirty="0"/>
          </a:p>
        </p:txBody>
      </p:sp>
      <p:pic>
        <p:nvPicPr>
          <p:cNvPr id="11" name="Picture 10">
            <a:extLst>
              <a:ext uri="{FF2B5EF4-FFF2-40B4-BE49-F238E27FC236}">
                <a16:creationId xmlns:a16="http://schemas.microsoft.com/office/drawing/2014/main" id="{5DCF0144-A783-4FC3-9D25-612CF0DC5288}"/>
              </a:ext>
            </a:extLst>
          </p:cNvPr>
          <p:cNvPicPr>
            <a:picLocks noChangeAspect="1"/>
          </p:cNvPicPr>
          <p:nvPr/>
        </p:nvPicPr>
        <p:blipFill>
          <a:blip r:embed="rId6"/>
          <a:stretch>
            <a:fillRect/>
          </a:stretch>
        </p:blipFill>
        <p:spPr>
          <a:xfrm>
            <a:off x="5138953" y="3407851"/>
            <a:ext cx="3082893" cy="2522368"/>
          </a:xfrm>
          <a:prstGeom prst="rect">
            <a:avLst/>
          </a:prstGeom>
        </p:spPr>
      </p:pic>
      <p:sp>
        <p:nvSpPr>
          <p:cNvPr id="12" name="TextBox 11">
            <a:extLst>
              <a:ext uri="{FF2B5EF4-FFF2-40B4-BE49-F238E27FC236}">
                <a16:creationId xmlns:a16="http://schemas.microsoft.com/office/drawing/2014/main" id="{D2349B0E-E1A1-4E8F-810F-22E830BAD6D6}"/>
              </a:ext>
            </a:extLst>
          </p:cNvPr>
          <p:cNvSpPr txBox="1"/>
          <p:nvPr/>
        </p:nvSpPr>
        <p:spPr>
          <a:xfrm>
            <a:off x="71022" y="6365310"/>
            <a:ext cx="11888140" cy="338554"/>
          </a:xfrm>
          <a:prstGeom prst="rect">
            <a:avLst/>
          </a:prstGeom>
          <a:noFill/>
        </p:spPr>
        <p:txBody>
          <a:bodyPr wrap="square" rtlCol="0">
            <a:spAutoFit/>
          </a:bodyPr>
          <a:lstStyle/>
          <a:p>
            <a:r>
              <a:rPr lang="en-US" sz="800" dirty="0"/>
              <a:t>2) Li, Yu, and Datong Song. “Syntheses, Structures and Luminescent Properties of Decorated Lanthanide Metal-Organic Frameworks of (E)-4,4′-(Ethene-1,2-Diyl)</a:t>
            </a:r>
            <a:r>
              <a:rPr lang="en-US" sz="800" dirty="0" err="1"/>
              <a:t>Dibenzoic</a:t>
            </a:r>
            <a:r>
              <a:rPr lang="en-US" sz="800" dirty="0"/>
              <a:t> Acids.” </a:t>
            </a:r>
            <a:r>
              <a:rPr lang="en-US" sz="800" dirty="0" err="1"/>
              <a:t>CrystEngComm</a:t>
            </a:r>
            <a:r>
              <a:rPr lang="en-US" sz="800" dirty="0"/>
              <a:t>, vol. 13, no. 6, 8 Dec. 2010, pp. 1821–1830., doi:10.1039/c0ce00750a.</a:t>
            </a:r>
          </a:p>
          <a:p>
            <a:endParaRPr lang="en-US" sz="800" dirty="0"/>
          </a:p>
        </p:txBody>
      </p:sp>
      <p:pic>
        <p:nvPicPr>
          <p:cNvPr id="13" name="Picture 12">
            <a:extLst>
              <a:ext uri="{FF2B5EF4-FFF2-40B4-BE49-F238E27FC236}">
                <a16:creationId xmlns:a16="http://schemas.microsoft.com/office/drawing/2014/main" id="{BB94AC1E-DC9B-4207-BAE9-16A68948654E}"/>
              </a:ext>
            </a:extLst>
          </p:cNvPr>
          <p:cNvPicPr>
            <a:picLocks noChangeAspect="1"/>
          </p:cNvPicPr>
          <p:nvPr/>
        </p:nvPicPr>
        <p:blipFill>
          <a:blip r:embed="rId7"/>
          <a:stretch>
            <a:fillRect/>
          </a:stretch>
        </p:blipFill>
        <p:spPr>
          <a:xfrm>
            <a:off x="8324724" y="3895371"/>
            <a:ext cx="3611485" cy="1411718"/>
          </a:xfrm>
          <a:prstGeom prst="rect">
            <a:avLst/>
          </a:prstGeom>
        </p:spPr>
      </p:pic>
      <p:sp>
        <p:nvSpPr>
          <p:cNvPr id="14" name="TextBox 13">
            <a:extLst>
              <a:ext uri="{FF2B5EF4-FFF2-40B4-BE49-F238E27FC236}">
                <a16:creationId xmlns:a16="http://schemas.microsoft.com/office/drawing/2014/main" id="{56056C67-1890-4FF2-A589-0418D68645E2}"/>
              </a:ext>
            </a:extLst>
          </p:cNvPr>
          <p:cNvSpPr txBox="1"/>
          <p:nvPr/>
        </p:nvSpPr>
        <p:spPr>
          <a:xfrm>
            <a:off x="8221846" y="3262986"/>
            <a:ext cx="337350" cy="246221"/>
          </a:xfrm>
          <a:prstGeom prst="rect">
            <a:avLst/>
          </a:prstGeom>
          <a:noFill/>
        </p:spPr>
        <p:txBody>
          <a:bodyPr wrap="square" rtlCol="0">
            <a:spAutoFit/>
          </a:bodyPr>
          <a:lstStyle/>
          <a:p>
            <a:r>
              <a:rPr lang="en-US" sz="1000" dirty="0"/>
              <a:t>2</a:t>
            </a:r>
          </a:p>
        </p:txBody>
      </p:sp>
      <p:sp>
        <p:nvSpPr>
          <p:cNvPr id="15" name="TextBox 14">
            <a:extLst>
              <a:ext uri="{FF2B5EF4-FFF2-40B4-BE49-F238E27FC236}">
                <a16:creationId xmlns:a16="http://schemas.microsoft.com/office/drawing/2014/main" id="{41B9DF27-A324-4940-AA14-D9CEB0F50734}"/>
              </a:ext>
            </a:extLst>
          </p:cNvPr>
          <p:cNvSpPr txBox="1"/>
          <p:nvPr/>
        </p:nvSpPr>
        <p:spPr>
          <a:xfrm>
            <a:off x="11843713" y="3895371"/>
            <a:ext cx="337350" cy="246221"/>
          </a:xfrm>
          <a:prstGeom prst="rect">
            <a:avLst/>
          </a:prstGeom>
          <a:noFill/>
        </p:spPr>
        <p:txBody>
          <a:bodyPr wrap="square" rtlCol="0">
            <a:spAutoFit/>
          </a:bodyPr>
          <a:lstStyle/>
          <a:p>
            <a:r>
              <a:rPr lang="en-US" sz="1000" dirty="0"/>
              <a:t>3</a:t>
            </a:r>
          </a:p>
        </p:txBody>
      </p:sp>
      <p:sp>
        <p:nvSpPr>
          <p:cNvPr id="16" name="TextBox 15">
            <a:extLst>
              <a:ext uri="{FF2B5EF4-FFF2-40B4-BE49-F238E27FC236}">
                <a16:creationId xmlns:a16="http://schemas.microsoft.com/office/drawing/2014/main" id="{4B4EF05C-8821-481A-8840-113D8C10A3A3}"/>
              </a:ext>
            </a:extLst>
          </p:cNvPr>
          <p:cNvSpPr txBox="1"/>
          <p:nvPr/>
        </p:nvSpPr>
        <p:spPr>
          <a:xfrm>
            <a:off x="71022" y="6351583"/>
            <a:ext cx="11611992" cy="584775"/>
          </a:xfrm>
          <a:prstGeom prst="rect">
            <a:avLst/>
          </a:prstGeom>
          <a:noFill/>
        </p:spPr>
        <p:txBody>
          <a:bodyPr wrap="square" rtlCol="0">
            <a:spAutoFit/>
          </a:bodyPr>
          <a:lstStyle/>
          <a:p>
            <a:endParaRPr lang="en-US" sz="800" dirty="0"/>
          </a:p>
          <a:p>
            <a:r>
              <a:rPr lang="en-US" sz="800" dirty="0"/>
              <a:t>3) </a:t>
            </a:r>
            <a:r>
              <a:rPr lang="en-US" sz="800" dirty="0" err="1"/>
              <a:t>Santra</a:t>
            </a:r>
            <a:r>
              <a:rPr lang="en-US" sz="800" dirty="0"/>
              <a:t>, </a:t>
            </a:r>
            <a:r>
              <a:rPr lang="en-US" sz="800" dirty="0" err="1"/>
              <a:t>Ramkinkar</a:t>
            </a:r>
            <a:r>
              <a:rPr lang="en-US" sz="800" dirty="0"/>
              <a:t>, et al. “Weak </a:t>
            </a:r>
            <a:r>
              <a:rPr lang="en-US" sz="800" dirty="0" err="1"/>
              <a:t>Ag⋯Ag</a:t>
            </a:r>
            <a:r>
              <a:rPr lang="en-US" sz="800" dirty="0"/>
              <a:t> and Ag⋯</a:t>
            </a:r>
            <a:r>
              <a:rPr lang="el-GR" sz="800" dirty="0"/>
              <a:t>π </a:t>
            </a:r>
            <a:r>
              <a:rPr lang="en-US" sz="800" dirty="0"/>
              <a:t>Interactions in Templating Regioselective Single and Double [2+2] Reactions of N,N′-Bis(3-(4-Pyridyl)Acryloyl)–Hydrazine: Synthesis of an Unprecedented </a:t>
            </a:r>
            <a:r>
              <a:rPr lang="en-US" sz="800" dirty="0" err="1"/>
              <a:t>Tricyclohexadecane</a:t>
            </a:r>
            <a:r>
              <a:rPr lang="en-US" sz="800" dirty="0"/>
              <a:t> Ring System.” Chemical Communications, vol. 47, no. 38, 22 Aug. 2011, p. 10740., doi:10.1039/c1cc13994k.</a:t>
            </a:r>
          </a:p>
          <a:p>
            <a:endParaRPr lang="en-US" sz="800" dirty="0"/>
          </a:p>
        </p:txBody>
      </p:sp>
      <p:pic>
        <p:nvPicPr>
          <p:cNvPr id="18" name="Audio 17">
            <a:hlinkClick r:id="" action="ppaction://media"/>
            <a:extLst>
              <a:ext uri="{FF2B5EF4-FFF2-40B4-BE49-F238E27FC236}">
                <a16:creationId xmlns:a16="http://schemas.microsoft.com/office/drawing/2014/main" id="{97F7C04C-52E9-4736-99D0-9C3C1EF402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79664070"/>
      </p:ext>
    </p:extLst>
  </p:cSld>
  <p:clrMapOvr>
    <a:masterClrMapping/>
  </p:clrMapOvr>
  <mc:AlternateContent xmlns:mc="http://schemas.openxmlformats.org/markup-compatibility/2006">
    <mc:Choice xmlns:p14="http://schemas.microsoft.com/office/powerpoint/2010/main" Requires="p14">
      <p:transition spd="slow" p14:dur="2000" advTm="82377"/>
    </mc:Choice>
    <mc:Fallback>
      <p:transition spd="slow" advTm="82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8DE50-CF9F-430F-AE65-4B3304FA6E60}"/>
              </a:ext>
            </a:extLst>
          </p:cNvPr>
          <p:cNvSpPr>
            <a:spLocks noGrp="1"/>
          </p:cNvSpPr>
          <p:nvPr>
            <p:ph type="title"/>
          </p:nvPr>
        </p:nvSpPr>
        <p:spPr/>
        <p:txBody>
          <a:bodyPr/>
          <a:lstStyle/>
          <a:p>
            <a:r>
              <a:rPr lang="en-US" dirty="0"/>
              <a:t>Recrystallization case study</a:t>
            </a:r>
          </a:p>
        </p:txBody>
      </p:sp>
      <p:sp>
        <p:nvSpPr>
          <p:cNvPr id="4" name="TextBox 3">
            <a:extLst>
              <a:ext uri="{FF2B5EF4-FFF2-40B4-BE49-F238E27FC236}">
                <a16:creationId xmlns:a16="http://schemas.microsoft.com/office/drawing/2014/main" id="{3EF2C0CF-122B-4169-9590-F5907CA2710D}"/>
              </a:ext>
            </a:extLst>
          </p:cNvPr>
          <p:cNvSpPr txBox="1"/>
          <p:nvPr/>
        </p:nvSpPr>
        <p:spPr>
          <a:xfrm>
            <a:off x="1189608" y="1526959"/>
            <a:ext cx="9552373" cy="2585323"/>
          </a:xfrm>
          <a:prstGeom prst="rect">
            <a:avLst/>
          </a:prstGeom>
          <a:noFill/>
        </p:spPr>
        <p:txBody>
          <a:bodyPr wrap="square" rtlCol="0">
            <a:spAutoFit/>
          </a:bodyPr>
          <a:lstStyle/>
          <a:p>
            <a:r>
              <a:rPr lang="en-US" dirty="0"/>
              <a:t>Recrystallization is a method of purifying a sample. This is generally done by dissolving an impure sample in solvent which it is soluble in at high temperatures but not soluble at low temperatures. The goal being that the sample will recrystallize at the lower temperature while impurities will not.</a:t>
            </a:r>
          </a:p>
          <a:p>
            <a:endParaRPr lang="en-US" dirty="0"/>
          </a:p>
          <a:p>
            <a:r>
              <a:rPr lang="en-US" dirty="0"/>
              <a:t>What solvent should be used for a given sample is not usually theoretically known but rather determined from trial and error.</a:t>
            </a:r>
          </a:p>
          <a:p>
            <a:endParaRPr lang="en-US" dirty="0"/>
          </a:p>
          <a:p>
            <a:r>
              <a:rPr lang="en-US" dirty="0"/>
              <a:t>The goal of this project was to collect data on recrystallization solvent to make synthesis easier and to develop scraping techniques for scientific literature.</a:t>
            </a:r>
          </a:p>
        </p:txBody>
      </p:sp>
      <p:pic>
        <p:nvPicPr>
          <p:cNvPr id="9" name="Audio 8">
            <a:hlinkClick r:id="" action="ppaction://media"/>
            <a:extLst>
              <a:ext uri="{FF2B5EF4-FFF2-40B4-BE49-F238E27FC236}">
                <a16:creationId xmlns:a16="http://schemas.microsoft.com/office/drawing/2014/main" id="{5C139BEA-D3A2-4DB1-ACF5-AA476D6D4D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0120839"/>
      </p:ext>
    </p:extLst>
  </p:cSld>
  <p:clrMapOvr>
    <a:masterClrMapping/>
  </p:clrMapOvr>
  <mc:AlternateContent xmlns:mc="http://schemas.openxmlformats.org/markup-compatibility/2006">
    <mc:Choice xmlns:p14="http://schemas.microsoft.com/office/powerpoint/2010/main" Requires="p14">
      <p:transition spd="slow" p14:dur="2000" advTm="98406"/>
    </mc:Choice>
    <mc:Fallback>
      <p:transition spd="slow" advTm="98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6E06CA-244E-42BE-A24B-C967A7AD4602}"/>
              </a:ext>
            </a:extLst>
          </p:cNvPr>
          <p:cNvSpPr/>
          <p:nvPr/>
        </p:nvSpPr>
        <p:spPr>
          <a:xfrm>
            <a:off x="1708951" y="0"/>
            <a:ext cx="86975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Theoretical end data structure</a:t>
            </a:r>
          </a:p>
        </p:txBody>
      </p:sp>
      <p:sp>
        <p:nvSpPr>
          <p:cNvPr id="7" name="Rectangle 6">
            <a:extLst>
              <a:ext uri="{FF2B5EF4-FFF2-40B4-BE49-F238E27FC236}">
                <a16:creationId xmlns:a16="http://schemas.microsoft.com/office/drawing/2014/main" id="{772BD31A-89FD-4C85-89A4-B5C105BECB39}"/>
              </a:ext>
            </a:extLst>
          </p:cNvPr>
          <p:cNvSpPr/>
          <p:nvPr/>
        </p:nvSpPr>
        <p:spPr>
          <a:xfrm>
            <a:off x="656948" y="3240350"/>
            <a:ext cx="2104007" cy="7723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Chemical Name</a:t>
            </a:r>
          </a:p>
        </p:txBody>
      </p:sp>
      <p:sp>
        <p:nvSpPr>
          <p:cNvPr id="8" name="Rectangle: Rounded Corners 7">
            <a:extLst>
              <a:ext uri="{FF2B5EF4-FFF2-40B4-BE49-F238E27FC236}">
                <a16:creationId xmlns:a16="http://schemas.microsoft.com/office/drawing/2014/main" id="{8BD9073E-D45B-44C6-B88C-C7B327ED5E17}"/>
              </a:ext>
            </a:extLst>
          </p:cNvPr>
          <p:cNvSpPr/>
          <p:nvPr/>
        </p:nvSpPr>
        <p:spPr>
          <a:xfrm>
            <a:off x="3746377" y="1607980"/>
            <a:ext cx="2494624" cy="62143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DOI for related paper</a:t>
            </a:r>
          </a:p>
        </p:txBody>
      </p:sp>
      <p:sp>
        <p:nvSpPr>
          <p:cNvPr id="9" name="Rectangle: Rounded Corners 8">
            <a:extLst>
              <a:ext uri="{FF2B5EF4-FFF2-40B4-BE49-F238E27FC236}">
                <a16:creationId xmlns:a16="http://schemas.microsoft.com/office/drawing/2014/main" id="{C8153737-4BEE-49BA-A777-1F021C2AF905}"/>
              </a:ext>
            </a:extLst>
          </p:cNvPr>
          <p:cNvSpPr/>
          <p:nvPr/>
        </p:nvSpPr>
        <p:spPr>
          <a:xfrm>
            <a:off x="7013360" y="1511450"/>
            <a:ext cx="2135294" cy="71796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Synthesis information</a:t>
            </a:r>
          </a:p>
        </p:txBody>
      </p:sp>
      <p:sp>
        <p:nvSpPr>
          <p:cNvPr id="10" name="Rectangle: Rounded Corners 9">
            <a:extLst>
              <a:ext uri="{FF2B5EF4-FFF2-40B4-BE49-F238E27FC236}">
                <a16:creationId xmlns:a16="http://schemas.microsoft.com/office/drawing/2014/main" id="{D137624F-5BD0-4C9D-A360-745D7F2DC82E}"/>
              </a:ext>
            </a:extLst>
          </p:cNvPr>
          <p:cNvSpPr/>
          <p:nvPr/>
        </p:nvSpPr>
        <p:spPr>
          <a:xfrm>
            <a:off x="9880847" y="1305017"/>
            <a:ext cx="1908699" cy="139379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Specific synthesis property (</a:t>
            </a:r>
            <a:r>
              <a:rPr lang="en-US" dirty="0" err="1"/>
              <a:t>eg</a:t>
            </a:r>
            <a:r>
              <a:rPr lang="en-US" dirty="0"/>
              <a:t> recrystallization solvent)</a:t>
            </a:r>
          </a:p>
        </p:txBody>
      </p:sp>
      <p:sp>
        <p:nvSpPr>
          <p:cNvPr id="11" name="Rectangle: Rounded Corners 10">
            <a:extLst>
              <a:ext uri="{FF2B5EF4-FFF2-40B4-BE49-F238E27FC236}">
                <a16:creationId xmlns:a16="http://schemas.microsoft.com/office/drawing/2014/main" id="{5F3F7E43-FD9D-435E-9DA1-FF76DEAEBFD6}"/>
              </a:ext>
            </a:extLst>
          </p:cNvPr>
          <p:cNvSpPr/>
          <p:nvPr/>
        </p:nvSpPr>
        <p:spPr>
          <a:xfrm>
            <a:off x="3659080" y="3336880"/>
            <a:ext cx="2494624" cy="62143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DOI for related paper</a:t>
            </a:r>
          </a:p>
        </p:txBody>
      </p:sp>
      <p:sp>
        <p:nvSpPr>
          <p:cNvPr id="12" name="Rectangle: Rounded Corners 11">
            <a:extLst>
              <a:ext uri="{FF2B5EF4-FFF2-40B4-BE49-F238E27FC236}">
                <a16:creationId xmlns:a16="http://schemas.microsoft.com/office/drawing/2014/main" id="{84BE7565-3A63-4CAF-9FA3-3DE32220F116}"/>
              </a:ext>
            </a:extLst>
          </p:cNvPr>
          <p:cNvSpPr/>
          <p:nvPr/>
        </p:nvSpPr>
        <p:spPr>
          <a:xfrm>
            <a:off x="6926063" y="3240350"/>
            <a:ext cx="2135294" cy="71796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Synthesis information</a:t>
            </a:r>
          </a:p>
        </p:txBody>
      </p:sp>
      <p:sp>
        <p:nvSpPr>
          <p:cNvPr id="13" name="Rectangle: Rounded Corners 12">
            <a:extLst>
              <a:ext uri="{FF2B5EF4-FFF2-40B4-BE49-F238E27FC236}">
                <a16:creationId xmlns:a16="http://schemas.microsoft.com/office/drawing/2014/main" id="{0051C2DD-B736-40C8-AF12-C39780136EB3}"/>
              </a:ext>
            </a:extLst>
          </p:cNvPr>
          <p:cNvSpPr/>
          <p:nvPr/>
        </p:nvSpPr>
        <p:spPr>
          <a:xfrm>
            <a:off x="9793550" y="3033917"/>
            <a:ext cx="1908699" cy="139379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Specific synthesis property (</a:t>
            </a:r>
            <a:r>
              <a:rPr lang="en-US" dirty="0" err="1"/>
              <a:t>eg</a:t>
            </a:r>
            <a:r>
              <a:rPr lang="en-US" dirty="0"/>
              <a:t> recrystallization solvent)</a:t>
            </a:r>
          </a:p>
        </p:txBody>
      </p:sp>
      <p:sp>
        <p:nvSpPr>
          <p:cNvPr id="14" name="Rectangle: Rounded Corners 13">
            <a:extLst>
              <a:ext uri="{FF2B5EF4-FFF2-40B4-BE49-F238E27FC236}">
                <a16:creationId xmlns:a16="http://schemas.microsoft.com/office/drawing/2014/main" id="{574E9D6A-4B71-43FA-9DB1-076097506AE7}"/>
              </a:ext>
            </a:extLst>
          </p:cNvPr>
          <p:cNvSpPr/>
          <p:nvPr/>
        </p:nvSpPr>
        <p:spPr>
          <a:xfrm>
            <a:off x="3659080" y="5402570"/>
            <a:ext cx="2494624" cy="62143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DOI for related paper</a:t>
            </a:r>
          </a:p>
        </p:txBody>
      </p:sp>
      <p:sp>
        <p:nvSpPr>
          <p:cNvPr id="15" name="Rectangle: Rounded Corners 14">
            <a:extLst>
              <a:ext uri="{FF2B5EF4-FFF2-40B4-BE49-F238E27FC236}">
                <a16:creationId xmlns:a16="http://schemas.microsoft.com/office/drawing/2014/main" id="{97D323AD-F10E-40FA-AD1E-4ED49F939D32}"/>
              </a:ext>
            </a:extLst>
          </p:cNvPr>
          <p:cNvSpPr/>
          <p:nvPr/>
        </p:nvSpPr>
        <p:spPr>
          <a:xfrm>
            <a:off x="6926063" y="5306040"/>
            <a:ext cx="2135294" cy="71796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Synthesis information</a:t>
            </a:r>
          </a:p>
        </p:txBody>
      </p:sp>
      <p:sp>
        <p:nvSpPr>
          <p:cNvPr id="16" name="Rectangle: Rounded Corners 15">
            <a:extLst>
              <a:ext uri="{FF2B5EF4-FFF2-40B4-BE49-F238E27FC236}">
                <a16:creationId xmlns:a16="http://schemas.microsoft.com/office/drawing/2014/main" id="{167282DA-EB8D-488F-9215-73C1167E355B}"/>
              </a:ext>
            </a:extLst>
          </p:cNvPr>
          <p:cNvSpPr/>
          <p:nvPr/>
        </p:nvSpPr>
        <p:spPr>
          <a:xfrm>
            <a:off x="9793550" y="5099607"/>
            <a:ext cx="1908699" cy="139379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Specific synthesis property (</a:t>
            </a:r>
            <a:r>
              <a:rPr lang="en-US" dirty="0" err="1"/>
              <a:t>eg</a:t>
            </a:r>
            <a:r>
              <a:rPr lang="en-US" dirty="0"/>
              <a:t> recrystallization solvent)</a:t>
            </a:r>
          </a:p>
        </p:txBody>
      </p:sp>
      <p:cxnSp>
        <p:nvCxnSpPr>
          <p:cNvPr id="18" name="Straight Arrow Connector 17">
            <a:extLst>
              <a:ext uri="{FF2B5EF4-FFF2-40B4-BE49-F238E27FC236}">
                <a16:creationId xmlns:a16="http://schemas.microsoft.com/office/drawing/2014/main" id="{F927705C-4FEF-4507-84BC-1A5FE83D499C}"/>
              </a:ext>
            </a:extLst>
          </p:cNvPr>
          <p:cNvCxnSpPr>
            <a:cxnSpLocks/>
            <a:stCxn id="7" idx="3"/>
            <a:endCxn id="8" idx="1"/>
          </p:cNvCxnSpPr>
          <p:nvPr/>
        </p:nvCxnSpPr>
        <p:spPr>
          <a:xfrm flipV="1">
            <a:off x="2760955" y="1918699"/>
            <a:ext cx="985422" cy="1707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9FE2316-A6E6-4BE3-B5AF-6EE10F2B06AA}"/>
              </a:ext>
            </a:extLst>
          </p:cNvPr>
          <p:cNvCxnSpPr>
            <a:stCxn id="8" idx="3"/>
            <a:endCxn id="9" idx="1"/>
          </p:cNvCxnSpPr>
          <p:nvPr/>
        </p:nvCxnSpPr>
        <p:spPr>
          <a:xfrm flipV="1">
            <a:off x="6241001" y="1870434"/>
            <a:ext cx="772359" cy="48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DE94B5E-332B-453D-875F-1B83891572D1}"/>
              </a:ext>
            </a:extLst>
          </p:cNvPr>
          <p:cNvCxnSpPr>
            <a:stCxn id="9" idx="3"/>
            <a:endCxn id="10" idx="1"/>
          </p:cNvCxnSpPr>
          <p:nvPr/>
        </p:nvCxnSpPr>
        <p:spPr>
          <a:xfrm>
            <a:off x="9148654" y="1870434"/>
            <a:ext cx="732193" cy="131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3A85734-0879-49EF-849A-EA37754CAB48}"/>
              </a:ext>
            </a:extLst>
          </p:cNvPr>
          <p:cNvCxnSpPr>
            <a:stCxn id="7" idx="3"/>
            <a:endCxn id="11" idx="1"/>
          </p:cNvCxnSpPr>
          <p:nvPr/>
        </p:nvCxnSpPr>
        <p:spPr>
          <a:xfrm>
            <a:off x="2760955" y="3626529"/>
            <a:ext cx="898125" cy="21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D974FAC-01F5-4E45-A9E2-8E4DCA66CFDF}"/>
              </a:ext>
            </a:extLst>
          </p:cNvPr>
          <p:cNvCxnSpPr>
            <a:stCxn id="11" idx="3"/>
            <a:endCxn id="12" idx="1"/>
          </p:cNvCxnSpPr>
          <p:nvPr/>
        </p:nvCxnSpPr>
        <p:spPr>
          <a:xfrm flipV="1">
            <a:off x="6153704" y="3599334"/>
            <a:ext cx="772359" cy="48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D6918F2-982E-4C8D-989A-FEB1AC4E6FC4}"/>
              </a:ext>
            </a:extLst>
          </p:cNvPr>
          <p:cNvCxnSpPr>
            <a:stCxn id="12" idx="3"/>
            <a:endCxn id="13" idx="1"/>
          </p:cNvCxnSpPr>
          <p:nvPr/>
        </p:nvCxnSpPr>
        <p:spPr>
          <a:xfrm>
            <a:off x="9061357" y="3599334"/>
            <a:ext cx="732193" cy="131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F0DFC2A-0E01-440F-A322-F26DD120AB52}"/>
              </a:ext>
            </a:extLst>
          </p:cNvPr>
          <p:cNvCxnSpPr>
            <a:cxnSpLocks/>
            <a:stCxn id="7" idx="3"/>
            <a:endCxn id="14" idx="1"/>
          </p:cNvCxnSpPr>
          <p:nvPr/>
        </p:nvCxnSpPr>
        <p:spPr>
          <a:xfrm>
            <a:off x="2760955" y="3626529"/>
            <a:ext cx="898125" cy="2086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9D9E4F7-5D8D-4062-BC9D-6BCBD3C370F1}"/>
              </a:ext>
            </a:extLst>
          </p:cNvPr>
          <p:cNvCxnSpPr>
            <a:stCxn id="14" idx="3"/>
            <a:endCxn id="15" idx="1"/>
          </p:cNvCxnSpPr>
          <p:nvPr/>
        </p:nvCxnSpPr>
        <p:spPr>
          <a:xfrm flipV="1">
            <a:off x="6153704" y="5665024"/>
            <a:ext cx="772359" cy="48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F3D34AE-7BF1-4457-8ED4-64D13195EA1D}"/>
              </a:ext>
            </a:extLst>
          </p:cNvPr>
          <p:cNvCxnSpPr>
            <a:stCxn id="15" idx="3"/>
            <a:endCxn id="16" idx="1"/>
          </p:cNvCxnSpPr>
          <p:nvPr/>
        </p:nvCxnSpPr>
        <p:spPr>
          <a:xfrm>
            <a:off x="9061357" y="5665024"/>
            <a:ext cx="732193" cy="131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6CDC0A6-7883-4C6D-882D-4ACEF9A46A3D}"/>
              </a:ext>
            </a:extLst>
          </p:cNvPr>
          <p:cNvSpPr txBox="1"/>
          <p:nvPr/>
        </p:nvSpPr>
        <p:spPr>
          <a:xfrm>
            <a:off x="2804604" y="3282654"/>
            <a:ext cx="985422" cy="646331"/>
          </a:xfrm>
          <a:prstGeom prst="rect">
            <a:avLst/>
          </a:prstGeom>
          <a:noFill/>
        </p:spPr>
        <p:txBody>
          <a:bodyPr wrap="square" rtlCol="0">
            <a:spAutoFit/>
          </a:bodyPr>
          <a:lstStyle/>
          <a:p>
            <a:r>
              <a:rPr lang="en-US" dirty="0"/>
              <a:t>One to many</a:t>
            </a:r>
          </a:p>
        </p:txBody>
      </p:sp>
      <p:sp>
        <p:nvSpPr>
          <p:cNvPr id="39" name="Rectangle 38">
            <a:extLst>
              <a:ext uri="{FF2B5EF4-FFF2-40B4-BE49-F238E27FC236}">
                <a16:creationId xmlns:a16="http://schemas.microsoft.com/office/drawing/2014/main" id="{A5C8F173-3ACD-4C62-9016-C2744E43C239}"/>
              </a:ext>
            </a:extLst>
          </p:cNvPr>
          <p:cNvSpPr/>
          <p:nvPr/>
        </p:nvSpPr>
        <p:spPr>
          <a:xfrm>
            <a:off x="6134469" y="2689279"/>
            <a:ext cx="985422" cy="646331"/>
          </a:xfrm>
          <a:prstGeom prst="rect">
            <a:avLst/>
          </a:prstGeom>
        </p:spPr>
        <p:txBody>
          <a:bodyPr wrap="square">
            <a:spAutoFit/>
          </a:bodyPr>
          <a:lstStyle/>
          <a:p>
            <a:r>
              <a:rPr lang="en-US" dirty="0"/>
              <a:t>One to one</a:t>
            </a:r>
          </a:p>
        </p:txBody>
      </p:sp>
      <p:sp>
        <p:nvSpPr>
          <p:cNvPr id="40" name="TextBox 39">
            <a:extLst>
              <a:ext uri="{FF2B5EF4-FFF2-40B4-BE49-F238E27FC236}">
                <a16:creationId xmlns:a16="http://schemas.microsoft.com/office/drawing/2014/main" id="{E37D0219-B206-4F15-B83F-E26BB005B262}"/>
              </a:ext>
            </a:extLst>
          </p:cNvPr>
          <p:cNvSpPr txBox="1"/>
          <p:nvPr/>
        </p:nvSpPr>
        <p:spPr>
          <a:xfrm>
            <a:off x="9022039" y="2949019"/>
            <a:ext cx="985422" cy="646331"/>
          </a:xfrm>
          <a:prstGeom prst="rect">
            <a:avLst/>
          </a:prstGeom>
          <a:noFill/>
        </p:spPr>
        <p:txBody>
          <a:bodyPr wrap="square" rtlCol="0">
            <a:spAutoFit/>
          </a:bodyPr>
          <a:lstStyle/>
          <a:p>
            <a:r>
              <a:rPr lang="en-US" dirty="0"/>
              <a:t>One to many</a:t>
            </a:r>
          </a:p>
        </p:txBody>
      </p:sp>
      <p:pic>
        <p:nvPicPr>
          <p:cNvPr id="41" name="Audio 40">
            <a:hlinkClick r:id="" action="ppaction://media"/>
            <a:extLst>
              <a:ext uri="{FF2B5EF4-FFF2-40B4-BE49-F238E27FC236}">
                <a16:creationId xmlns:a16="http://schemas.microsoft.com/office/drawing/2014/main" id="{73AE1B46-5CA0-438D-B18E-C32DDC829D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39921481"/>
      </p:ext>
    </p:extLst>
  </p:cSld>
  <p:clrMapOvr>
    <a:masterClrMapping/>
  </p:clrMapOvr>
  <mc:AlternateContent xmlns:mc="http://schemas.openxmlformats.org/markup-compatibility/2006">
    <mc:Choice xmlns:p14="http://schemas.microsoft.com/office/powerpoint/2010/main" Requires="p14">
      <p:transition spd="slow" p14:dur="2000" advTm="55235"/>
    </mc:Choice>
    <mc:Fallback>
      <p:transition spd="slow" advTm="55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B4667D-5C8E-4857-9561-EFB0E166FE80}"/>
              </a:ext>
            </a:extLst>
          </p:cNvPr>
          <p:cNvSpPr/>
          <p:nvPr/>
        </p:nvSpPr>
        <p:spPr>
          <a:xfrm>
            <a:off x="2847706" y="179747"/>
            <a:ext cx="649658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Theoretical Work Flow</a:t>
            </a:r>
          </a:p>
        </p:txBody>
      </p:sp>
      <p:sp>
        <p:nvSpPr>
          <p:cNvPr id="3" name="Oval 2">
            <a:extLst>
              <a:ext uri="{FF2B5EF4-FFF2-40B4-BE49-F238E27FC236}">
                <a16:creationId xmlns:a16="http://schemas.microsoft.com/office/drawing/2014/main" id="{6859A9BC-59C0-4BF3-BCD0-C1E838A91468}"/>
              </a:ext>
            </a:extLst>
          </p:cNvPr>
          <p:cNvSpPr/>
          <p:nvPr/>
        </p:nvSpPr>
        <p:spPr>
          <a:xfrm>
            <a:off x="603682" y="1367161"/>
            <a:ext cx="3080551" cy="9233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Paper Identifier List</a:t>
            </a:r>
          </a:p>
        </p:txBody>
      </p:sp>
      <p:sp>
        <p:nvSpPr>
          <p:cNvPr id="5" name="Rectangle 4">
            <a:extLst>
              <a:ext uri="{FF2B5EF4-FFF2-40B4-BE49-F238E27FC236}">
                <a16:creationId xmlns:a16="http://schemas.microsoft.com/office/drawing/2014/main" id="{F201F4C5-E550-424D-A663-DD1DD31DF86A}"/>
              </a:ext>
            </a:extLst>
          </p:cNvPr>
          <p:cNvSpPr/>
          <p:nvPr/>
        </p:nvSpPr>
        <p:spPr>
          <a:xfrm>
            <a:off x="603682" y="2752078"/>
            <a:ext cx="3009530"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Access SI from publisher</a:t>
            </a:r>
          </a:p>
        </p:txBody>
      </p:sp>
      <p:sp>
        <p:nvSpPr>
          <p:cNvPr id="6" name="Rectangle 5">
            <a:extLst>
              <a:ext uri="{FF2B5EF4-FFF2-40B4-BE49-F238E27FC236}">
                <a16:creationId xmlns:a16="http://schemas.microsoft.com/office/drawing/2014/main" id="{1349712D-2BFB-4ED7-92F9-0B7181B1016A}"/>
              </a:ext>
            </a:extLst>
          </p:cNvPr>
          <p:cNvSpPr/>
          <p:nvPr/>
        </p:nvSpPr>
        <p:spPr>
          <a:xfrm>
            <a:off x="603682" y="4136995"/>
            <a:ext cx="3178205" cy="11629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Get compound of interests</a:t>
            </a:r>
          </a:p>
        </p:txBody>
      </p:sp>
      <p:sp>
        <p:nvSpPr>
          <p:cNvPr id="7" name="Rectangle 6">
            <a:extLst>
              <a:ext uri="{FF2B5EF4-FFF2-40B4-BE49-F238E27FC236}">
                <a16:creationId xmlns:a16="http://schemas.microsoft.com/office/drawing/2014/main" id="{E31ED377-721E-446A-A964-9C75923A1C21}"/>
              </a:ext>
            </a:extLst>
          </p:cNvPr>
          <p:cNvSpPr/>
          <p:nvPr/>
        </p:nvSpPr>
        <p:spPr>
          <a:xfrm>
            <a:off x="4607511" y="2614527"/>
            <a:ext cx="3462291" cy="108307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Identify synthesis information</a:t>
            </a:r>
          </a:p>
        </p:txBody>
      </p:sp>
      <p:sp>
        <p:nvSpPr>
          <p:cNvPr id="8" name="Oval 7">
            <a:extLst>
              <a:ext uri="{FF2B5EF4-FFF2-40B4-BE49-F238E27FC236}">
                <a16:creationId xmlns:a16="http://schemas.microsoft.com/office/drawing/2014/main" id="{7F68D246-141C-4B88-B912-A80CE27144E6}"/>
              </a:ext>
            </a:extLst>
          </p:cNvPr>
          <p:cNvSpPr/>
          <p:nvPr/>
        </p:nvSpPr>
        <p:spPr>
          <a:xfrm>
            <a:off x="603682" y="5601810"/>
            <a:ext cx="3178205" cy="9321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Compound of interest name</a:t>
            </a:r>
          </a:p>
        </p:txBody>
      </p:sp>
      <p:sp>
        <p:nvSpPr>
          <p:cNvPr id="9" name="Rectangle 8">
            <a:extLst>
              <a:ext uri="{FF2B5EF4-FFF2-40B4-BE49-F238E27FC236}">
                <a16:creationId xmlns:a16="http://schemas.microsoft.com/office/drawing/2014/main" id="{7740DEFE-D59F-4BA5-99B5-2B4239177896}"/>
              </a:ext>
            </a:extLst>
          </p:cNvPr>
          <p:cNvSpPr/>
          <p:nvPr/>
        </p:nvSpPr>
        <p:spPr>
          <a:xfrm>
            <a:off x="4598633" y="4243526"/>
            <a:ext cx="3684233" cy="105644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Parse to smaller synthesis properties</a:t>
            </a:r>
          </a:p>
        </p:txBody>
      </p:sp>
      <p:sp>
        <p:nvSpPr>
          <p:cNvPr id="10" name="Oval 9">
            <a:extLst>
              <a:ext uri="{FF2B5EF4-FFF2-40B4-BE49-F238E27FC236}">
                <a16:creationId xmlns:a16="http://schemas.microsoft.com/office/drawing/2014/main" id="{FA41F08A-245E-4212-8E9C-8DE32704D5D0}"/>
              </a:ext>
            </a:extLst>
          </p:cNvPr>
          <p:cNvSpPr/>
          <p:nvPr/>
        </p:nvSpPr>
        <p:spPr>
          <a:xfrm>
            <a:off x="4687410" y="5601810"/>
            <a:ext cx="3533312" cy="9321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Synthesis properties</a:t>
            </a:r>
          </a:p>
        </p:txBody>
      </p:sp>
      <p:sp>
        <p:nvSpPr>
          <p:cNvPr id="11" name="Oval 10">
            <a:extLst>
              <a:ext uri="{FF2B5EF4-FFF2-40B4-BE49-F238E27FC236}">
                <a16:creationId xmlns:a16="http://schemas.microsoft.com/office/drawing/2014/main" id="{89862AEE-685C-408B-8F69-06F64C548230}"/>
              </a:ext>
            </a:extLst>
          </p:cNvPr>
          <p:cNvSpPr/>
          <p:nvPr/>
        </p:nvSpPr>
        <p:spPr>
          <a:xfrm>
            <a:off x="8815526" y="2490186"/>
            <a:ext cx="2941468" cy="1083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Full Synthesis information</a:t>
            </a:r>
          </a:p>
        </p:txBody>
      </p:sp>
      <p:cxnSp>
        <p:nvCxnSpPr>
          <p:cNvPr id="13" name="Straight Arrow Connector 12">
            <a:extLst>
              <a:ext uri="{FF2B5EF4-FFF2-40B4-BE49-F238E27FC236}">
                <a16:creationId xmlns:a16="http://schemas.microsoft.com/office/drawing/2014/main" id="{41923247-25D1-4CF9-B577-FE2D3476A19A}"/>
              </a:ext>
            </a:extLst>
          </p:cNvPr>
          <p:cNvCxnSpPr>
            <a:stCxn id="3" idx="4"/>
            <a:endCxn id="5" idx="0"/>
          </p:cNvCxnSpPr>
          <p:nvPr/>
        </p:nvCxnSpPr>
        <p:spPr>
          <a:xfrm flipH="1">
            <a:off x="2108447" y="2290491"/>
            <a:ext cx="35511" cy="461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1B48BD3-6DB0-4A67-917E-23097E0BCA9E}"/>
              </a:ext>
            </a:extLst>
          </p:cNvPr>
          <p:cNvCxnSpPr>
            <a:stCxn id="5" idx="2"/>
            <a:endCxn id="6" idx="0"/>
          </p:cNvCxnSpPr>
          <p:nvPr/>
        </p:nvCxnSpPr>
        <p:spPr>
          <a:xfrm>
            <a:off x="2108447" y="3675408"/>
            <a:ext cx="84338" cy="461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1699634-97A3-4146-AEC8-3A70FC222DB2}"/>
              </a:ext>
            </a:extLst>
          </p:cNvPr>
          <p:cNvCxnSpPr>
            <a:stCxn id="5" idx="3"/>
            <a:endCxn id="7" idx="1"/>
          </p:cNvCxnSpPr>
          <p:nvPr/>
        </p:nvCxnSpPr>
        <p:spPr>
          <a:xfrm flipV="1">
            <a:off x="3613212" y="3156065"/>
            <a:ext cx="994299" cy="57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5672E4D-0897-4E82-B45C-89B8F77F3E17}"/>
              </a:ext>
            </a:extLst>
          </p:cNvPr>
          <p:cNvCxnSpPr>
            <a:stCxn id="6" idx="2"/>
            <a:endCxn id="8" idx="0"/>
          </p:cNvCxnSpPr>
          <p:nvPr/>
        </p:nvCxnSpPr>
        <p:spPr>
          <a:xfrm>
            <a:off x="2192785" y="5299969"/>
            <a:ext cx="0" cy="301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EF1B43A-1603-4F46-B9A5-5D3CE645C7B4}"/>
              </a:ext>
            </a:extLst>
          </p:cNvPr>
          <p:cNvCxnSpPr>
            <a:stCxn id="7" idx="2"/>
            <a:endCxn id="9" idx="0"/>
          </p:cNvCxnSpPr>
          <p:nvPr/>
        </p:nvCxnSpPr>
        <p:spPr>
          <a:xfrm>
            <a:off x="6338657" y="3697603"/>
            <a:ext cx="102093" cy="545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D3BC579-3A9D-4C09-A8B4-D98DB4E7B90E}"/>
              </a:ext>
            </a:extLst>
          </p:cNvPr>
          <p:cNvCxnSpPr>
            <a:stCxn id="9" idx="2"/>
            <a:endCxn id="10" idx="0"/>
          </p:cNvCxnSpPr>
          <p:nvPr/>
        </p:nvCxnSpPr>
        <p:spPr>
          <a:xfrm>
            <a:off x="6440750" y="5299969"/>
            <a:ext cx="13316" cy="301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4C6690D-702A-4AB0-837E-5DDB8EE159FE}"/>
              </a:ext>
            </a:extLst>
          </p:cNvPr>
          <p:cNvCxnSpPr>
            <a:stCxn id="7" idx="3"/>
            <a:endCxn id="11" idx="2"/>
          </p:cNvCxnSpPr>
          <p:nvPr/>
        </p:nvCxnSpPr>
        <p:spPr>
          <a:xfrm flipV="1">
            <a:off x="8069802" y="3031724"/>
            <a:ext cx="745724" cy="1243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Audio 25">
            <a:hlinkClick r:id="" action="ppaction://media"/>
            <a:extLst>
              <a:ext uri="{FF2B5EF4-FFF2-40B4-BE49-F238E27FC236}">
                <a16:creationId xmlns:a16="http://schemas.microsoft.com/office/drawing/2014/main" id="{997C075C-BC22-4D95-99DB-44DEC9CA59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87722588"/>
      </p:ext>
    </p:extLst>
  </p:cSld>
  <p:clrMapOvr>
    <a:masterClrMapping/>
  </p:clrMapOvr>
  <mc:AlternateContent xmlns:mc="http://schemas.openxmlformats.org/markup-compatibility/2006">
    <mc:Choice xmlns:p14="http://schemas.microsoft.com/office/powerpoint/2010/main" Requires="p14">
      <p:transition spd="slow" p14:dur="2000" advTm="125944"/>
    </mc:Choice>
    <mc:Fallback>
      <p:transition spd="slow" advTm="125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B9F2-4372-468F-8168-AC8943FCB805}"/>
              </a:ext>
            </a:extLst>
          </p:cNvPr>
          <p:cNvSpPr>
            <a:spLocks noGrp="1"/>
          </p:cNvSpPr>
          <p:nvPr>
            <p:ph type="title"/>
          </p:nvPr>
        </p:nvSpPr>
        <p:spPr/>
        <p:txBody>
          <a:bodyPr/>
          <a:lstStyle/>
          <a:p>
            <a:r>
              <a:rPr lang="en-US" dirty="0"/>
              <a:t>Practical implications</a:t>
            </a:r>
          </a:p>
        </p:txBody>
      </p:sp>
      <p:sp>
        <p:nvSpPr>
          <p:cNvPr id="3" name="Rectangle 2">
            <a:extLst>
              <a:ext uri="{FF2B5EF4-FFF2-40B4-BE49-F238E27FC236}">
                <a16:creationId xmlns:a16="http://schemas.microsoft.com/office/drawing/2014/main" id="{685F5A19-321D-46C6-84CC-25C0CFF043DC}"/>
              </a:ext>
            </a:extLst>
          </p:cNvPr>
          <p:cNvSpPr/>
          <p:nvPr/>
        </p:nvSpPr>
        <p:spPr>
          <a:xfrm>
            <a:off x="8105313" y="488272"/>
            <a:ext cx="3009530"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Access SI from publisher</a:t>
            </a:r>
          </a:p>
        </p:txBody>
      </p:sp>
      <p:sp>
        <p:nvSpPr>
          <p:cNvPr id="4" name="TextBox 3">
            <a:extLst>
              <a:ext uri="{FF2B5EF4-FFF2-40B4-BE49-F238E27FC236}">
                <a16:creationId xmlns:a16="http://schemas.microsoft.com/office/drawing/2014/main" id="{7357AC7A-F949-411B-A202-AB9133B5B54A}"/>
              </a:ext>
            </a:extLst>
          </p:cNvPr>
          <p:cNvSpPr txBox="1"/>
          <p:nvPr/>
        </p:nvSpPr>
        <p:spPr>
          <a:xfrm>
            <a:off x="532661" y="1947072"/>
            <a:ext cx="6915705" cy="2031325"/>
          </a:xfrm>
          <a:prstGeom prst="rect">
            <a:avLst/>
          </a:prstGeom>
          <a:noFill/>
        </p:spPr>
        <p:txBody>
          <a:bodyPr wrap="square" rtlCol="0">
            <a:spAutoFit/>
          </a:bodyPr>
          <a:lstStyle/>
          <a:p>
            <a:r>
              <a:rPr lang="en-US" dirty="0"/>
              <a:t>Publishers often are uncooperative about accessing full text so the supporting information which is free to access was used.</a:t>
            </a:r>
          </a:p>
          <a:p>
            <a:endParaRPr lang="en-US" dirty="0"/>
          </a:p>
          <a:p>
            <a:r>
              <a:rPr lang="en-US" dirty="0"/>
              <a:t>A python program was implemented to resolve article DOI to a publisher page from which a </a:t>
            </a:r>
            <a:r>
              <a:rPr lang="en-US" dirty="0" err="1"/>
              <a:t>BeautifulSoup</a:t>
            </a:r>
            <a:r>
              <a:rPr lang="en-US" dirty="0"/>
              <a:t> based scraper actually identifies the correct supporting information file and copies the bit string for that file.</a:t>
            </a:r>
          </a:p>
        </p:txBody>
      </p:sp>
      <p:pic>
        <p:nvPicPr>
          <p:cNvPr id="5" name="Audio 4">
            <a:hlinkClick r:id="" action="ppaction://media"/>
            <a:extLst>
              <a:ext uri="{FF2B5EF4-FFF2-40B4-BE49-F238E27FC236}">
                <a16:creationId xmlns:a16="http://schemas.microsoft.com/office/drawing/2014/main" id="{6DF137C7-75D4-4EFD-A39D-2761B0B672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76798045"/>
      </p:ext>
    </p:extLst>
  </p:cSld>
  <p:clrMapOvr>
    <a:masterClrMapping/>
  </p:clrMapOvr>
  <mc:AlternateContent xmlns:mc="http://schemas.openxmlformats.org/markup-compatibility/2006">
    <mc:Choice xmlns:p14="http://schemas.microsoft.com/office/powerpoint/2010/main" Requires="p14">
      <p:transition spd="slow" p14:dur="2000" advTm="132293"/>
    </mc:Choice>
    <mc:Fallback>
      <p:transition spd="slow" advTm="13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B9F2-4372-468F-8168-AC8943FCB805}"/>
              </a:ext>
            </a:extLst>
          </p:cNvPr>
          <p:cNvSpPr>
            <a:spLocks noGrp="1"/>
          </p:cNvSpPr>
          <p:nvPr>
            <p:ph type="title"/>
          </p:nvPr>
        </p:nvSpPr>
        <p:spPr/>
        <p:txBody>
          <a:bodyPr/>
          <a:lstStyle/>
          <a:p>
            <a:r>
              <a:rPr lang="en-US" dirty="0"/>
              <a:t>Practical implications</a:t>
            </a:r>
          </a:p>
        </p:txBody>
      </p:sp>
      <p:sp>
        <p:nvSpPr>
          <p:cNvPr id="4" name="TextBox 3">
            <a:extLst>
              <a:ext uri="{FF2B5EF4-FFF2-40B4-BE49-F238E27FC236}">
                <a16:creationId xmlns:a16="http://schemas.microsoft.com/office/drawing/2014/main" id="{7357AC7A-F949-411B-A202-AB9133B5B54A}"/>
              </a:ext>
            </a:extLst>
          </p:cNvPr>
          <p:cNvSpPr txBox="1"/>
          <p:nvPr/>
        </p:nvSpPr>
        <p:spPr>
          <a:xfrm>
            <a:off x="532661" y="1947072"/>
            <a:ext cx="6915705" cy="2031325"/>
          </a:xfrm>
          <a:prstGeom prst="rect">
            <a:avLst/>
          </a:prstGeom>
          <a:noFill/>
        </p:spPr>
        <p:txBody>
          <a:bodyPr wrap="square" rtlCol="0">
            <a:spAutoFit/>
          </a:bodyPr>
          <a:lstStyle/>
          <a:p>
            <a:r>
              <a:rPr lang="en-US" dirty="0"/>
              <a:t>Once the paper has between retrieved the compound of interest is identified based on if available the Cambridge Crystal Structure database entry for that compound.</a:t>
            </a:r>
          </a:p>
          <a:p>
            <a:endParaRPr lang="en-US" dirty="0"/>
          </a:p>
          <a:p>
            <a:r>
              <a:rPr lang="en-US" dirty="0"/>
              <a:t>If not available this is done by comparing the similarity between the compounds in the SI and a list of compounds which are synonyms with compounds appearing in the title.</a:t>
            </a:r>
          </a:p>
        </p:txBody>
      </p:sp>
      <p:sp>
        <p:nvSpPr>
          <p:cNvPr id="5" name="Rectangle 4">
            <a:extLst>
              <a:ext uri="{FF2B5EF4-FFF2-40B4-BE49-F238E27FC236}">
                <a16:creationId xmlns:a16="http://schemas.microsoft.com/office/drawing/2014/main" id="{D5322826-E747-405C-B3AE-1B2E7759798D}"/>
              </a:ext>
            </a:extLst>
          </p:cNvPr>
          <p:cNvSpPr/>
          <p:nvPr/>
        </p:nvSpPr>
        <p:spPr>
          <a:xfrm>
            <a:off x="8362766" y="365125"/>
            <a:ext cx="3178205" cy="11629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Get compound of interests</a:t>
            </a:r>
          </a:p>
        </p:txBody>
      </p:sp>
      <p:pic>
        <p:nvPicPr>
          <p:cNvPr id="8" name="Audio 7">
            <a:hlinkClick r:id="" action="ppaction://media"/>
            <a:extLst>
              <a:ext uri="{FF2B5EF4-FFF2-40B4-BE49-F238E27FC236}">
                <a16:creationId xmlns:a16="http://schemas.microsoft.com/office/drawing/2014/main" id="{C4590B8F-8291-4503-ADF6-B238E0ACAD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73874486"/>
      </p:ext>
    </p:extLst>
  </p:cSld>
  <p:clrMapOvr>
    <a:masterClrMapping/>
  </p:clrMapOvr>
  <mc:AlternateContent xmlns:mc="http://schemas.openxmlformats.org/markup-compatibility/2006">
    <mc:Choice xmlns:p14="http://schemas.microsoft.com/office/powerpoint/2010/main" Requires="p14">
      <p:transition spd="slow" p14:dur="2000" advTm="23076"/>
    </mc:Choice>
    <mc:Fallback>
      <p:transition spd="slow" advTm="23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B9F2-4372-468F-8168-AC8943FCB805}"/>
              </a:ext>
            </a:extLst>
          </p:cNvPr>
          <p:cNvSpPr>
            <a:spLocks noGrp="1"/>
          </p:cNvSpPr>
          <p:nvPr>
            <p:ph type="title"/>
          </p:nvPr>
        </p:nvSpPr>
        <p:spPr/>
        <p:txBody>
          <a:bodyPr/>
          <a:lstStyle/>
          <a:p>
            <a:r>
              <a:rPr lang="en-US" dirty="0"/>
              <a:t>Practical implications</a:t>
            </a:r>
          </a:p>
        </p:txBody>
      </p:sp>
      <p:sp>
        <p:nvSpPr>
          <p:cNvPr id="4" name="TextBox 3">
            <a:extLst>
              <a:ext uri="{FF2B5EF4-FFF2-40B4-BE49-F238E27FC236}">
                <a16:creationId xmlns:a16="http://schemas.microsoft.com/office/drawing/2014/main" id="{7357AC7A-F949-411B-A202-AB9133B5B54A}"/>
              </a:ext>
            </a:extLst>
          </p:cNvPr>
          <p:cNvSpPr txBox="1"/>
          <p:nvPr/>
        </p:nvSpPr>
        <p:spPr>
          <a:xfrm>
            <a:off x="532661" y="1947072"/>
            <a:ext cx="6915705" cy="2031325"/>
          </a:xfrm>
          <a:prstGeom prst="rect">
            <a:avLst/>
          </a:prstGeom>
          <a:noFill/>
        </p:spPr>
        <p:txBody>
          <a:bodyPr wrap="square" rtlCol="0">
            <a:spAutoFit/>
          </a:bodyPr>
          <a:lstStyle/>
          <a:p>
            <a:r>
              <a:rPr lang="en-US" dirty="0"/>
              <a:t>From here the paper is broken down into layout objects which are the closest thing to a paragraph in a PDF.</a:t>
            </a:r>
          </a:p>
          <a:p>
            <a:endParaRPr lang="en-US" dirty="0"/>
          </a:p>
          <a:p>
            <a:r>
              <a:rPr lang="en-US" dirty="0"/>
              <a:t>Each of these layout object is scored for likely hood of being the desired paragraph. High scoring paragraphs are feed through the IBM reactions for chemistry </a:t>
            </a:r>
            <a:r>
              <a:rPr lang="en-US" dirty="0" err="1"/>
              <a:t>api</a:t>
            </a:r>
            <a:r>
              <a:rPr lang="en-US" dirty="0"/>
              <a:t>. Objects with at least one synthesis action are then returned.</a:t>
            </a:r>
          </a:p>
        </p:txBody>
      </p:sp>
      <p:sp>
        <p:nvSpPr>
          <p:cNvPr id="6" name="Rectangle 5">
            <a:extLst>
              <a:ext uri="{FF2B5EF4-FFF2-40B4-BE49-F238E27FC236}">
                <a16:creationId xmlns:a16="http://schemas.microsoft.com/office/drawing/2014/main" id="{6B26B7DC-15F2-4CF5-8E7A-02ECF36B7AED}"/>
              </a:ext>
            </a:extLst>
          </p:cNvPr>
          <p:cNvSpPr/>
          <p:nvPr/>
        </p:nvSpPr>
        <p:spPr>
          <a:xfrm>
            <a:off x="8300622" y="365125"/>
            <a:ext cx="3462291" cy="108307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Identify synthesis information</a:t>
            </a:r>
          </a:p>
        </p:txBody>
      </p:sp>
      <p:pic>
        <p:nvPicPr>
          <p:cNvPr id="8" name="Audio 7">
            <a:hlinkClick r:id="" action="ppaction://media"/>
            <a:extLst>
              <a:ext uri="{FF2B5EF4-FFF2-40B4-BE49-F238E27FC236}">
                <a16:creationId xmlns:a16="http://schemas.microsoft.com/office/drawing/2014/main" id="{6B379C7D-F6C6-42F0-B247-B3A2A574A9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14371934"/>
      </p:ext>
    </p:extLst>
  </p:cSld>
  <p:clrMapOvr>
    <a:masterClrMapping/>
  </p:clrMapOvr>
  <mc:AlternateContent xmlns:mc="http://schemas.openxmlformats.org/markup-compatibility/2006">
    <mc:Choice xmlns:p14="http://schemas.microsoft.com/office/powerpoint/2010/main" Requires="p14">
      <p:transition spd="slow" p14:dur="2000" advTm="53752"/>
    </mc:Choice>
    <mc:Fallback>
      <p:transition spd="slow" advTm="53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BD35-95EE-46BD-AFC3-161D41582659}"/>
              </a:ext>
            </a:extLst>
          </p:cNvPr>
          <p:cNvSpPr>
            <a:spLocks noGrp="1"/>
          </p:cNvSpPr>
          <p:nvPr>
            <p:ph type="title"/>
          </p:nvPr>
        </p:nvSpPr>
        <p:spPr/>
        <p:txBody>
          <a:bodyPr/>
          <a:lstStyle/>
          <a:p>
            <a:r>
              <a:rPr lang="en-US" dirty="0"/>
              <a:t>Preliminary Testing</a:t>
            </a:r>
          </a:p>
        </p:txBody>
      </p:sp>
      <p:sp>
        <p:nvSpPr>
          <p:cNvPr id="3" name="TextBox 2">
            <a:extLst>
              <a:ext uri="{FF2B5EF4-FFF2-40B4-BE49-F238E27FC236}">
                <a16:creationId xmlns:a16="http://schemas.microsoft.com/office/drawing/2014/main" id="{B499D745-05EA-45C5-807F-08A8F24F24AF}"/>
              </a:ext>
            </a:extLst>
          </p:cNvPr>
          <p:cNvSpPr txBox="1"/>
          <p:nvPr/>
        </p:nvSpPr>
        <p:spPr>
          <a:xfrm>
            <a:off x="941033" y="1935332"/>
            <a:ext cx="9206144" cy="3970318"/>
          </a:xfrm>
          <a:prstGeom prst="rect">
            <a:avLst/>
          </a:prstGeom>
          <a:noFill/>
        </p:spPr>
        <p:txBody>
          <a:bodyPr wrap="square" rtlCol="0">
            <a:spAutoFit/>
          </a:bodyPr>
          <a:lstStyle/>
          <a:p>
            <a:r>
              <a:rPr lang="en-US" dirty="0"/>
              <a:t>Access this information is incredibly time consuming which is the motivation for this project. Many papers have extremely long SI section cluttered with a dump of information. In fact it is common for these to exceed 30 pages. </a:t>
            </a:r>
          </a:p>
          <a:p>
            <a:endParaRPr lang="en-US" dirty="0"/>
          </a:p>
          <a:p>
            <a:r>
              <a:rPr lang="en-US" dirty="0"/>
              <a:t>Furthermore, any attempt to reduce this would necessarily introduce bias into the algorithm’s performance evaluation.  </a:t>
            </a:r>
          </a:p>
          <a:p>
            <a:endParaRPr lang="en-US" dirty="0"/>
          </a:p>
          <a:p>
            <a:r>
              <a:rPr lang="en-US" dirty="0"/>
              <a:t>For this reason testing has only been preformed on a few very small test sets (n&lt;10)</a:t>
            </a:r>
          </a:p>
          <a:p>
            <a:endParaRPr lang="en-US" dirty="0"/>
          </a:p>
          <a:p>
            <a:r>
              <a:rPr lang="en-US" dirty="0"/>
              <a:t>On these small sets the program had 97% accuracy identifying synthesis information and 60% accuracy identifying the paper’s focus compound.</a:t>
            </a:r>
          </a:p>
          <a:p>
            <a:endParaRPr lang="en-US" dirty="0"/>
          </a:p>
          <a:p>
            <a:r>
              <a:rPr lang="en-US" dirty="0"/>
              <a:t>A key part of future work will be more robust testing and increase compound identification accuracy.</a:t>
            </a:r>
          </a:p>
        </p:txBody>
      </p:sp>
      <p:pic>
        <p:nvPicPr>
          <p:cNvPr id="4" name="Audio 3">
            <a:hlinkClick r:id="" action="ppaction://media"/>
            <a:extLst>
              <a:ext uri="{FF2B5EF4-FFF2-40B4-BE49-F238E27FC236}">
                <a16:creationId xmlns:a16="http://schemas.microsoft.com/office/drawing/2014/main" id="{9B1693A8-CBDB-4E85-868C-845484384F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47141283"/>
      </p:ext>
    </p:extLst>
  </p:cSld>
  <p:clrMapOvr>
    <a:masterClrMapping/>
  </p:clrMapOvr>
  <mc:AlternateContent xmlns:mc="http://schemas.openxmlformats.org/markup-compatibility/2006">
    <mc:Choice xmlns:p14="http://schemas.microsoft.com/office/powerpoint/2010/main" Requires="p14">
      <p:transition spd="slow" p14:dur="2000" advTm="28670"/>
    </mc:Choice>
    <mc:Fallback>
      <p:transition spd="slow" advTm="28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1524</TotalTime>
  <Words>843</Words>
  <Application>Microsoft Office PowerPoint</Application>
  <PresentationFormat>Widescreen</PresentationFormat>
  <Paragraphs>79</Paragraphs>
  <Slides>10</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Recrystallization case study</vt:lpstr>
      <vt:lpstr>PowerPoint Presentation</vt:lpstr>
      <vt:lpstr>PowerPoint Presentation</vt:lpstr>
      <vt:lpstr>Practical implications</vt:lpstr>
      <vt:lpstr>Practical implications</vt:lpstr>
      <vt:lpstr>Practical implications</vt:lpstr>
      <vt:lpstr>Preliminary Testing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Smith</dc:creator>
  <cp:lastModifiedBy>Andrew Smith</cp:lastModifiedBy>
  <cp:revision>14</cp:revision>
  <dcterms:created xsi:type="dcterms:W3CDTF">2020-10-30T17:05:02Z</dcterms:created>
  <dcterms:modified xsi:type="dcterms:W3CDTF">2020-10-31T18:29:50Z</dcterms:modified>
</cp:coreProperties>
</file>