
<file path=[Content_Types].xml><?xml version="1.0" encoding="utf-8"?>
<Types xmlns="http://schemas.openxmlformats.org/package/2006/content-types">
  <Default Extension="emf" ContentType="image/x-emf"/>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62" r:id="rId2"/>
    <p:sldId id="264" r:id="rId3"/>
    <p:sldId id="265" r:id="rId4"/>
    <p:sldId id="266" r:id="rId5"/>
    <p:sldId id="273" r:id="rId6"/>
    <p:sldId id="267" r:id="rId7"/>
    <p:sldId id="268" r:id="rId8"/>
    <p:sldId id="272" r:id="rId9"/>
    <p:sldId id="275" r:id="rId10"/>
  </p:sldIdLst>
  <p:sldSz cx="43891200" cy="32918400"/>
  <p:notesSz cx="6858000" cy="9144000"/>
  <p:defaultTextStyle>
    <a:defPPr>
      <a:defRPr lang="en-US"/>
    </a:defPPr>
    <a:lvl1pPr algn="l" defTabSz="2193925" rtl="0" fontAlgn="base">
      <a:spcBef>
        <a:spcPct val="0"/>
      </a:spcBef>
      <a:spcAft>
        <a:spcPct val="0"/>
      </a:spcAft>
      <a:defRPr sz="8600" kern="1200">
        <a:solidFill>
          <a:schemeClr val="tx1"/>
        </a:solidFill>
        <a:latin typeface="Arial" pitchFamily="-107" charset="0"/>
        <a:ea typeface="ＭＳ Ｐゴシック" pitchFamily="-107" charset="-128"/>
        <a:cs typeface="ＭＳ Ｐゴシック" pitchFamily="-107" charset="-128"/>
      </a:defRPr>
    </a:lvl1pPr>
    <a:lvl2pPr marL="2193925" indent="-1736725" algn="l" defTabSz="2193925" rtl="0" fontAlgn="base">
      <a:spcBef>
        <a:spcPct val="0"/>
      </a:spcBef>
      <a:spcAft>
        <a:spcPct val="0"/>
      </a:spcAft>
      <a:defRPr sz="8600" kern="1200">
        <a:solidFill>
          <a:schemeClr val="tx1"/>
        </a:solidFill>
        <a:latin typeface="Arial" pitchFamily="-107" charset="0"/>
        <a:ea typeface="ＭＳ Ｐゴシック" pitchFamily="-107" charset="-128"/>
        <a:cs typeface="ＭＳ Ｐゴシック" pitchFamily="-107" charset="-128"/>
      </a:defRPr>
    </a:lvl2pPr>
    <a:lvl3pPr marL="4387850" indent="-3473450" algn="l" defTabSz="2193925" rtl="0" fontAlgn="base">
      <a:spcBef>
        <a:spcPct val="0"/>
      </a:spcBef>
      <a:spcAft>
        <a:spcPct val="0"/>
      </a:spcAft>
      <a:defRPr sz="8600" kern="1200">
        <a:solidFill>
          <a:schemeClr val="tx1"/>
        </a:solidFill>
        <a:latin typeface="Arial" pitchFamily="-107" charset="0"/>
        <a:ea typeface="ＭＳ Ｐゴシック" pitchFamily="-107" charset="-128"/>
        <a:cs typeface="ＭＳ Ｐゴシック" pitchFamily="-107" charset="-128"/>
      </a:defRPr>
    </a:lvl3pPr>
    <a:lvl4pPr marL="6583363" indent="-5211763" algn="l" defTabSz="2193925" rtl="0" fontAlgn="base">
      <a:spcBef>
        <a:spcPct val="0"/>
      </a:spcBef>
      <a:spcAft>
        <a:spcPct val="0"/>
      </a:spcAft>
      <a:defRPr sz="8600" kern="1200">
        <a:solidFill>
          <a:schemeClr val="tx1"/>
        </a:solidFill>
        <a:latin typeface="Arial" pitchFamily="-107" charset="0"/>
        <a:ea typeface="ＭＳ Ｐゴシック" pitchFamily="-107" charset="-128"/>
        <a:cs typeface="ＭＳ Ｐゴシック" pitchFamily="-107" charset="-128"/>
      </a:defRPr>
    </a:lvl4pPr>
    <a:lvl5pPr marL="8777288" indent="-6948488" algn="l" defTabSz="2193925" rtl="0" fontAlgn="base">
      <a:spcBef>
        <a:spcPct val="0"/>
      </a:spcBef>
      <a:spcAft>
        <a:spcPct val="0"/>
      </a:spcAft>
      <a:defRPr sz="8600" kern="1200">
        <a:solidFill>
          <a:schemeClr val="tx1"/>
        </a:solidFill>
        <a:latin typeface="Arial" pitchFamily="-107" charset="0"/>
        <a:ea typeface="ＭＳ Ｐゴシック" pitchFamily="-107" charset="-128"/>
        <a:cs typeface="ＭＳ Ｐゴシック" pitchFamily="-107" charset="-128"/>
      </a:defRPr>
    </a:lvl5pPr>
    <a:lvl6pPr marL="2286000" algn="l" defTabSz="457200" rtl="0" eaLnBrk="1" latinLnBrk="0" hangingPunct="1">
      <a:defRPr sz="8600" kern="1200">
        <a:solidFill>
          <a:schemeClr val="tx1"/>
        </a:solidFill>
        <a:latin typeface="Arial" pitchFamily="-107" charset="0"/>
        <a:ea typeface="ＭＳ Ｐゴシック" pitchFamily="-107" charset="-128"/>
        <a:cs typeface="ＭＳ Ｐゴシック" pitchFamily="-107" charset="-128"/>
      </a:defRPr>
    </a:lvl6pPr>
    <a:lvl7pPr marL="2743200" algn="l" defTabSz="457200" rtl="0" eaLnBrk="1" latinLnBrk="0" hangingPunct="1">
      <a:defRPr sz="8600" kern="1200">
        <a:solidFill>
          <a:schemeClr val="tx1"/>
        </a:solidFill>
        <a:latin typeface="Arial" pitchFamily="-107" charset="0"/>
        <a:ea typeface="ＭＳ Ｐゴシック" pitchFamily="-107" charset="-128"/>
        <a:cs typeface="ＭＳ Ｐゴシック" pitchFamily="-107" charset="-128"/>
      </a:defRPr>
    </a:lvl7pPr>
    <a:lvl8pPr marL="3200400" algn="l" defTabSz="457200" rtl="0" eaLnBrk="1" latinLnBrk="0" hangingPunct="1">
      <a:defRPr sz="8600" kern="1200">
        <a:solidFill>
          <a:schemeClr val="tx1"/>
        </a:solidFill>
        <a:latin typeface="Arial" pitchFamily="-107" charset="0"/>
        <a:ea typeface="ＭＳ Ｐゴシック" pitchFamily="-107" charset="-128"/>
        <a:cs typeface="ＭＳ Ｐゴシック" pitchFamily="-107" charset="-128"/>
      </a:defRPr>
    </a:lvl8pPr>
    <a:lvl9pPr marL="3657600" algn="l" defTabSz="457200" rtl="0" eaLnBrk="1" latinLnBrk="0" hangingPunct="1">
      <a:defRPr sz="8600" kern="1200">
        <a:solidFill>
          <a:schemeClr val="tx1"/>
        </a:solidFill>
        <a:latin typeface="Arial" pitchFamily="-107" charset="0"/>
        <a:ea typeface="ＭＳ Ｐゴシック" pitchFamily="-107" charset="-128"/>
        <a:cs typeface="ＭＳ Ｐゴシック" pitchFamily="-107" charset="-128"/>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754"/>
    <a:srgbClr val="5771A1"/>
    <a:srgbClr val="DE6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37" autoAdjust="0"/>
    <p:restoredTop sz="85049" autoAdjust="0"/>
  </p:normalViewPr>
  <p:slideViewPr>
    <p:cSldViewPr snapToObjects="1">
      <p:cViewPr varScale="1">
        <p:scale>
          <a:sx n="15" d="100"/>
          <a:sy n="15" d="100"/>
        </p:scale>
        <p:origin x="1157" y="72"/>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boycer\Dropbox\Leaf%20Blight\2020\Caitlyn%20Honeysuckle\Paired%20t-tests.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Sheet1!$F$2:$F$19</cx:f>
        <cx:lvl ptCount="18" formatCode="General">
          <cx:pt idx="0">0.88389870998566655</cx:pt>
          <cx:pt idx="1">1.2311737987090605</cx:pt>
          <cx:pt idx="2">2.7767035404484148</cx:pt>
          <cx:pt idx="3">0.88602872598395821</cx:pt>
          <cx:pt idx="4">1.1563647979555982</cx:pt>
          <cx:pt idx="5">0.33648358965255931</cx:pt>
          <cx:pt idx="6">1.3854293125598125</cx:pt>
          <cx:pt idx="7">1.0570280714429987</cx:pt>
          <cx:pt idx="8">4.1435003018658181</cx:pt>
          <cx:pt idx="9">1.1585053388769495</cx:pt>
          <cx:pt idx="10">1.1774871610309778</cx:pt>
          <cx:pt idx="11">1.4420741904986394</cx:pt>
          <cx:pt idx="12">1.1367016179857703</cx:pt>
          <cx:pt idx="13">1.169683378008906</cx:pt>
          <cx:pt idx="14">0.61675750241026828</cx:pt>
          <cx:pt idx="15">1.2246830533569684</cx:pt>
          <cx:pt idx="16">1.8662543452837472</cx:pt>
          <cx:pt idx="17">4.2805237692280409</cx:pt>
        </cx:lvl>
      </cx:numDim>
    </cx:data>
    <cx:data id="1">
      <cx:numDim type="val">
        <cx:f>Sheet1!$G$2:$G$19</cx:f>
        <cx:lvl ptCount="18" formatCode="General">
          <cx:pt idx="0">0.11828935395814376</cx:pt>
          <cx:pt idx="1">0.39378238341968913</cx:pt>
          <cx:pt idx="2">0.28375324349209008</cx:pt>
          <cx:pt idx="3">0.35161744022503516</cx:pt>
          <cx:pt idx="4">0.13083048919226392</cx:pt>
          <cx:pt idx="5">0.24476110645431684</cx:pt>
          <cx:pt idx="6">0.20489593443330098</cx:pt>
          <cx:pt idx="7">0.30792097584626232</cx:pt>
          <cx:pt idx="8">0.26954976303317535</cx:pt>
          <cx:pt idx="9">0.36014706792344225</cx:pt>
          <cx:pt idx="10">0.30848329048843182</cx:pt>
          <cx:pt idx="11">0.25811454525312949</cx:pt>
          <cx:pt idx="12">0.35218156916454707</cx:pt>
          <cx:pt idx="13">0.29211684673869548</cx:pt>
          <cx:pt idx="14">0.33379578775805863</cx:pt>
          <cx:pt idx="15">0.28337531486146095</cx:pt>
          <cx:pt idx="16">0.23107714701601167</cx:pt>
          <cx:pt idx="17">0.12688716450842166</cx:pt>
        </cx:lvl>
      </cx:numDim>
    </cx:data>
  </cx:chartData>
  <cx:chart>
    <cx:title pos="t" align="ctr" overlay="0">
      <cx:tx>
        <cx:txData>
          <cx:v>Leaf Density</cx:v>
        </cx:txData>
      </cx:tx>
      <cx:txPr>
        <a:bodyPr spcFirstLastPara="1" vertOverflow="ellipsis" horzOverflow="overflow" wrap="square" lIns="0" tIns="0" rIns="0" bIns="0" anchor="ctr" anchorCtr="1"/>
        <a:lstStyle/>
        <a:p>
          <a:pPr algn="ctr" rtl="0">
            <a:defRPr sz="1600"/>
          </a:pPr>
          <a:r>
            <a:rPr lang="en-US" sz="1600" b="0" i="0" u="none" strike="noStrike" baseline="0">
              <a:solidFill>
                <a:sysClr val="windowText" lastClr="000000">
                  <a:lumMod val="65000"/>
                  <a:lumOff val="35000"/>
                </a:sysClr>
              </a:solidFill>
              <a:latin typeface="Calibri" panose="020F0502020204030204"/>
            </a:rPr>
            <a:t>Leaf Density</a:t>
          </a:r>
        </a:p>
      </cx:txPr>
    </cx:title>
    <cx:plotArea>
      <cx:plotAreaRegion>
        <cx:series layoutId="boxWhisker" uniqueId="{00000000-A3E9-CF43-9A12-5FACA259DBBA}">
          <cx:tx>
            <cx:txData>
              <cx:f/>
              <cx:v>Short Shoots</cx:v>
            </cx:txData>
          </cx:tx>
          <cx:spPr>
            <a:solidFill>
              <a:srgbClr val="00B050"/>
            </a:solidFill>
          </cx:spPr>
          <cx:dataId val="0"/>
          <cx:layoutPr>
            <cx:statistics quartileMethod="exclusive"/>
          </cx:layoutPr>
        </cx:series>
        <cx:series layoutId="boxWhisker" uniqueId="{00000001-A3E9-CF43-9A12-5FACA259DBBA}">
          <cx:tx>
            <cx:txData>
              <cx:f/>
              <cx:v>Long Shoots</cx:v>
            </cx:txData>
          </cx:tx>
          <cx:spPr>
            <a:solidFill>
              <a:srgbClr val="FF0000"/>
            </a:solidFill>
          </cx:spPr>
          <cx:dataId val="1"/>
          <cx:layoutPr>
            <cx:statistics quartileMethod="exclusive"/>
          </cx:layoutPr>
        </cx:series>
      </cx:plotAreaRegion>
      <cx:axis id="0" hidden="1">
        <cx:catScaling/>
        <cx:tickLabels/>
      </cx:axis>
      <cx:axis id="1">
        <cx:valScaling/>
        <cx:title>
          <cx:tx>
            <cx:txData>
              <cx:v>Leaf Density (#/cm)</cx:v>
            </cx:txData>
          </cx:tx>
          <cx:txPr>
            <a:bodyPr spcFirstLastPara="1" vertOverflow="ellipsis" horzOverflow="overflow" wrap="square" lIns="0" tIns="0" rIns="0" bIns="0" anchor="ctr" anchorCtr="1"/>
            <a:lstStyle/>
            <a:p>
              <a:pPr algn="ctr" rtl="0">
                <a:defRPr sz="1600"/>
              </a:pPr>
              <a:r>
                <a:rPr lang="en-US" sz="1600" b="0" i="0" u="none" strike="noStrike" baseline="0">
                  <a:solidFill>
                    <a:sysClr val="windowText" lastClr="000000">
                      <a:lumMod val="65000"/>
                      <a:lumOff val="35000"/>
                    </a:sysClr>
                  </a:solidFill>
                  <a:latin typeface="Calibri" panose="020F0502020204030204"/>
                </a:rPr>
                <a:t>Leaf Density (#/cm)</a:t>
              </a:r>
            </a:p>
          </cx:txPr>
        </cx:title>
        <cx:majorGridlines/>
        <cx:tickLabels/>
        <cx:numFmt formatCode="#,##0.0" sourceLinked="0"/>
        <cx:txPr>
          <a:bodyPr spcFirstLastPara="1" vertOverflow="ellipsis" horzOverflow="overflow" wrap="square" lIns="0" tIns="0" rIns="0" bIns="0" anchor="ctr" anchorCtr="1"/>
          <a:lstStyle/>
          <a:p>
            <a:pPr algn="ctr" rtl="0">
              <a:defRPr sz="1600"/>
            </a:pPr>
            <a:endParaRPr lang="en-US" sz="1600" b="0" i="0" u="none" strike="noStrike" baseline="0">
              <a:solidFill>
                <a:sysClr val="windowText" lastClr="000000">
                  <a:lumMod val="65000"/>
                  <a:lumOff val="35000"/>
                </a:sysClr>
              </a:solidFill>
              <a:latin typeface="Calibri" panose="020F0502020204030204"/>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A91F10-F105-F240-BB11-F3B689646099}" type="datetimeFigureOut">
              <a:rPr lang="en-US" smtClean="0"/>
              <a:pPr/>
              <a:t>10/31/2020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8313593-E61B-054B-81C4-FAE256538AED}" type="slidenum">
              <a:rPr lang="en-US" smtClean="0"/>
              <a:pPr/>
              <a:t>‹#›</a:t>
            </a:fld>
            <a:endParaRPr lang="en-US"/>
          </a:p>
        </p:txBody>
      </p:sp>
    </p:spTree>
    <p:extLst>
      <p:ext uri="{BB962C8B-B14F-4D97-AF65-F5344CB8AC3E}">
        <p14:creationId xmlns:p14="http://schemas.microsoft.com/office/powerpoint/2010/main" val="2030907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2194560"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2194560" fontAlgn="auto">
              <a:spcBef>
                <a:spcPts val="0"/>
              </a:spcBef>
              <a:spcAft>
                <a:spcPts val="0"/>
              </a:spcAft>
              <a:defRPr sz="1200">
                <a:latin typeface="+mn-lt"/>
                <a:ea typeface="+mn-ea"/>
                <a:cs typeface="+mn-cs"/>
              </a:defRPr>
            </a:lvl1pPr>
          </a:lstStyle>
          <a:p>
            <a:pPr>
              <a:defRPr/>
            </a:pPr>
            <a:fld id="{39B9E5EC-0846-6941-8703-CD90130FC354}" type="datetime1">
              <a:rPr lang="en-US"/>
              <a:pPr>
                <a:defRPr/>
              </a:pPr>
              <a:t>10/31/2020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2194560"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2194560" fontAlgn="auto">
              <a:spcBef>
                <a:spcPts val="0"/>
              </a:spcBef>
              <a:spcAft>
                <a:spcPts val="0"/>
              </a:spcAft>
              <a:defRPr sz="1200">
                <a:latin typeface="+mn-lt"/>
                <a:ea typeface="+mn-ea"/>
                <a:cs typeface="+mn-cs"/>
              </a:defRPr>
            </a:lvl1pPr>
          </a:lstStyle>
          <a:p>
            <a:pPr>
              <a:defRPr/>
            </a:pPr>
            <a:fld id="{572C3E04-EAED-7A4D-B838-0B5ADB0969A6}" type="slidenum">
              <a:rPr lang="en-US"/>
              <a:pPr>
                <a:defRPr/>
              </a:pPr>
              <a:t>‹#›</a:t>
            </a:fld>
            <a:endParaRPr lang="en-US"/>
          </a:p>
        </p:txBody>
      </p:sp>
    </p:spTree>
    <p:extLst>
      <p:ext uri="{BB962C8B-B14F-4D97-AF65-F5344CB8AC3E}">
        <p14:creationId xmlns:p14="http://schemas.microsoft.com/office/powerpoint/2010/main" val="83211980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ea typeface="ＭＳ Ｐゴシック" pitchFamily="-107" charset="-128"/>
                <a:cs typeface="ＭＳ Ｐゴシック" pitchFamily="-107" charset="-128"/>
              </a:rPr>
              <a:t>Hello! My name is Caitlyn Helton, an undergraduate research student and Chemistry major at Northern Kentucky University. I worked with Dr. Richard L Boyce, a professor in the Department of Biological Sciences at NKU.</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2193925" fontAlgn="base">
              <a:spcBef>
                <a:spcPct val="0"/>
              </a:spcBef>
              <a:spcAft>
                <a:spcPct val="0"/>
              </a:spcAft>
              <a:defRPr/>
            </a:pPr>
            <a:fld id="{49DB0A5A-AF5E-9543-8B7A-88F16E74363B}" type="slidenum">
              <a:rPr lang="en-US" smtClean="0">
                <a:solidFill>
                  <a:prstClr val="black"/>
                </a:solidFill>
                <a:ea typeface="ＭＳ Ｐゴシック" pitchFamily="-108" charset="-128"/>
                <a:cs typeface="ＭＳ Ｐゴシック" pitchFamily="-108" charset="-128"/>
              </a:rPr>
              <a:pPr defTabSz="2193925" fontAlgn="base">
                <a:spcBef>
                  <a:spcPct val="0"/>
                </a:spcBef>
                <a:spcAft>
                  <a:spcPct val="0"/>
                </a:spcAft>
                <a:defRPr/>
              </a:pPr>
              <a:t>1</a:t>
            </a:fld>
            <a:endParaRPr lang="en-US">
              <a:solidFill>
                <a:prstClr val="black"/>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83369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err="1">
                <a:solidFill>
                  <a:schemeClr val="tx1"/>
                </a:solidFill>
                <a:effectLst/>
                <a:latin typeface="+mn-lt"/>
                <a:ea typeface="ＭＳ Ｐゴシック" pitchFamily="-108" charset="-128"/>
                <a:cs typeface="ＭＳ Ｐゴシック" pitchFamily="-108" charset="-128"/>
              </a:rPr>
              <a:t>McNeish</a:t>
            </a:r>
            <a:r>
              <a:rPr lang="en-US" sz="1200" kern="1200" dirty="0">
                <a:solidFill>
                  <a:schemeClr val="tx1"/>
                </a:solidFill>
                <a:effectLst/>
                <a:latin typeface="+mn-lt"/>
                <a:ea typeface="ＭＳ Ｐゴシック" pitchFamily="-108" charset="-128"/>
                <a:cs typeface="ＭＳ Ｐゴシック" pitchFamily="-108" charset="-128"/>
              </a:rPr>
              <a:t>, R. E., and R. W. McEwan. 2016. A review on the invasion ecology of Amur honeysuckle (</a:t>
            </a:r>
            <a:r>
              <a:rPr lang="en-US" sz="1200" i="1" kern="1200" dirty="0">
                <a:solidFill>
                  <a:schemeClr val="tx1"/>
                </a:solidFill>
                <a:effectLst/>
                <a:latin typeface="+mn-lt"/>
                <a:ea typeface="ＭＳ Ｐゴシック" pitchFamily="-108" charset="-128"/>
                <a:cs typeface="ＭＳ Ｐゴシック" pitchFamily="-108" charset="-128"/>
              </a:rPr>
              <a:t>Lonicera maackii</a:t>
            </a:r>
            <a:r>
              <a:rPr lang="en-US" sz="1200" kern="1200" dirty="0">
                <a:solidFill>
                  <a:schemeClr val="tx1"/>
                </a:solidFill>
                <a:effectLst/>
                <a:latin typeface="+mn-lt"/>
                <a:ea typeface="ＭＳ Ｐゴシック" pitchFamily="-108" charset="-128"/>
                <a:cs typeface="ＭＳ Ｐゴシック" pitchFamily="-108" charset="-128"/>
              </a:rPr>
              <a:t>, Caprifoliaceae) a case study of ecological impacts at multiple scales. J Torrey Bot Soc 143:367–385.</a:t>
            </a:r>
          </a:p>
          <a:p>
            <a:pPr marL="0" marR="0" lvl="0" indent="0" algn="l" defTabSz="4572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n-lt"/>
                <a:ea typeface="ＭＳ Ｐゴシック" pitchFamily="-108" charset="-128"/>
                <a:cs typeface="ＭＳ Ｐゴシック" pitchFamily="-108" charset="-128"/>
              </a:rPr>
              <a:t>Amur honeysuckle is a highly invasive ornamental plant that has carved a path throughout much of eastern North America, harming a variety of native plants and wildlife as well as disrupting ecosystems. However, a native honeysuckle pathogen known as honeysuckle leaf blight has begun to target Amur, leading to leaf death and impacting seedling growth. It’s important to understand just how this pathogen affects Amur to help understand how we could potentially curb its spread. In the past, this lab has determined that leaf blight targets “long” shoots more often than “short” shoots, as long shoots tend to pop up to reach areas of high light quickly, and may be less well-defended than short shoots. In this study, we sampled several forest shrubs of differing sizes and makeups to determine the extent of impact of honeysuckle leaf blight.</a:t>
            </a:r>
          </a:p>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n-lt"/>
                <a:ea typeface="ＭＳ Ｐゴシック" pitchFamily="-108" charset="-128"/>
                <a:cs typeface="ＭＳ Ｐゴシック" pitchFamily="-108" charset="-128"/>
              </a:rPr>
              <a:t>Boyce, R. L., S. N. </a:t>
            </a:r>
            <a:r>
              <a:rPr lang="en-US" sz="1200" kern="1200" dirty="0" err="1">
                <a:solidFill>
                  <a:schemeClr val="tx1"/>
                </a:solidFill>
                <a:effectLst/>
                <a:latin typeface="+mn-lt"/>
                <a:ea typeface="ＭＳ Ｐゴシック" pitchFamily="-108" charset="-128"/>
                <a:cs typeface="ＭＳ Ｐゴシック" pitchFamily="-108" charset="-128"/>
              </a:rPr>
              <a:t>Brossart</a:t>
            </a:r>
            <a:r>
              <a:rPr lang="en-US" sz="1200" kern="1200" dirty="0">
                <a:solidFill>
                  <a:schemeClr val="tx1"/>
                </a:solidFill>
                <a:effectLst/>
                <a:latin typeface="+mn-lt"/>
                <a:ea typeface="ＭＳ Ｐゴシック" pitchFamily="-108" charset="-128"/>
                <a:cs typeface="ＭＳ Ｐゴシック" pitchFamily="-108" charset="-128"/>
              </a:rPr>
              <a:t>, L. A. Bryant, L. A. </a:t>
            </a:r>
            <a:r>
              <a:rPr lang="en-US" sz="1200" kern="1200" dirty="0" err="1">
                <a:solidFill>
                  <a:schemeClr val="tx1"/>
                </a:solidFill>
                <a:effectLst/>
                <a:latin typeface="+mn-lt"/>
                <a:ea typeface="ＭＳ Ｐゴシック" pitchFamily="-108" charset="-128"/>
                <a:cs typeface="ＭＳ Ｐゴシック" pitchFamily="-108" charset="-128"/>
              </a:rPr>
              <a:t>Fehrenbach</a:t>
            </a:r>
            <a:r>
              <a:rPr lang="en-US" sz="1200" kern="1200" dirty="0">
                <a:solidFill>
                  <a:schemeClr val="tx1"/>
                </a:solidFill>
                <a:effectLst/>
                <a:latin typeface="+mn-lt"/>
                <a:ea typeface="ＭＳ Ｐゴシック" pitchFamily="-108" charset="-128"/>
                <a:cs typeface="ＭＳ Ｐゴシック" pitchFamily="-108" charset="-128"/>
              </a:rPr>
              <a:t>, R. </a:t>
            </a:r>
            <a:r>
              <a:rPr lang="en-US" sz="1200" kern="1200" dirty="0" err="1">
                <a:solidFill>
                  <a:schemeClr val="tx1"/>
                </a:solidFill>
                <a:effectLst/>
                <a:latin typeface="+mn-lt"/>
                <a:ea typeface="ＭＳ Ｐゴシック" pitchFamily="-108" charset="-128"/>
                <a:cs typeface="ＭＳ Ｐゴシック" pitchFamily="-108" charset="-128"/>
              </a:rPr>
              <a:t>Hetzer</a:t>
            </a:r>
            <a:r>
              <a:rPr lang="en-US" sz="1200" kern="1200" dirty="0">
                <a:solidFill>
                  <a:schemeClr val="tx1"/>
                </a:solidFill>
                <a:effectLst/>
                <a:latin typeface="+mn-lt"/>
                <a:ea typeface="ＭＳ Ｐゴシック" pitchFamily="-108" charset="-128"/>
                <a:cs typeface="ＭＳ Ｐゴシック" pitchFamily="-108" charset="-128"/>
              </a:rPr>
              <a:t>, J. E. Holt, B. Parr, Z. Poynter, C. Schumacher, S. N. </a:t>
            </a:r>
            <a:r>
              <a:rPr lang="en-US" sz="1200" kern="1200" dirty="0" err="1">
                <a:solidFill>
                  <a:schemeClr val="tx1"/>
                </a:solidFill>
                <a:effectLst/>
                <a:latin typeface="+mn-lt"/>
                <a:ea typeface="ＭＳ Ｐゴシック" pitchFamily="-108" charset="-128"/>
                <a:cs typeface="ＭＳ Ｐゴシック" pitchFamily="-108" charset="-128"/>
              </a:rPr>
              <a:t>Stonebraker</a:t>
            </a:r>
            <a:r>
              <a:rPr lang="en-US" sz="1200" kern="1200" dirty="0">
                <a:solidFill>
                  <a:schemeClr val="tx1"/>
                </a:solidFill>
                <a:effectLst/>
                <a:latin typeface="+mn-lt"/>
                <a:ea typeface="ＭＳ Ｐゴシック" pitchFamily="-108" charset="-128"/>
                <a:cs typeface="ＭＳ Ｐゴシック" pitchFamily="-108" charset="-128"/>
              </a:rPr>
              <a:t>, M. D. Thatcher, and M. </a:t>
            </a:r>
            <a:r>
              <a:rPr lang="en-US" sz="1200" kern="1200" dirty="0" err="1">
                <a:solidFill>
                  <a:schemeClr val="tx1"/>
                </a:solidFill>
                <a:effectLst/>
                <a:latin typeface="+mn-lt"/>
                <a:ea typeface="ＭＳ Ｐゴシック" pitchFamily="-108" charset="-128"/>
                <a:cs typeface="ＭＳ Ｐゴシック" pitchFamily="-108" charset="-128"/>
              </a:rPr>
              <a:t>Vater</a:t>
            </a:r>
            <a:r>
              <a:rPr lang="en-US" sz="1200" kern="1200" dirty="0">
                <a:solidFill>
                  <a:schemeClr val="tx1"/>
                </a:solidFill>
                <a:effectLst/>
                <a:latin typeface="+mn-lt"/>
                <a:ea typeface="ＭＳ Ｐゴシック" pitchFamily="-108" charset="-128"/>
                <a:cs typeface="ＭＳ Ｐゴシック" pitchFamily="-108" charset="-128"/>
              </a:rPr>
              <a:t>. 2014. The beginning of the end? Extensive dieback of an open-grown Amur honeysuckle stand in northern Kentucky, USA. </a:t>
            </a:r>
            <a:r>
              <a:rPr lang="en-US" sz="1200" kern="1200" dirty="0" err="1">
                <a:solidFill>
                  <a:schemeClr val="tx1"/>
                </a:solidFill>
                <a:effectLst/>
                <a:latin typeface="+mn-lt"/>
                <a:ea typeface="ＭＳ Ｐゴシック" pitchFamily="-108" charset="-128"/>
                <a:cs typeface="ＭＳ Ｐゴシック" pitchFamily="-108" charset="-128"/>
              </a:rPr>
              <a:t>Biol</a:t>
            </a:r>
            <a:r>
              <a:rPr lang="en-US" sz="1200" kern="1200" dirty="0">
                <a:solidFill>
                  <a:schemeClr val="tx1"/>
                </a:solidFill>
                <a:effectLst/>
                <a:latin typeface="+mn-lt"/>
                <a:ea typeface="ＭＳ Ｐゴシック" pitchFamily="-108" charset="-128"/>
                <a:cs typeface="ＭＳ Ｐゴシック" pitchFamily="-108" charset="-128"/>
              </a:rPr>
              <a:t> Invasions 16:2017–2023.</a:t>
            </a:r>
          </a:p>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n-lt"/>
                <a:ea typeface="ＭＳ Ｐゴシック" pitchFamily="-108" charset="-128"/>
                <a:cs typeface="ＭＳ Ｐゴシック" pitchFamily="-108" charset="-128"/>
              </a:rPr>
              <a:t>Boyce, R. L., S. M. Castellano, A. N. Marroquin, O. M. </a:t>
            </a:r>
            <a:r>
              <a:rPr lang="en-US" sz="1200" kern="1200" dirty="0" err="1">
                <a:solidFill>
                  <a:schemeClr val="tx1"/>
                </a:solidFill>
                <a:effectLst/>
                <a:latin typeface="+mn-lt"/>
                <a:ea typeface="ＭＳ Ｐゴシック" pitchFamily="-108" charset="-128"/>
                <a:cs typeface="ＭＳ Ｐゴシック" pitchFamily="-108" charset="-128"/>
              </a:rPr>
              <a:t>Uwolloh</a:t>
            </a:r>
            <a:r>
              <a:rPr lang="en-US" sz="1200" kern="1200" dirty="0">
                <a:solidFill>
                  <a:schemeClr val="tx1"/>
                </a:solidFill>
                <a:effectLst/>
                <a:latin typeface="+mn-lt"/>
                <a:ea typeface="ＭＳ Ｐゴシック" pitchFamily="-108" charset="-128"/>
                <a:cs typeface="ＭＳ Ｐゴシック" pitchFamily="-108" charset="-128"/>
              </a:rPr>
              <a:t>, S. E. Farrar, and K. P. Wolfe. 2020. Honeysuckle leaf blight reduces the growth of infected Amur honeysuckle (</a:t>
            </a:r>
            <a:r>
              <a:rPr lang="en-US" sz="1200" i="1" kern="1200" dirty="0">
                <a:solidFill>
                  <a:schemeClr val="tx1"/>
                </a:solidFill>
                <a:effectLst/>
                <a:latin typeface="+mn-lt"/>
                <a:ea typeface="ＭＳ Ｐゴシック" pitchFamily="-108" charset="-128"/>
                <a:cs typeface="ＭＳ Ｐゴシック" pitchFamily="-108" charset="-128"/>
              </a:rPr>
              <a:t>Lonicera maackii,</a:t>
            </a:r>
            <a:r>
              <a:rPr lang="en-US" sz="1200" kern="1200" dirty="0">
                <a:solidFill>
                  <a:schemeClr val="tx1"/>
                </a:solidFill>
                <a:effectLst/>
                <a:latin typeface="+mn-lt"/>
                <a:ea typeface="ＭＳ Ｐゴシック" pitchFamily="-108" charset="-128"/>
                <a:cs typeface="ＭＳ Ｐゴシック" pitchFamily="-108" charset="-128"/>
              </a:rPr>
              <a:t> Caprifoliaceae) seedlings in a greenhouse experiment. J Torrey Bot </a:t>
            </a:r>
            <a:r>
              <a:rPr lang="en-US" sz="1200" kern="1200" dirty="0" err="1">
                <a:solidFill>
                  <a:schemeClr val="tx1"/>
                </a:solidFill>
                <a:effectLst/>
                <a:latin typeface="+mn-lt"/>
                <a:ea typeface="ＭＳ Ｐゴシック" pitchFamily="-108" charset="-128"/>
                <a:cs typeface="ＭＳ Ｐゴシック" pitchFamily="-108" charset="-128"/>
              </a:rPr>
              <a:t>Soc</a:t>
            </a:r>
            <a:r>
              <a:rPr lang="en-US" sz="1200" kern="1200" dirty="0">
                <a:solidFill>
                  <a:schemeClr val="tx1"/>
                </a:solidFill>
                <a:effectLst/>
                <a:latin typeface="+mn-lt"/>
                <a:ea typeface="ＭＳ Ｐゴシック" pitchFamily="-108" charset="-128"/>
                <a:cs typeface="ＭＳ Ｐゴシック" pitchFamily="-108" charset="-128"/>
              </a:rPr>
              <a:t> 147:1–8.</a:t>
            </a:r>
          </a:p>
          <a:p>
            <a:pPr marL="0" marR="0" lvl="0" indent="0" algn="l" defTabSz="4572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ＭＳ Ｐゴシック" pitchFamily="-108" charset="-128"/>
              <a:cs typeface="ＭＳ Ｐゴシック" pitchFamily="-108" charset="-128"/>
            </a:endParaRPr>
          </a:p>
          <a:p>
            <a:pPr eaLnBrk="1" hangingPunct="1">
              <a:spcBef>
                <a:spcPct val="0"/>
              </a:spcBef>
            </a:pPr>
            <a:endParaRPr lang="en-US" dirty="0">
              <a:ea typeface="ＭＳ Ｐゴシック" pitchFamily="-107" charset="-128"/>
              <a:cs typeface="ＭＳ Ｐゴシック" pitchFamily="-107" charset="-128"/>
            </a:endParaRP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2193925" fontAlgn="base">
              <a:spcBef>
                <a:spcPct val="0"/>
              </a:spcBef>
              <a:spcAft>
                <a:spcPct val="0"/>
              </a:spcAft>
              <a:defRPr/>
            </a:pPr>
            <a:fld id="{49DB0A5A-AF5E-9543-8B7A-88F16E74363B}" type="slidenum">
              <a:rPr lang="en-US" smtClean="0">
                <a:solidFill>
                  <a:prstClr val="black"/>
                </a:solidFill>
                <a:ea typeface="ＭＳ Ｐゴシック" pitchFamily="-108" charset="-128"/>
                <a:cs typeface="ＭＳ Ｐゴシック" pitchFamily="-108" charset="-128"/>
              </a:rPr>
              <a:pPr defTabSz="2193925" fontAlgn="base">
                <a:spcBef>
                  <a:spcPct val="0"/>
                </a:spcBef>
                <a:spcAft>
                  <a:spcPct val="0"/>
                </a:spcAft>
                <a:defRPr/>
              </a:pPr>
              <a:t>2</a:t>
            </a:fld>
            <a:endParaRPr lang="en-US">
              <a:solidFill>
                <a:prstClr val="black"/>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60637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ea typeface="ＭＳ Ｐゴシック" pitchFamily="-107" charset="-128"/>
                <a:cs typeface="ＭＳ Ｐゴシック" pitchFamily="-107" charset="-128"/>
              </a:rPr>
              <a:t>We sampled our shrubs at the NKU Research and Education Field Station in Melbourne, KY. We selected each shrub based on its apparent size and whether or not leaf blight was present. Before each shrub was destructively sampled, we took measurements of its stump diameter. Each shrub was then taken back to the station and shoots were sorted into long and short, where long shoots were defined as having an internodal distance of more than five centimeters and a light green shoot color. Leaves were stripped and sorted into blighted and unblighted leaves, and their numbers and areas were recorded. We discarded dead material, then dried each shrub component and took masses. We then ran a variety of regressions comparing the listed measurements to determine the relationship between each.</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2193925" fontAlgn="base">
              <a:spcBef>
                <a:spcPct val="0"/>
              </a:spcBef>
              <a:spcAft>
                <a:spcPct val="0"/>
              </a:spcAft>
              <a:defRPr/>
            </a:pPr>
            <a:fld id="{49DB0A5A-AF5E-9543-8B7A-88F16E74363B}" type="slidenum">
              <a:rPr lang="en-US" smtClean="0">
                <a:solidFill>
                  <a:prstClr val="black"/>
                </a:solidFill>
                <a:ea typeface="ＭＳ Ｐゴシック" pitchFamily="-108" charset="-128"/>
                <a:cs typeface="ＭＳ Ｐゴシック" pitchFamily="-108" charset="-128"/>
              </a:rPr>
              <a:pPr defTabSz="2193925" fontAlgn="base">
                <a:spcBef>
                  <a:spcPct val="0"/>
                </a:spcBef>
                <a:spcAft>
                  <a:spcPct val="0"/>
                </a:spcAft>
                <a:defRPr/>
              </a:pPr>
              <a:t>3</a:t>
            </a:fld>
            <a:endParaRPr lang="en-US">
              <a:solidFill>
                <a:prstClr val="black"/>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551734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ea typeface="ＭＳ Ｐゴシック" pitchFamily="-107" charset="-128"/>
                <a:cs typeface="ＭＳ Ｐゴシック" pitchFamily="-107" charset="-128"/>
              </a:rPr>
              <a:t>As seen in Fig. 1, smaller shrubs have a higher fraction of blighted leaves than larger shrubs. Bigger shrubs, as seen in Figures 2 and 3, have a smaller fraction of long shoot mass.</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2193925" fontAlgn="base">
              <a:spcBef>
                <a:spcPct val="0"/>
              </a:spcBef>
              <a:spcAft>
                <a:spcPct val="0"/>
              </a:spcAft>
              <a:defRPr/>
            </a:pPr>
            <a:fld id="{49DB0A5A-AF5E-9543-8B7A-88F16E74363B}" type="slidenum">
              <a:rPr lang="en-US" smtClean="0">
                <a:solidFill>
                  <a:prstClr val="black"/>
                </a:solidFill>
                <a:ea typeface="ＭＳ Ｐゴシック" pitchFamily="-108" charset="-128"/>
                <a:cs typeface="ＭＳ Ｐゴシック" pitchFamily="-108" charset="-128"/>
              </a:rPr>
              <a:pPr defTabSz="2193925" fontAlgn="base">
                <a:spcBef>
                  <a:spcPct val="0"/>
                </a:spcBef>
                <a:spcAft>
                  <a:spcPct val="0"/>
                </a:spcAft>
                <a:defRPr/>
              </a:pPr>
              <a:t>4</a:t>
            </a:fld>
            <a:endParaRPr lang="en-US">
              <a:solidFill>
                <a:prstClr val="black"/>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08015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ea typeface="ＭＳ Ｐゴシック" pitchFamily="-107" charset="-128"/>
                <a:cs typeface="ＭＳ Ｐゴシック" pitchFamily="-107" charset="-128"/>
              </a:rPr>
              <a:t>As demonstrated in Figure 4, blight seems to target long shoots, affecting about 12.4% of long shoots versus only .3% of short shoots. Short shoots were also shown to have more variation in specific leaf areas but with overall higher values as seen in Figure 5. They also have higher average leaf densities, again showing wide variability in figure 6.</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2193925" fontAlgn="base">
              <a:spcBef>
                <a:spcPct val="0"/>
              </a:spcBef>
              <a:spcAft>
                <a:spcPct val="0"/>
              </a:spcAft>
              <a:defRPr/>
            </a:pPr>
            <a:fld id="{49DB0A5A-AF5E-9543-8B7A-88F16E74363B}" type="slidenum">
              <a:rPr lang="en-US" smtClean="0">
                <a:solidFill>
                  <a:prstClr val="black"/>
                </a:solidFill>
                <a:ea typeface="ＭＳ Ｐゴシック" pitchFamily="-108" charset="-128"/>
                <a:cs typeface="ＭＳ Ｐゴシック" pitchFamily="-108" charset="-128"/>
              </a:rPr>
              <a:pPr defTabSz="2193925" fontAlgn="base">
                <a:spcBef>
                  <a:spcPct val="0"/>
                </a:spcBef>
                <a:spcAft>
                  <a:spcPct val="0"/>
                </a:spcAft>
                <a:defRPr/>
              </a:pPr>
              <a:t>5</a:t>
            </a:fld>
            <a:endParaRPr lang="en-US">
              <a:solidFill>
                <a:prstClr val="black"/>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628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ea typeface="ＭＳ Ｐゴシック" pitchFamily="-107" charset="-128"/>
                <a:cs typeface="ＭＳ Ｐゴシック" pitchFamily="-107" charset="-128"/>
              </a:rPr>
              <a:t>These are the allometric equations we used to analyze our data, as well as the associated R2 and P-values. Our results were markedly similar to those reported by the </a:t>
            </a:r>
            <a:r>
              <a:rPr lang="en-US" dirty="0" err="1">
                <a:ea typeface="ＭＳ Ｐゴシック" pitchFamily="-107" charset="-128"/>
                <a:cs typeface="ＭＳ Ｐゴシック" pitchFamily="-107" charset="-128"/>
              </a:rPr>
              <a:t>Luken</a:t>
            </a:r>
            <a:r>
              <a:rPr lang="en-US" dirty="0">
                <a:ea typeface="ＭＳ Ｐゴシック" pitchFamily="-107" charset="-128"/>
                <a:cs typeface="ＭＳ Ｐゴシック" pitchFamily="-107" charset="-128"/>
              </a:rPr>
              <a:t> lab in 1988.</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2193925" fontAlgn="base">
              <a:spcBef>
                <a:spcPct val="0"/>
              </a:spcBef>
              <a:spcAft>
                <a:spcPct val="0"/>
              </a:spcAft>
              <a:defRPr/>
            </a:pPr>
            <a:fld id="{49DB0A5A-AF5E-9543-8B7A-88F16E74363B}" type="slidenum">
              <a:rPr lang="en-US" smtClean="0">
                <a:solidFill>
                  <a:prstClr val="black"/>
                </a:solidFill>
                <a:ea typeface="ＭＳ Ｐゴシック" pitchFamily="-108" charset="-128"/>
                <a:cs typeface="ＭＳ Ｐゴシック" pitchFamily="-108" charset="-128"/>
              </a:rPr>
              <a:pPr defTabSz="2193925" fontAlgn="base">
                <a:spcBef>
                  <a:spcPct val="0"/>
                </a:spcBef>
                <a:spcAft>
                  <a:spcPct val="0"/>
                </a:spcAft>
                <a:defRPr/>
              </a:pPr>
              <a:t>6</a:t>
            </a:fld>
            <a:endParaRPr lang="en-US">
              <a:solidFill>
                <a:prstClr val="black"/>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877290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err="1">
                <a:solidFill>
                  <a:schemeClr val="tx1"/>
                </a:solidFill>
                <a:effectLst/>
                <a:latin typeface="+mn-lt"/>
                <a:ea typeface="ＭＳ Ｐゴシック" pitchFamily="-108" charset="-128"/>
                <a:cs typeface="ＭＳ Ｐゴシック" pitchFamily="-108" charset="-128"/>
              </a:rPr>
              <a:t>Luken</a:t>
            </a:r>
            <a:r>
              <a:rPr lang="en-US" sz="1200" kern="1200" dirty="0">
                <a:solidFill>
                  <a:schemeClr val="tx1"/>
                </a:solidFill>
                <a:effectLst/>
                <a:latin typeface="+mn-lt"/>
                <a:ea typeface="ＭＳ Ｐゴシック" pitchFamily="-108" charset="-128"/>
                <a:cs typeface="ＭＳ Ｐゴシック" pitchFamily="-108" charset="-128"/>
              </a:rPr>
              <a:t>, J. O. 1988. Population structure and biomass allocation of the naturalized shrub </a:t>
            </a:r>
            <a:r>
              <a:rPr lang="en-US" sz="1200" i="1" kern="1200" dirty="0">
                <a:solidFill>
                  <a:schemeClr val="tx1"/>
                </a:solidFill>
                <a:effectLst/>
                <a:latin typeface="+mn-lt"/>
                <a:ea typeface="ＭＳ Ｐゴシック" pitchFamily="-108" charset="-128"/>
                <a:cs typeface="ＭＳ Ｐゴシック" pitchFamily="-108" charset="-128"/>
              </a:rPr>
              <a:t>Lonicera maackii</a:t>
            </a:r>
            <a:r>
              <a:rPr lang="en-US" sz="1200" kern="1200" dirty="0">
                <a:solidFill>
                  <a:schemeClr val="tx1"/>
                </a:solidFill>
                <a:effectLst/>
                <a:latin typeface="+mn-lt"/>
                <a:ea typeface="ＭＳ Ｐゴシック" pitchFamily="-108" charset="-128"/>
                <a:cs typeface="ＭＳ Ｐゴシック" pitchFamily="-108" charset="-128"/>
              </a:rPr>
              <a:t> (</a:t>
            </a:r>
            <a:r>
              <a:rPr lang="en-US" sz="1200" kern="1200" dirty="0" err="1">
                <a:solidFill>
                  <a:schemeClr val="tx1"/>
                </a:solidFill>
                <a:effectLst/>
                <a:latin typeface="+mn-lt"/>
                <a:ea typeface="ＭＳ Ｐゴシック" pitchFamily="-108" charset="-128"/>
                <a:cs typeface="ＭＳ Ｐゴシック" pitchFamily="-108" charset="-128"/>
              </a:rPr>
              <a:t>Rupr</a:t>
            </a:r>
            <a:r>
              <a:rPr lang="en-US" sz="1200" kern="1200" dirty="0">
                <a:solidFill>
                  <a:schemeClr val="tx1"/>
                </a:solidFill>
                <a:effectLst/>
                <a:latin typeface="+mn-lt"/>
                <a:ea typeface="ＭＳ Ｐゴシック" pitchFamily="-108" charset="-128"/>
                <a:cs typeface="ＭＳ Ｐゴシック" pitchFamily="-108" charset="-128"/>
              </a:rPr>
              <a:t>.) Maxim. in forest and open habitats. Am </a:t>
            </a:r>
            <a:r>
              <a:rPr lang="en-US" sz="1200" kern="1200" dirty="0" err="1">
                <a:solidFill>
                  <a:schemeClr val="tx1"/>
                </a:solidFill>
                <a:effectLst/>
                <a:latin typeface="+mn-lt"/>
                <a:ea typeface="ＭＳ Ｐゴシック" pitchFamily="-108" charset="-128"/>
                <a:cs typeface="ＭＳ Ｐゴシック" pitchFamily="-108" charset="-128"/>
              </a:rPr>
              <a:t>Midl</a:t>
            </a:r>
            <a:r>
              <a:rPr lang="en-US" sz="1200" kern="1200" dirty="0">
                <a:solidFill>
                  <a:schemeClr val="tx1"/>
                </a:solidFill>
                <a:effectLst/>
                <a:latin typeface="+mn-lt"/>
                <a:ea typeface="ＭＳ Ｐゴシック" pitchFamily="-108" charset="-128"/>
                <a:cs typeface="ＭＳ Ｐゴシック" pitchFamily="-108" charset="-128"/>
              </a:rPr>
              <a:t> Nat 119:258–267.</a:t>
            </a:r>
          </a:p>
          <a:p>
            <a:pPr marL="0" marR="0" lvl="0" indent="0" algn="l" defTabSz="4572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mn-lt"/>
                <a:ea typeface="ＭＳ Ｐゴシック" pitchFamily="-108" charset="-128"/>
                <a:cs typeface="ＭＳ Ｐゴシック" pitchFamily="-108" charset="-128"/>
              </a:rPr>
              <a:t>Our major takeaway from this study was that smaller shrubs have a higher proportion of blighted leaves because of their higher proportion of blight-susceptible long shoots. Because of this, blight-related reduction in growth and even shrub death are more common in smaller shrubs. In the future, we hope to survey the population of forest Amur honeysuckle shrubs and see if this population has declined since the publishing of earlier studies on Amur, such as </a:t>
            </a:r>
            <a:r>
              <a:rPr lang="en-US" sz="1200" kern="1200" dirty="0" err="1">
                <a:solidFill>
                  <a:schemeClr val="tx1"/>
                </a:solidFill>
                <a:effectLst/>
                <a:latin typeface="+mn-lt"/>
                <a:ea typeface="ＭＳ Ｐゴシック" pitchFamily="-108" charset="-128"/>
                <a:cs typeface="ＭＳ Ｐゴシック" pitchFamily="-108" charset="-128"/>
              </a:rPr>
              <a:t>Luken’s</a:t>
            </a:r>
            <a:r>
              <a:rPr lang="en-US" sz="1200" kern="1200" dirty="0">
                <a:solidFill>
                  <a:schemeClr val="tx1"/>
                </a:solidFill>
                <a:effectLst/>
                <a:latin typeface="+mn-lt"/>
                <a:ea typeface="ＭＳ Ｐゴシック" pitchFamily="-108" charset="-128"/>
                <a:cs typeface="ＭＳ Ｐゴシック" pitchFamily="-108" charset="-128"/>
              </a:rPr>
              <a:t> research. We would also like to look into populations of open-grown honeysuckle.</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2193925" fontAlgn="base">
              <a:spcBef>
                <a:spcPct val="0"/>
              </a:spcBef>
              <a:spcAft>
                <a:spcPct val="0"/>
              </a:spcAft>
              <a:defRPr/>
            </a:pPr>
            <a:fld id="{49DB0A5A-AF5E-9543-8B7A-88F16E74363B}" type="slidenum">
              <a:rPr lang="en-US" smtClean="0">
                <a:solidFill>
                  <a:prstClr val="black"/>
                </a:solidFill>
                <a:ea typeface="ＭＳ Ｐゴシック" pitchFamily="-108" charset="-128"/>
                <a:cs typeface="ＭＳ Ｐゴシック" pitchFamily="-108" charset="-128"/>
              </a:rPr>
              <a:pPr defTabSz="2193925" fontAlgn="base">
                <a:spcBef>
                  <a:spcPct val="0"/>
                </a:spcBef>
                <a:spcAft>
                  <a:spcPct val="0"/>
                </a:spcAft>
                <a:defRPr/>
              </a:pPr>
              <a:t>7</a:t>
            </a:fld>
            <a:endParaRPr lang="en-US">
              <a:solidFill>
                <a:prstClr val="black"/>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255821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a:ea typeface="ＭＳ Ｐゴシック" pitchFamily="-107" charset="-128"/>
                <a:cs typeface="ＭＳ Ｐゴシック" pitchFamily="-107" charset="-128"/>
              </a:rPr>
              <a:t>We would like to thank Seth Boyce and Sarah Helton for their help in our field work! We are also incredibly grateful to NKU REFS for their facilities and to NKU’s UR-STEM for funding this study.</a:t>
            </a: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2193925" fontAlgn="base">
              <a:spcBef>
                <a:spcPct val="0"/>
              </a:spcBef>
              <a:spcAft>
                <a:spcPct val="0"/>
              </a:spcAft>
              <a:defRPr/>
            </a:pPr>
            <a:fld id="{49DB0A5A-AF5E-9543-8B7A-88F16E74363B}" type="slidenum">
              <a:rPr lang="en-US" smtClean="0">
                <a:solidFill>
                  <a:prstClr val="black"/>
                </a:solidFill>
                <a:ea typeface="ＭＳ Ｐゴシック" pitchFamily="-108" charset="-128"/>
                <a:cs typeface="ＭＳ Ｐゴシック" pitchFamily="-108" charset="-128"/>
              </a:rPr>
              <a:pPr defTabSz="2193925" fontAlgn="base">
                <a:spcBef>
                  <a:spcPct val="0"/>
                </a:spcBef>
                <a:spcAft>
                  <a:spcPct val="0"/>
                </a:spcAft>
                <a:defRPr/>
              </a:pPr>
              <a:t>8</a:t>
            </a:fld>
            <a:endParaRPr lang="en-US" dirty="0">
              <a:solidFill>
                <a:prstClr val="black"/>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07846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ea typeface="ＭＳ Ｐゴシック" pitchFamily="-107" charset="-128"/>
              <a:cs typeface="ＭＳ Ｐゴシック" pitchFamily="-107" charset="-128"/>
            </a:endParaRPr>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2193925" fontAlgn="base">
              <a:spcBef>
                <a:spcPct val="0"/>
              </a:spcBef>
              <a:spcAft>
                <a:spcPct val="0"/>
              </a:spcAft>
              <a:defRPr/>
            </a:pPr>
            <a:fld id="{49DB0A5A-AF5E-9543-8B7A-88F16E74363B}" type="slidenum">
              <a:rPr lang="en-US" smtClean="0">
                <a:solidFill>
                  <a:prstClr val="black"/>
                </a:solidFill>
                <a:ea typeface="ＭＳ Ｐゴシック" pitchFamily="-108" charset="-128"/>
                <a:cs typeface="ＭＳ Ｐゴシック" pitchFamily="-108" charset="-128"/>
              </a:rPr>
              <a:pPr defTabSz="2193925" fontAlgn="base">
                <a:spcBef>
                  <a:spcPct val="0"/>
                </a:spcBef>
                <a:spcAft>
                  <a:spcPct val="0"/>
                </a:spcAft>
                <a:defRPr/>
              </a:pPr>
              <a:t>9</a:t>
            </a:fld>
            <a:endParaRPr lang="en-US">
              <a:solidFill>
                <a:prstClr val="black"/>
              </a:solidFill>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239911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03047" indent="0" algn="ctr">
              <a:buNone/>
              <a:defRPr>
                <a:solidFill>
                  <a:schemeClr val="tx1">
                    <a:tint val="75000"/>
                  </a:schemeClr>
                </a:solidFill>
              </a:defRPr>
            </a:lvl2pPr>
            <a:lvl3pPr marL="4206094" indent="0" algn="ctr">
              <a:buNone/>
              <a:defRPr>
                <a:solidFill>
                  <a:schemeClr val="tx1">
                    <a:tint val="75000"/>
                  </a:schemeClr>
                </a:solidFill>
              </a:defRPr>
            </a:lvl3pPr>
            <a:lvl4pPr marL="6309141" indent="0" algn="ctr">
              <a:buNone/>
              <a:defRPr>
                <a:solidFill>
                  <a:schemeClr val="tx1">
                    <a:tint val="75000"/>
                  </a:schemeClr>
                </a:solidFill>
              </a:defRPr>
            </a:lvl4pPr>
            <a:lvl5pPr marL="8412187" indent="0" algn="ctr">
              <a:buNone/>
              <a:defRPr>
                <a:solidFill>
                  <a:schemeClr val="tx1">
                    <a:tint val="75000"/>
                  </a:schemeClr>
                </a:solidFill>
              </a:defRPr>
            </a:lvl5pPr>
            <a:lvl6pPr marL="10515234" indent="0" algn="ctr">
              <a:buNone/>
              <a:defRPr>
                <a:solidFill>
                  <a:schemeClr val="tx1">
                    <a:tint val="75000"/>
                  </a:schemeClr>
                </a:solidFill>
              </a:defRPr>
            </a:lvl6pPr>
            <a:lvl7pPr marL="12618281" indent="0" algn="ctr">
              <a:buNone/>
              <a:defRPr>
                <a:solidFill>
                  <a:schemeClr val="tx1">
                    <a:tint val="75000"/>
                  </a:schemeClr>
                </a:solidFill>
              </a:defRPr>
            </a:lvl7pPr>
            <a:lvl8pPr marL="14721328" indent="0" algn="ctr">
              <a:buNone/>
              <a:defRPr>
                <a:solidFill>
                  <a:schemeClr val="tx1">
                    <a:tint val="75000"/>
                  </a:schemeClr>
                </a:solidFill>
              </a:defRPr>
            </a:lvl8pPr>
            <a:lvl9pPr marL="168243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D9B0DC0-DEB6-5245-9786-81835CA7B236}" type="datetime1">
              <a:rPr lang="en-US"/>
              <a:pPr>
                <a:defRPr/>
              </a:pPr>
              <a:t>10/31/2020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0CB6CD-A896-034E-886C-9AD73162554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FE152F3-A628-174C-B1C5-D7957B5E1D38}" type="datetime1">
              <a:rPr lang="en-US"/>
              <a:pPr>
                <a:defRPr/>
              </a:pPr>
              <a:t>10/31/2020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FCF62F-1C22-F342-AEF6-5751E4D1B1C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45D483-D49F-FF4D-A9BE-F07770943FEC}" type="datetime1">
              <a:rPr lang="en-US"/>
              <a:pPr>
                <a:defRPr/>
              </a:pPr>
              <a:t>10/31/2020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774BD7-0588-6F4B-AC48-26B402219AE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E7EE88-36B3-3346-BBA2-F431CBED7E14}" type="datetime1">
              <a:rPr lang="en-US"/>
              <a:pPr>
                <a:defRPr/>
              </a:pPr>
              <a:t>10/31/2020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E96FE8-16DA-394E-A83E-4578336391C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8399" b="1" cap="all"/>
            </a:lvl1pPr>
          </a:lstStyle>
          <a:p>
            <a:r>
              <a:rPr lang="en-US"/>
              <a:t>Click to edit Master title style</a:t>
            </a:r>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200">
                <a:solidFill>
                  <a:schemeClr val="tx1">
                    <a:tint val="75000"/>
                  </a:schemeClr>
                </a:solidFill>
              </a:defRPr>
            </a:lvl1pPr>
            <a:lvl2pPr marL="2103047" indent="0">
              <a:buNone/>
              <a:defRPr sz="8241">
                <a:solidFill>
                  <a:schemeClr val="tx1">
                    <a:tint val="75000"/>
                  </a:schemeClr>
                </a:solidFill>
              </a:defRPr>
            </a:lvl2pPr>
            <a:lvl3pPr marL="4206094" indent="0">
              <a:buNone/>
              <a:defRPr sz="7379">
                <a:solidFill>
                  <a:schemeClr val="tx1">
                    <a:tint val="75000"/>
                  </a:schemeClr>
                </a:solidFill>
              </a:defRPr>
            </a:lvl3pPr>
            <a:lvl4pPr marL="6309141" indent="0">
              <a:buNone/>
              <a:defRPr sz="6421">
                <a:solidFill>
                  <a:schemeClr val="tx1">
                    <a:tint val="75000"/>
                  </a:schemeClr>
                </a:solidFill>
              </a:defRPr>
            </a:lvl4pPr>
            <a:lvl5pPr marL="8412187" indent="0">
              <a:buNone/>
              <a:defRPr sz="6421">
                <a:solidFill>
                  <a:schemeClr val="tx1">
                    <a:tint val="75000"/>
                  </a:schemeClr>
                </a:solidFill>
              </a:defRPr>
            </a:lvl5pPr>
            <a:lvl6pPr marL="10515234" indent="0">
              <a:buNone/>
              <a:defRPr sz="6421">
                <a:solidFill>
                  <a:schemeClr val="tx1">
                    <a:tint val="75000"/>
                  </a:schemeClr>
                </a:solidFill>
              </a:defRPr>
            </a:lvl6pPr>
            <a:lvl7pPr marL="12618281" indent="0">
              <a:buNone/>
              <a:defRPr sz="6421">
                <a:solidFill>
                  <a:schemeClr val="tx1">
                    <a:tint val="75000"/>
                  </a:schemeClr>
                </a:solidFill>
              </a:defRPr>
            </a:lvl7pPr>
            <a:lvl8pPr marL="14721328" indent="0">
              <a:buNone/>
              <a:defRPr sz="6421">
                <a:solidFill>
                  <a:schemeClr val="tx1">
                    <a:tint val="75000"/>
                  </a:schemeClr>
                </a:solidFill>
              </a:defRPr>
            </a:lvl8pPr>
            <a:lvl9pPr marL="16824375" indent="0">
              <a:buNone/>
              <a:defRPr sz="642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7DEA6E3-440A-4444-BB11-7B989A77FD77}" type="datetime1">
              <a:rPr lang="en-US"/>
              <a:pPr>
                <a:defRPr/>
              </a:pPr>
              <a:t>10/31/2020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5C8EF9-EBE1-BB4A-BC45-FEB94B053A1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30843" y="36865560"/>
            <a:ext cx="94442280" cy="104279702"/>
          </a:xfrm>
        </p:spPr>
        <p:txBody>
          <a:bodyPr/>
          <a:lstStyle>
            <a:lvl1pPr>
              <a:defRPr sz="12841"/>
            </a:lvl1pPr>
            <a:lvl2pPr>
              <a:defRPr sz="11020"/>
            </a:lvl2pPr>
            <a:lvl3pPr>
              <a:defRPr sz="9200"/>
            </a:lvl3pPr>
            <a:lvl4pPr>
              <a:defRPr sz="8241"/>
            </a:lvl4pPr>
            <a:lvl5pPr>
              <a:defRPr sz="8241"/>
            </a:lvl5pPr>
            <a:lvl6pPr>
              <a:defRPr sz="8241"/>
            </a:lvl6pPr>
            <a:lvl7pPr>
              <a:defRPr sz="8241"/>
            </a:lvl7pPr>
            <a:lvl8pPr>
              <a:defRPr sz="8241"/>
            </a:lvl8pPr>
            <a:lvl9pPr>
              <a:defRPr sz="82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5704643" y="36865560"/>
            <a:ext cx="94442280" cy="104279702"/>
          </a:xfrm>
        </p:spPr>
        <p:txBody>
          <a:bodyPr/>
          <a:lstStyle>
            <a:lvl1pPr>
              <a:defRPr sz="12841"/>
            </a:lvl1pPr>
            <a:lvl2pPr>
              <a:defRPr sz="11020"/>
            </a:lvl2pPr>
            <a:lvl3pPr>
              <a:defRPr sz="9200"/>
            </a:lvl3pPr>
            <a:lvl4pPr>
              <a:defRPr sz="8241"/>
            </a:lvl4pPr>
            <a:lvl5pPr>
              <a:defRPr sz="8241"/>
            </a:lvl5pPr>
            <a:lvl6pPr>
              <a:defRPr sz="8241"/>
            </a:lvl6pPr>
            <a:lvl7pPr>
              <a:defRPr sz="8241"/>
            </a:lvl7pPr>
            <a:lvl8pPr>
              <a:defRPr sz="8241"/>
            </a:lvl8pPr>
            <a:lvl9pPr>
              <a:defRPr sz="82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F24EE3-BE6B-6F40-8449-0EE688B334C3}" type="datetime1">
              <a:rPr lang="en-US"/>
              <a:pPr>
                <a:defRPr/>
              </a:pPr>
              <a:t>10/31/2020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0A0E92-9676-0646-8393-C6A11532230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020" b="1"/>
            </a:lvl1pPr>
            <a:lvl2pPr marL="2103047" indent="0">
              <a:buNone/>
              <a:defRPr sz="9200" b="1"/>
            </a:lvl2pPr>
            <a:lvl3pPr marL="4206094" indent="0">
              <a:buNone/>
              <a:defRPr sz="8241" b="1"/>
            </a:lvl3pPr>
            <a:lvl4pPr marL="6309141" indent="0">
              <a:buNone/>
              <a:defRPr sz="7379" b="1"/>
            </a:lvl4pPr>
            <a:lvl5pPr marL="8412187" indent="0">
              <a:buNone/>
              <a:defRPr sz="7379" b="1"/>
            </a:lvl5pPr>
            <a:lvl6pPr marL="10515234" indent="0">
              <a:buNone/>
              <a:defRPr sz="7379" b="1"/>
            </a:lvl6pPr>
            <a:lvl7pPr marL="12618281" indent="0">
              <a:buNone/>
              <a:defRPr sz="7379" b="1"/>
            </a:lvl7pPr>
            <a:lvl8pPr marL="14721328" indent="0">
              <a:buNone/>
              <a:defRPr sz="7379" b="1"/>
            </a:lvl8pPr>
            <a:lvl9pPr marL="16824375" indent="0">
              <a:buNone/>
              <a:defRPr sz="7379" b="1"/>
            </a:lvl9pPr>
          </a:lstStyle>
          <a:p>
            <a:pPr lvl="0"/>
            <a:r>
              <a:rPr lang="en-US"/>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020"/>
            </a:lvl1pPr>
            <a:lvl2pPr>
              <a:defRPr sz="9200"/>
            </a:lvl2pPr>
            <a:lvl3pPr>
              <a:defRPr sz="8241"/>
            </a:lvl3pPr>
            <a:lvl4pPr>
              <a:defRPr sz="7379"/>
            </a:lvl4pPr>
            <a:lvl5pPr>
              <a:defRPr sz="7379"/>
            </a:lvl5pPr>
            <a:lvl6pPr>
              <a:defRPr sz="7379"/>
            </a:lvl6pPr>
            <a:lvl7pPr>
              <a:defRPr sz="7379"/>
            </a:lvl7pPr>
            <a:lvl8pPr>
              <a:defRPr sz="7379"/>
            </a:lvl8pPr>
            <a:lvl9pPr>
              <a:defRPr sz="73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3" y="7368542"/>
            <a:ext cx="19400520" cy="3070858"/>
          </a:xfrm>
        </p:spPr>
        <p:txBody>
          <a:bodyPr anchor="b"/>
          <a:lstStyle>
            <a:lvl1pPr marL="0" indent="0">
              <a:buNone/>
              <a:defRPr sz="11020" b="1"/>
            </a:lvl1pPr>
            <a:lvl2pPr marL="2103047" indent="0">
              <a:buNone/>
              <a:defRPr sz="9200" b="1"/>
            </a:lvl2pPr>
            <a:lvl3pPr marL="4206094" indent="0">
              <a:buNone/>
              <a:defRPr sz="8241" b="1"/>
            </a:lvl3pPr>
            <a:lvl4pPr marL="6309141" indent="0">
              <a:buNone/>
              <a:defRPr sz="7379" b="1"/>
            </a:lvl4pPr>
            <a:lvl5pPr marL="8412187" indent="0">
              <a:buNone/>
              <a:defRPr sz="7379" b="1"/>
            </a:lvl5pPr>
            <a:lvl6pPr marL="10515234" indent="0">
              <a:buNone/>
              <a:defRPr sz="7379" b="1"/>
            </a:lvl6pPr>
            <a:lvl7pPr marL="12618281" indent="0">
              <a:buNone/>
              <a:defRPr sz="7379" b="1"/>
            </a:lvl7pPr>
            <a:lvl8pPr marL="14721328" indent="0">
              <a:buNone/>
              <a:defRPr sz="7379" b="1"/>
            </a:lvl8pPr>
            <a:lvl9pPr marL="16824375" indent="0">
              <a:buNone/>
              <a:defRPr sz="7379" b="1"/>
            </a:lvl9pPr>
          </a:lstStyle>
          <a:p>
            <a:pPr lvl="0"/>
            <a:r>
              <a:rPr lang="en-US"/>
              <a:t>Click to edit Master text styles</a:t>
            </a:r>
          </a:p>
        </p:txBody>
      </p:sp>
      <p:sp>
        <p:nvSpPr>
          <p:cNvPr id="6" name="Content Placeholder 5"/>
          <p:cNvSpPr>
            <a:spLocks noGrp="1"/>
          </p:cNvSpPr>
          <p:nvPr>
            <p:ph sz="quarter" idx="4"/>
          </p:nvPr>
        </p:nvSpPr>
        <p:spPr>
          <a:xfrm>
            <a:off x="22296123" y="10439400"/>
            <a:ext cx="19400520" cy="18966182"/>
          </a:xfrm>
        </p:spPr>
        <p:txBody>
          <a:bodyPr/>
          <a:lstStyle>
            <a:lvl1pPr>
              <a:defRPr sz="11020"/>
            </a:lvl1pPr>
            <a:lvl2pPr>
              <a:defRPr sz="9200"/>
            </a:lvl2pPr>
            <a:lvl3pPr>
              <a:defRPr sz="8241"/>
            </a:lvl3pPr>
            <a:lvl4pPr>
              <a:defRPr sz="7379"/>
            </a:lvl4pPr>
            <a:lvl5pPr>
              <a:defRPr sz="7379"/>
            </a:lvl5pPr>
            <a:lvl6pPr>
              <a:defRPr sz="7379"/>
            </a:lvl6pPr>
            <a:lvl7pPr>
              <a:defRPr sz="7379"/>
            </a:lvl7pPr>
            <a:lvl8pPr>
              <a:defRPr sz="7379"/>
            </a:lvl8pPr>
            <a:lvl9pPr>
              <a:defRPr sz="737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B25384-CBCF-B646-AF0F-35BE8D53D802}" type="datetime1">
              <a:rPr lang="en-US"/>
              <a:pPr>
                <a:defRPr/>
              </a:pPr>
              <a:t>10/31/2020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A81054D-299A-2D4B-A58E-B6B2DCDDC98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FC97E24-7DE0-2049-B283-98D5EA78F8EA}" type="datetime1">
              <a:rPr lang="en-US"/>
              <a:pPr>
                <a:defRPr/>
              </a:pPr>
              <a:t>10/31/2020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CC60871-0703-CC4C-A829-D75B00D0A2D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4D595BF-B042-E74D-B532-F84F734A770B}" type="datetime1">
              <a:rPr lang="en-US"/>
              <a:pPr>
                <a:defRPr/>
              </a:pPr>
              <a:t>10/31/2020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E51F58-CED8-114E-989B-FAB78C4990E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200" b="1"/>
            </a:lvl1pPr>
          </a:lstStyle>
          <a:p>
            <a:r>
              <a:rPr lang="en-US"/>
              <a:t>Click to edit Master title style</a:t>
            </a:r>
          </a:p>
        </p:txBody>
      </p:sp>
      <p:sp>
        <p:nvSpPr>
          <p:cNvPr id="3" name="Content Placeholder 2"/>
          <p:cNvSpPr>
            <a:spLocks noGrp="1"/>
          </p:cNvSpPr>
          <p:nvPr>
            <p:ph idx="1"/>
          </p:nvPr>
        </p:nvSpPr>
        <p:spPr>
          <a:xfrm>
            <a:off x="17160240" y="1310643"/>
            <a:ext cx="24536400" cy="28094942"/>
          </a:xfrm>
        </p:spPr>
        <p:txBody>
          <a:bodyPr/>
          <a:lstStyle>
            <a:lvl1pPr>
              <a:defRPr sz="14758"/>
            </a:lvl1pPr>
            <a:lvl2pPr>
              <a:defRPr sz="12841"/>
            </a:lvl2pPr>
            <a:lvl3pPr>
              <a:defRPr sz="11020"/>
            </a:lvl3pPr>
            <a:lvl4pPr>
              <a:defRPr sz="9200"/>
            </a:lvl4pPr>
            <a:lvl5pPr>
              <a:defRPr sz="9200"/>
            </a:lvl5pPr>
            <a:lvl6pPr>
              <a:defRPr sz="9200"/>
            </a:lvl6pPr>
            <a:lvl7pPr>
              <a:defRPr sz="9200"/>
            </a:lvl7pPr>
            <a:lvl8pPr>
              <a:defRPr sz="9200"/>
            </a:lvl8pPr>
            <a:lvl9pPr>
              <a:defRPr sz="9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421"/>
            </a:lvl1pPr>
            <a:lvl2pPr marL="2103047" indent="0">
              <a:buNone/>
              <a:defRPr sz="5558"/>
            </a:lvl2pPr>
            <a:lvl3pPr marL="4206094" indent="0">
              <a:buNone/>
              <a:defRPr sz="4600"/>
            </a:lvl3pPr>
            <a:lvl4pPr marL="6309141" indent="0">
              <a:buNone/>
              <a:defRPr sz="4121"/>
            </a:lvl4pPr>
            <a:lvl5pPr marL="8412187" indent="0">
              <a:buNone/>
              <a:defRPr sz="4121"/>
            </a:lvl5pPr>
            <a:lvl6pPr marL="10515234" indent="0">
              <a:buNone/>
              <a:defRPr sz="4121"/>
            </a:lvl6pPr>
            <a:lvl7pPr marL="12618281" indent="0">
              <a:buNone/>
              <a:defRPr sz="4121"/>
            </a:lvl7pPr>
            <a:lvl8pPr marL="14721328" indent="0">
              <a:buNone/>
              <a:defRPr sz="4121"/>
            </a:lvl8pPr>
            <a:lvl9pPr marL="16824375" indent="0">
              <a:buNone/>
              <a:defRPr sz="4121"/>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AE1BB32-3A3A-1442-B647-28E14D9E02CB}" type="datetime1">
              <a:rPr lang="en-US"/>
              <a:pPr>
                <a:defRPr/>
              </a:pPr>
              <a:t>10/31/2020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6AC1B3-1A4E-1147-990C-E994497E563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200"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p:spPr>
        <p:txBody>
          <a:bodyPr rtlCol="0">
            <a:normAutofit/>
          </a:bodyPr>
          <a:lstStyle>
            <a:lvl1pPr marL="0" indent="0">
              <a:buNone/>
              <a:defRPr sz="14758"/>
            </a:lvl1pPr>
            <a:lvl2pPr marL="2103047" indent="0">
              <a:buNone/>
              <a:defRPr sz="12841"/>
            </a:lvl2pPr>
            <a:lvl3pPr marL="4206094" indent="0">
              <a:buNone/>
              <a:defRPr sz="11020"/>
            </a:lvl3pPr>
            <a:lvl4pPr marL="6309141" indent="0">
              <a:buNone/>
              <a:defRPr sz="9200"/>
            </a:lvl4pPr>
            <a:lvl5pPr marL="8412187" indent="0">
              <a:buNone/>
              <a:defRPr sz="9200"/>
            </a:lvl5pPr>
            <a:lvl6pPr marL="10515234" indent="0">
              <a:buNone/>
              <a:defRPr sz="9200"/>
            </a:lvl6pPr>
            <a:lvl7pPr marL="12618281" indent="0">
              <a:buNone/>
              <a:defRPr sz="9200"/>
            </a:lvl7pPr>
            <a:lvl8pPr marL="14721328" indent="0">
              <a:buNone/>
              <a:defRPr sz="9200"/>
            </a:lvl8pPr>
            <a:lvl9pPr marL="16824375" indent="0">
              <a:buNone/>
              <a:defRPr sz="9200"/>
            </a:lvl9pPr>
          </a:lstStyle>
          <a:p>
            <a:pPr lvl="0"/>
            <a:r>
              <a:rPr lang="en-US" noProof="0"/>
              <a:t>Click icon to add picture</a:t>
            </a:r>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421"/>
            </a:lvl1pPr>
            <a:lvl2pPr marL="2103047" indent="0">
              <a:buNone/>
              <a:defRPr sz="5558"/>
            </a:lvl2pPr>
            <a:lvl3pPr marL="4206094" indent="0">
              <a:buNone/>
              <a:defRPr sz="4600"/>
            </a:lvl3pPr>
            <a:lvl4pPr marL="6309141" indent="0">
              <a:buNone/>
              <a:defRPr sz="4121"/>
            </a:lvl4pPr>
            <a:lvl5pPr marL="8412187" indent="0">
              <a:buNone/>
              <a:defRPr sz="4121"/>
            </a:lvl5pPr>
            <a:lvl6pPr marL="10515234" indent="0">
              <a:buNone/>
              <a:defRPr sz="4121"/>
            </a:lvl6pPr>
            <a:lvl7pPr marL="12618281" indent="0">
              <a:buNone/>
              <a:defRPr sz="4121"/>
            </a:lvl7pPr>
            <a:lvl8pPr marL="14721328" indent="0">
              <a:buNone/>
              <a:defRPr sz="4121"/>
            </a:lvl8pPr>
            <a:lvl9pPr marL="16824375" indent="0">
              <a:buNone/>
              <a:defRPr sz="4121"/>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EE6D99-5BC1-9447-9734-C2AA085436E8}" type="datetime1">
              <a:rPr lang="en-US"/>
              <a:pPr>
                <a:defRPr/>
              </a:pPr>
              <a:t>10/31/2020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B73B32-3A11-C34E-B587-0381224FDA0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93926" y="1317625"/>
            <a:ext cx="39503350" cy="5486400"/>
          </a:xfrm>
          <a:prstGeom prst="rect">
            <a:avLst/>
          </a:prstGeom>
          <a:noFill/>
          <a:ln w="9525">
            <a:noFill/>
            <a:miter lim="800000"/>
            <a:headEnd/>
            <a:tailEnd/>
          </a:ln>
        </p:spPr>
        <p:txBody>
          <a:bodyPr vert="horz" wrap="square" lIns="438912" tIns="219456" rIns="438912" bIns="219456"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2193926" y="7680325"/>
            <a:ext cx="39503350" cy="21724938"/>
          </a:xfrm>
          <a:prstGeom prst="rect">
            <a:avLst/>
          </a:prstGeom>
          <a:noFill/>
          <a:ln w="9525">
            <a:noFill/>
            <a:miter lim="800000"/>
            <a:headEnd/>
            <a:tailEnd/>
          </a:ln>
        </p:spPr>
        <p:txBody>
          <a:bodyPr vert="horz" wrap="square" lIns="438912" tIns="219456" rIns="438912" bIns="2194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3926" y="30510163"/>
            <a:ext cx="10242550" cy="1752600"/>
          </a:xfrm>
          <a:prstGeom prst="rect">
            <a:avLst/>
          </a:prstGeom>
        </p:spPr>
        <p:txBody>
          <a:bodyPr vert="horz" lIns="438912" tIns="219456" rIns="438912" bIns="219456" rtlCol="0" anchor="ctr"/>
          <a:lstStyle>
            <a:lvl1pPr algn="l" defTabSz="2103047" fontAlgn="auto">
              <a:spcBef>
                <a:spcPts val="0"/>
              </a:spcBef>
              <a:spcAft>
                <a:spcPts val="0"/>
              </a:spcAft>
              <a:defRPr sz="5558">
                <a:solidFill>
                  <a:schemeClr val="tx1">
                    <a:tint val="75000"/>
                  </a:schemeClr>
                </a:solidFill>
                <a:latin typeface="+mn-lt"/>
                <a:ea typeface="+mn-ea"/>
                <a:cs typeface="+mn-cs"/>
              </a:defRPr>
            </a:lvl1pPr>
          </a:lstStyle>
          <a:p>
            <a:pPr>
              <a:defRPr/>
            </a:pPr>
            <a:fld id="{7D63A7D0-97BF-1846-9583-B99EC1CA1C7E}" type="datetime1">
              <a:rPr lang="en-US"/>
              <a:pPr>
                <a:defRPr/>
              </a:pPr>
              <a:t>10/31/2020</a:t>
            </a:fld>
            <a:endParaRPr lang="en-US"/>
          </a:p>
        </p:txBody>
      </p:sp>
      <p:sp>
        <p:nvSpPr>
          <p:cNvPr id="5" name="Footer Placeholder 4"/>
          <p:cNvSpPr>
            <a:spLocks noGrp="1"/>
          </p:cNvSpPr>
          <p:nvPr>
            <p:ph type="ftr" sz="quarter" idx="3"/>
          </p:nvPr>
        </p:nvSpPr>
        <p:spPr>
          <a:xfrm>
            <a:off x="14995526" y="30510163"/>
            <a:ext cx="13900150" cy="1752600"/>
          </a:xfrm>
          <a:prstGeom prst="rect">
            <a:avLst/>
          </a:prstGeom>
        </p:spPr>
        <p:txBody>
          <a:bodyPr vert="horz" lIns="438912" tIns="219456" rIns="438912" bIns="219456" rtlCol="0" anchor="ctr"/>
          <a:lstStyle>
            <a:lvl1pPr algn="ctr" defTabSz="2103047" fontAlgn="auto">
              <a:spcBef>
                <a:spcPts val="0"/>
              </a:spcBef>
              <a:spcAft>
                <a:spcPts val="0"/>
              </a:spcAft>
              <a:defRPr sz="5558">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31454726" y="30510163"/>
            <a:ext cx="10242550" cy="1752600"/>
          </a:xfrm>
          <a:prstGeom prst="rect">
            <a:avLst/>
          </a:prstGeom>
        </p:spPr>
        <p:txBody>
          <a:bodyPr vert="horz" lIns="438912" tIns="219456" rIns="438912" bIns="219456" rtlCol="0" anchor="ctr"/>
          <a:lstStyle>
            <a:lvl1pPr algn="r" defTabSz="2103047" fontAlgn="auto">
              <a:spcBef>
                <a:spcPts val="0"/>
              </a:spcBef>
              <a:spcAft>
                <a:spcPts val="0"/>
              </a:spcAft>
              <a:defRPr sz="5558">
                <a:solidFill>
                  <a:schemeClr val="tx1">
                    <a:tint val="75000"/>
                  </a:schemeClr>
                </a:solidFill>
                <a:latin typeface="+mn-lt"/>
                <a:ea typeface="+mn-ea"/>
                <a:cs typeface="+mn-cs"/>
              </a:defRPr>
            </a:lvl1pPr>
          </a:lstStyle>
          <a:p>
            <a:pPr>
              <a:defRPr/>
            </a:pPr>
            <a:fld id="{B063F8FF-54E3-2749-9438-DED0CB1485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02438" rtl="0" eaLnBrk="1" fontAlgn="base" hangingPunct="1">
        <a:spcBef>
          <a:spcPct val="0"/>
        </a:spcBef>
        <a:spcAft>
          <a:spcPct val="0"/>
        </a:spcAft>
        <a:defRPr sz="20220" kern="1200">
          <a:solidFill>
            <a:schemeClr val="tx1"/>
          </a:solidFill>
          <a:latin typeface="+mj-lt"/>
          <a:ea typeface="ＭＳ Ｐゴシック" pitchFamily="-108" charset="-128"/>
          <a:cs typeface="ＭＳ Ｐゴシック" pitchFamily="-108" charset="-128"/>
        </a:defRPr>
      </a:lvl1pPr>
      <a:lvl2pPr algn="ctr" defTabSz="2102438" rtl="0" eaLnBrk="1" fontAlgn="base" hangingPunct="1">
        <a:spcBef>
          <a:spcPct val="0"/>
        </a:spcBef>
        <a:spcAft>
          <a:spcPct val="0"/>
        </a:spcAft>
        <a:defRPr sz="20220">
          <a:solidFill>
            <a:schemeClr val="tx1"/>
          </a:solidFill>
          <a:latin typeface="Arial" pitchFamily="-108" charset="0"/>
          <a:ea typeface="ＭＳ Ｐゴシック" pitchFamily="-108" charset="-128"/>
          <a:cs typeface="ＭＳ Ｐゴシック" pitchFamily="-108" charset="-128"/>
        </a:defRPr>
      </a:lvl2pPr>
      <a:lvl3pPr algn="ctr" defTabSz="2102438" rtl="0" eaLnBrk="1" fontAlgn="base" hangingPunct="1">
        <a:spcBef>
          <a:spcPct val="0"/>
        </a:spcBef>
        <a:spcAft>
          <a:spcPct val="0"/>
        </a:spcAft>
        <a:defRPr sz="20220">
          <a:solidFill>
            <a:schemeClr val="tx1"/>
          </a:solidFill>
          <a:latin typeface="Arial" pitchFamily="-108" charset="0"/>
          <a:ea typeface="ＭＳ Ｐゴシック" pitchFamily="-108" charset="-128"/>
          <a:cs typeface="ＭＳ Ｐゴシック" pitchFamily="-108" charset="-128"/>
        </a:defRPr>
      </a:lvl3pPr>
      <a:lvl4pPr algn="ctr" defTabSz="2102438" rtl="0" eaLnBrk="1" fontAlgn="base" hangingPunct="1">
        <a:spcBef>
          <a:spcPct val="0"/>
        </a:spcBef>
        <a:spcAft>
          <a:spcPct val="0"/>
        </a:spcAft>
        <a:defRPr sz="20220">
          <a:solidFill>
            <a:schemeClr val="tx1"/>
          </a:solidFill>
          <a:latin typeface="Arial" pitchFamily="-108" charset="0"/>
          <a:ea typeface="ＭＳ Ｐゴシック" pitchFamily="-108" charset="-128"/>
          <a:cs typeface="ＭＳ Ｐゴシック" pitchFamily="-108" charset="-128"/>
        </a:defRPr>
      </a:lvl4pPr>
      <a:lvl5pPr algn="ctr" defTabSz="2102438" rtl="0" eaLnBrk="1" fontAlgn="base" hangingPunct="1">
        <a:spcBef>
          <a:spcPct val="0"/>
        </a:spcBef>
        <a:spcAft>
          <a:spcPct val="0"/>
        </a:spcAft>
        <a:defRPr sz="20220">
          <a:solidFill>
            <a:schemeClr val="tx1"/>
          </a:solidFill>
          <a:latin typeface="Arial" pitchFamily="-108" charset="0"/>
          <a:ea typeface="ＭＳ Ｐゴシック" pitchFamily="-108" charset="-128"/>
          <a:cs typeface="ＭＳ Ｐゴシック" pitchFamily="-108" charset="-128"/>
        </a:defRPr>
      </a:lvl5pPr>
      <a:lvl6pPr marL="438135" algn="ctr" defTabSz="2102438" rtl="0" eaLnBrk="1" fontAlgn="base" hangingPunct="1">
        <a:spcBef>
          <a:spcPct val="0"/>
        </a:spcBef>
        <a:spcAft>
          <a:spcPct val="0"/>
        </a:spcAft>
        <a:defRPr sz="20220">
          <a:solidFill>
            <a:schemeClr val="tx1"/>
          </a:solidFill>
          <a:latin typeface="Arial" pitchFamily="-108" charset="0"/>
          <a:ea typeface="ＭＳ Ｐゴシック" pitchFamily="-108" charset="-128"/>
          <a:cs typeface="ＭＳ Ｐゴシック" pitchFamily="-108" charset="-128"/>
        </a:defRPr>
      </a:lvl6pPr>
      <a:lvl7pPr marL="876270" algn="ctr" defTabSz="2102438" rtl="0" eaLnBrk="1" fontAlgn="base" hangingPunct="1">
        <a:spcBef>
          <a:spcPct val="0"/>
        </a:spcBef>
        <a:spcAft>
          <a:spcPct val="0"/>
        </a:spcAft>
        <a:defRPr sz="20220">
          <a:solidFill>
            <a:schemeClr val="tx1"/>
          </a:solidFill>
          <a:latin typeface="Arial" pitchFamily="-108" charset="0"/>
          <a:ea typeface="ＭＳ Ｐゴシック" pitchFamily="-108" charset="-128"/>
          <a:cs typeface="ＭＳ Ｐゴシック" pitchFamily="-108" charset="-128"/>
        </a:defRPr>
      </a:lvl7pPr>
      <a:lvl8pPr marL="1314404" algn="ctr" defTabSz="2102438" rtl="0" eaLnBrk="1" fontAlgn="base" hangingPunct="1">
        <a:spcBef>
          <a:spcPct val="0"/>
        </a:spcBef>
        <a:spcAft>
          <a:spcPct val="0"/>
        </a:spcAft>
        <a:defRPr sz="20220">
          <a:solidFill>
            <a:schemeClr val="tx1"/>
          </a:solidFill>
          <a:latin typeface="Arial" pitchFamily="-108" charset="0"/>
          <a:ea typeface="ＭＳ Ｐゴシック" pitchFamily="-108" charset="-128"/>
          <a:cs typeface="ＭＳ Ｐゴシック" pitchFamily="-108" charset="-128"/>
        </a:defRPr>
      </a:lvl8pPr>
      <a:lvl9pPr marL="1752539" algn="ctr" defTabSz="2102438" rtl="0" eaLnBrk="1" fontAlgn="base" hangingPunct="1">
        <a:spcBef>
          <a:spcPct val="0"/>
        </a:spcBef>
        <a:spcAft>
          <a:spcPct val="0"/>
        </a:spcAft>
        <a:defRPr sz="20220">
          <a:solidFill>
            <a:schemeClr val="tx1"/>
          </a:solidFill>
          <a:latin typeface="Arial" pitchFamily="-108" charset="0"/>
          <a:ea typeface="ＭＳ Ｐゴシック" pitchFamily="-108" charset="-128"/>
          <a:cs typeface="ＭＳ Ｐゴシック" pitchFamily="-108" charset="-128"/>
        </a:defRPr>
      </a:lvl9pPr>
    </p:titleStyle>
    <p:bodyStyle>
      <a:lvl1pPr marL="1576068" indent="-1576068" algn="l" defTabSz="2102438" rtl="0" eaLnBrk="1" fontAlgn="base" hangingPunct="1">
        <a:spcBef>
          <a:spcPct val="20000"/>
        </a:spcBef>
        <a:spcAft>
          <a:spcPct val="0"/>
        </a:spcAft>
        <a:buFont typeface="Arial" pitchFamily="-107" charset="0"/>
        <a:buChar char="•"/>
        <a:defRPr sz="14758" kern="1200">
          <a:solidFill>
            <a:schemeClr val="tx1"/>
          </a:solidFill>
          <a:latin typeface="+mn-lt"/>
          <a:ea typeface="ＭＳ Ｐゴシック" pitchFamily="-108" charset="-128"/>
          <a:cs typeface="ＭＳ Ｐゴシック" pitchFamily="-108" charset="-128"/>
        </a:defRPr>
      </a:lvl1pPr>
      <a:lvl2pPr marL="3416843" indent="-1314404" algn="l" defTabSz="2102438" rtl="0" eaLnBrk="1" fontAlgn="base" hangingPunct="1">
        <a:spcBef>
          <a:spcPct val="20000"/>
        </a:spcBef>
        <a:spcAft>
          <a:spcPct val="0"/>
        </a:spcAft>
        <a:buFont typeface="Arial" pitchFamily="-107" charset="0"/>
        <a:buChar char="–"/>
        <a:defRPr sz="12841" kern="1200">
          <a:solidFill>
            <a:schemeClr val="tx1"/>
          </a:solidFill>
          <a:latin typeface="+mn-lt"/>
          <a:ea typeface="ＭＳ Ｐゴシック" pitchFamily="-108" charset="-128"/>
          <a:cs typeface="+mn-cs"/>
        </a:defRPr>
      </a:lvl2pPr>
      <a:lvl3pPr marL="5257617" indent="-1051220" algn="l" defTabSz="2102438" rtl="0" eaLnBrk="1" fontAlgn="base" hangingPunct="1">
        <a:spcBef>
          <a:spcPct val="20000"/>
        </a:spcBef>
        <a:spcAft>
          <a:spcPct val="0"/>
        </a:spcAft>
        <a:buFont typeface="Arial" pitchFamily="-107" charset="0"/>
        <a:buChar char="•"/>
        <a:defRPr sz="11020" kern="1200">
          <a:solidFill>
            <a:schemeClr val="tx1"/>
          </a:solidFill>
          <a:latin typeface="+mn-lt"/>
          <a:ea typeface="ＭＳ Ｐゴシック" pitchFamily="-108" charset="-128"/>
          <a:cs typeface="+mn-cs"/>
        </a:defRPr>
      </a:lvl3pPr>
      <a:lvl4pPr marL="7360055" indent="-1051220" algn="l" defTabSz="2102438" rtl="0" eaLnBrk="1" fontAlgn="base" hangingPunct="1">
        <a:spcBef>
          <a:spcPct val="20000"/>
        </a:spcBef>
        <a:spcAft>
          <a:spcPct val="0"/>
        </a:spcAft>
        <a:buFont typeface="Arial" pitchFamily="-107" charset="0"/>
        <a:buChar char="–"/>
        <a:defRPr sz="9200" kern="1200">
          <a:solidFill>
            <a:schemeClr val="tx1"/>
          </a:solidFill>
          <a:latin typeface="+mn-lt"/>
          <a:ea typeface="ＭＳ Ｐゴシック" pitchFamily="-108" charset="-128"/>
          <a:cs typeface="+mn-cs"/>
        </a:defRPr>
      </a:lvl4pPr>
      <a:lvl5pPr marL="9462494" indent="-1051220" algn="l" defTabSz="2102438" rtl="0" eaLnBrk="1" fontAlgn="base" hangingPunct="1">
        <a:spcBef>
          <a:spcPct val="20000"/>
        </a:spcBef>
        <a:spcAft>
          <a:spcPct val="0"/>
        </a:spcAft>
        <a:buFont typeface="Arial" pitchFamily="-107" charset="0"/>
        <a:buChar char="»"/>
        <a:defRPr sz="9200" kern="1200">
          <a:solidFill>
            <a:schemeClr val="tx1"/>
          </a:solidFill>
          <a:latin typeface="+mn-lt"/>
          <a:ea typeface="ＭＳ Ｐゴシック" pitchFamily="-108" charset="-128"/>
          <a:cs typeface="+mn-cs"/>
        </a:defRPr>
      </a:lvl5pPr>
      <a:lvl6pPr marL="11566758" indent="-1051523" algn="l" defTabSz="2103047" rtl="0" eaLnBrk="1" latinLnBrk="0" hangingPunct="1">
        <a:spcBef>
          <a:spcPct val="20000"/>
        </a:spcBef>
        <a:buFont typeface="Arial"/>
        <a:buChar char="•"/>
        <a:defRPr sz="9200" kern="1200">
          <a:solidFill>
            <a:schemeClr val="tx1"/>
          </a:solidFill>
          <a:latin typeface="+mn-lt"/>
          <a:ea typeface="+mn-ea"/>
          <a:cs typeface="+mn-cs"/>
        </a:defRPr>
      </a:lvl6pPr>
      <a:lvl7pPr marL="13669805" indent="-1051523" algn="l" defTabSz="2103047" rtl="0" eaLnBrk="1" latinLnBrk="0" hangingPunct="1">
        <a:spcBef>
          <a:spcPct val="20000"/>
        </a:spcBef>
        <a:buFont typeface="Arial"/>
        <a:buChar char="•"/>
        <a:defRPr sz="9200" kern="1200">
          <a:solidFill>
            <a:schemeClr val="tx1"/>
          </a:solidFill>
          <a:latin typeface="+mn-lt"/>
          <a:ea typeface="+mn-ea"/>
          <a:cs typeface="+mn-cs"/>
        </a:defRPr>
      </a:lvl7pPr>
      <a:lvl8pPr marL="15772851" indent="-1051523" algn="l" defTabSz="2103047" rtl="0" eaLnBrk="1" latinLnBrk="0" hangingPunct="1">
        <a:spcBef>
          <a:spcPct val="20000"/>
        </a:spcBef>
        <a:buFont typeface="Arial"/>
        <a:buChar char="•"/>
        <a:defRPr sz="9200" kern="1200">
          <a:solidFill>
            <a:schemeClr val="tx1"/>
          </a:solidFill>
          <a:latin typeface="+mn-lt"/>
          <a:ea typeface="+mn-ea"/>
          <a:cs typeface="+mn-cs"/>
        </a:defRPr>
      </a:lvl8pPr>
      <a:lvl9pPr marL="17875898" indent="-1051523" algn="l" defTabSz="2103047" rtl="0" eaLnBrk="1" latinLnBrk="0" hangingPunct="1">
        <a:spcBef>
          <a:spcPct val="20000"/>
        </a:spcBef>
        <a:buFont typeface="Arial"/>
        <a:buChar char="•"/>
        <a:defRPr sz="9200" kern="1200">
          <a:solidFill>
            <a:schemeClr val="tx1"/>
          </a:solidFill>
          <a:latin typeface="+mn-lt"/>
          <a:ea typeface="+mn-ea"/>
          <a:cs typeface="+mn-cs"/>
        </a:defRPr>
      </a:lvl9pPr>
    </p:bodyStyle>
    <p:otherStyle>
      <a:defPPr>
        <a:defRPr lang="en-US"/>
      </a:defPPr>
      <a:lvl1pPr marL="0" algn="l" defTabSz="2103047" rtl="0" eaLnBrk="1" latinLnBrk="0" hangingPunct="1">
        <a:defRPr sz="8241" kern="1200">
          <a:solidFill>
            <a:schemeClr val="tx1"/>
          </a:solidFill>
          <a:latin typeface="+mn-lt"/>
          <a:ea typeface="+mn-ea"/>
          <a:cs typeface="+mn-cs"/>
        </a:defRPr>
      </a:lvl1pPr>
      <a:lvl2pPr marL="2103047" algn="l" defTabSz="2103047" rtl="0" eaLnBrk="1" latinLnBrk="0" hangingPunct="1">
        <a:defRPr sz="8241" kern="1200">
          <a:solidFill>
            <a:schemeClr val="tx1"/>
          </a:solidFill>
          <a:latin typeface="+mn-lt"/>
          <a:ea typeface="+mn-ea"/>
          <a:cs typeface="+mn-cs"/>
        </a:defRPr>
      </a:lvl2pPr>
      <a:lvl3pPr marL="4206094" algn="l" defTabSz="2103047" rtl="0" eaLnBrk="1" latinLnBrk="0" hangingPunct="1">
        <a:defRPr sz="8241" kern="1200">
          <a:solidFill>
            <a:schemeClr val="tx1"/>
          </a:solidFill>
          <a:latin typeface="+mn-lt"/>
          <a:ea typeface="+mn-ea"/>
          <a:cs typeface="+mn-cs"/>
        </a:defRPr>
      </a:lvl3pPr>
      <a:lvl4pPr marL="6309141" algn="l" defTabSz="2103047" rtl="0" eaLnBrk="1" latinLnBrk="0" hangingPunct="1">
        <a:defRPr sz="8241" kern="1200">
          <a:solidFill>
            <a:schemeClr val="tx1"/>
          </a:solidFill>
          <a:latin typeface="+mn-lt"/>
          <a:ea typeface="+mn-ea"/>
          <a:cs typeface="+mn-cs"/>
        </a:defRPr>
      </a:lvl4pPr>
      <a:lvl5pPr marL="8412187" algn="l" defTabSz="2103047" rtl="0" eaLnBrk="1" latinLnBrk="0" hangingPunct="1">
        <a:defRPr sz="8241" kern="1200">
          <a:solidFill>
            <a:schemeClr val="tx1"/>
          </a:solidFill>
          <a:latin typeface="+mn-lt"/>
          <a:ea typeface="+mn-ea"/>
          <a:cs typeface="+mn-cs"/>
        </a:defRPr>
      </a:lvl5pPr>
      <a:lvl6pPr marL="10515234" algn="l" defTabSz="2103047" rtl="0" eaLnBrk="1" latinLnBrk="0" hangingPunct="1">
        <a:defRPr sz="8241" kern="1200">
          <a:solidFill>
            <a:schemeClr val="tx1"/>
          </a:solidFill>
          <a:latin typeface="+mn-lt"/>
          <a:ea typeface="+mn-ea"/>
          <a:cs typeface="+mn-cs"/>
        </a:defRPr>
      </a:lvl6pPr>
      <a:lvl7pPr marL="12618281" algn="l" defTabSz="2103047" rtl="0" eaLnBrk="1" latinLnBrk="0" hangingPunct="1">
        <a:defRPr sz="8241" kern="1200">
          <a:solidFill>
            <a:schemeClr val="tx1"/>
          </a:solidFill>
          <a:latin typeface="+mn-lt"/>
          <a:ea typeface="+mn-ea"/>
          <a:cs typeface="+mn-cs"/>
        </a:defRPr>
      </a:lvl7pPr>
      <a:lvl8pPr marL="14721328" algn="l" defTabSz="2103047" rtl="0" eaLnBrk="1" latinLnBrk="0" hangingPunct="1">
        <a:defRPr sz="8241" kern="1200">
          <a:solidFill>
            <a:schemeClr val="tx1"/>
          </a:solidFill>
          <a:latin typeface="+mn-lt"/>
          <a:ea typeface="+mn-ea"/>
          <a:cs typeface="+mn-cs"/>
        </a:defRPr>
      </a:lvl8pPr>
      <a:lvl9pPr marL="16824375" algn="l" defTabSz="2103047" rtl="0" eaLnBrk="1" latinLnBrk="0" hangingPunct="1">
        <a:defRPr sz="82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9.tiff"/><Relationship Id="rId3" Type="http://schemas.openxmlformats.org/officeDocument/2006/relationships/slideLayout" Target="../slideLayouts/slideLayout7.xml"/><Relationship Id="rId7" Type="http://schemas.openxmlformats.org/officeDocument/2006/relationships/image" Target="../media/image3.jpg"/><Relationship Id="rId12" Type="http://schemas.openxmlformats.org/officeDocument/2006/relationships/image" Target="../media/image8.tif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11" Type="http://schemas.openxmlformats.org/officeDocument/2006/relationships/image" Target="../media/image7.emf"/><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emf"/><Relationship Id="rId4" Type="http://schemas.openxmlformats.org/officeDocument/2006/relationships/notesSlide" Target="../notesSlides/notesSlide1.xml"/><Relationship Id="rId9" Type="http://schemas.openxmlformats.org/officeDocument/2006/relationships/image" Target="../media/image5.emf"/><Relationship Id="rId14" Type="http://schemas.openxmlformats.org/officeDocument/2006/relationships/image" Target="../media/image10.tif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7.xml"/><Relationship Id="rId7" Type="http://schemas.openxmlformats.org/officeDocument/2006/relationships/image" Target="../media/image6.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emf"/><Relationship Id="rId11"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3.jpg"/><Relationship Id="rId4" Type="http://schemas.openxmlformats.org/officeDocument/2006/relationships/notesSlide" Target="../notesSlides/notesSlide4.xml"/><Relationship Id="rId9"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3.jpg"/><Relationship Id="rId2" Type="http://schemas.openxmlformats.org/officeDocument/2006/relationships/audio" Target="../media/media5.m4a"/><Relationship Id="rId1" Type="http://schemas.microsoft.com/office/2007/relationships/media" Target="../media/media5.m4a"/><Relationship Id="rId6" Type="http://schemas.microsoft.com/office/2014/relationships/chartEx" Target="../charts/chartEx1.xml"/><Relationship Id="rId11" Type="http://schemas.openxmlformats.org/officeDocument/2006/relationships/image" Target="../media/image2.jpg"/><Relationship Id="rId5" Type="http://schemas.openxmlformats.org/officeDocument/2006/relationships/image" Target="../media/image1.png"/><Relationship Id="rId10" Type="http://schemas.openxmlformats.org/officeDocument/2006/relationships/image" Target="../media/image10.tiff"/><Relationship Id="rId4" Type="http://schemas.openxmlformats.org/officeDocument/2006/relationships/notesSlide" Target="../notesSlides/notesSlide5.xml"/><Relationship Id="rId9" Type="http://schemas.openxmlformats.org/officeDocument/2006/relationships/image" Target="../media/image9.tiff"/></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D81E7E-E904-43E3-82BB-6B7E626B0531}"/>
              </a:ext>
            </a:extLst>
          </p:cNvPr>
          <p:cNvPicPr>
            <a:picLocks noChangeAspect="1"/>
          </p:cNvPicPr>
          <p:nvPr/>
        </p:nvPicPr>
        <p:blipFill>
          <a:blip r:embed="rId5"/>
          <a:stretch>
            <a:fillRect/>
          </a:stretch>
        </p:blipFill>
        <p:spPr>
          <a:xfrm>
            <a:off x="0" y="0"/>
            <a:ext cx="43891200" cy="32918400"/>
          </a:xfrm>
          <a:prstGeom prst="rect">
            <a:avLst/>
          </a:prstGeom>
        </p:spPr>
      </p:pic>
      <p:cxnSp>
        <p:nvCxnSpPr>
          <p:cNvPr id="70" name="Straight Connector 69"/>
          <p:cNvCxnSpPr/>
          <p:nvPr/>
        </p:nvCxnSpPr>
        <p:spPr>
          <a:xfrm>
            <a:off x="0" y="4653813"/>
            <a:ext cx="43891200" cy="105413"/>
          </a:xfrm>
          <a:prstGeom prst="line">
            <a:avLst/>
          </a:prstGeom>
          <a:ln w="76200" cap="flat" cmpd="sng" algn="ctr">
            <a:solidFill>
              <a:srgbClr val="FFC000"/>
            </a:solidFill>
            <a:prstDash val="solid"/>
            <a:round/>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6392" name="Rectangle 49"/>
          <p:cNvSpPr>
            <a:spLocks noChangeArrowheads="1"/>
          </p:cNvSpPr>
          <p:nvPr/>
        </p:nvSpPr>
        <p:spPr bwMode="auto">
          <a:xfrm>
            <a:off x="395182" y="5057592"/>
            <a:ext cx="12801600" cy="9775667"/>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4800" b="1" dirty="0">
                <a:solidFill>
                  <a:prstClr val="black"/>
                </a:solidFill>
                <a:cs typeface="Times New Roman" panose="02020603050405020304" pitchFamily="18" charset="0"/>
              </a:rPr>
              <a:t>Introduction</a:t>
            </a:r>
          </a:p>
          <a:p>
            <a:r>
              <a:rPr lang="en-US" sz="3200" i="1" dirty="0">
                <a:solidFill>
                  <a:prstClr val="black"/>
                </a:solidFill>
                <a:cs typeface="Times New Roman" panose="02020603050405020304" pitchFamily="18" charset="0"/>
              </a:rPr>
              <a:t>Lonicera maackii (</a:t>
            </a:r>
            <a:r>
              <a:rPr lang="en-US" sz="3200" dirty="0">
                <a:solidFill>
                  <a:prstClr val="black"/>
                </a:solidFill>
                <a:cs typeface="Times New Roman" panose="02020603050405020304" pitchFamily="18" charset="0"/>
              </a:rPr>
              <a:t>Amur honeysuckle) is a non-native honeysuckle species that has invaded many eastern North American forests. There are many widespread consequences of this widespread invasion, at both the community and ecosystem levels (</a:t>
            </a:r>
            <a:r>
              <a:rPr lang="en-US" sz="3200" dirty="0" err="1">
                <a:solidFill>
                  <a:prstClr val="black"/>
                </a:solidFill>
                <a:cs typeface="Times New Roman" panose="02020603050405020304" pitchFamily="18" charset="0"/>
              </a:rPr>
              <a:t>McNeish</a:t>
            </a:r>
            <a:r>
              <a:rPr lang="en-US" sz="3200" dirty="0">
                <a:solidFill>
                  <a:prstClr val="black"/>
                </a:solidFill>
                <a:cs typeface="Times New Roman" panose="02020603050405020304" pitchFamily="18" charset="0"/>
              </a:rPr>
              <a:t> and McEwan 2016). Boyce et al. (2014) found that the occurrence of the native leaf pathogen honeysuckle leaf blight (</a:t>
            </a:r>
            <a:r>
              <a:rPr lang="en-US" sz="3200" i="1" dirty="0">
                <a:solidFill>
                  <a:prstClr val="black"/>
                </a:solidFill>
                <a:cs typeface="Times New Roman" panose="02020603050405020304" pitchFamily="18" charset="0"/>
              </a:rPr>
              <a:t>Insolibasidium deformans</a:t>
            </a:r>
            <a:r>
              <a:rPr lang="en-US" sz="3200" dirty="0">
                <a:solidFill>
                  <a:prstClr val="black"/>
                </a:solidFill>
                <a:cs typeface="Times New Roman" panose="02020603050405020304" pitchFamily="18" charset="0"/>
              </a:rPr>
              <a:t>), which causes leaf death, was associated with declines seen in some honeysuckle stands in the region, and Boyce et al. (2020) found that infection reduced seedling growth. Thus, determining the extent to which this fungus affects Amur honeysuckle in the field is important for determining its potential control. Previous unpublished work by this lab has shown that infection is more likely in “long” shoots, which grow rapidly into areas of high light and may be less well-defended than “short” shoots. In this study, we looked at forest understory shrubs of various sizes to determine how much of the leaves are affected by honeysuckle leaf blight. </a:t>
            </a:r>
            <a:endParaRPr lang="en-US" sz="1050" b="1" dirty="0">
              <a:solidFill>
                <a:prstClr val="black"/>
              </a:solidFill>
              <a:cs typeface="Times New Roman" panose="02020603050405020304" pitchFamily="18" charset="0"/>
            </a:endParaRPr>
          </a:p>
          <a:p>
            <a:pPr algn="ctr"/>
            <a:endParaRPr lang="en-US" sz="4000" b="1" dirty="0">
              <a:solidFill>
                <a:prstClr val="black"/>
              </a:solidFill>
              <a:cs typeface="Times New Roman" panose="02020603050405020304" pitchFamily="18" charset="0"/>
            </a:endParaRPr>
          </a:p>
        </p:txBody>
      </p:sp>
      <p:sp>
        <p:nvSpPr>
          <p:cNvPr id="31" name="Rectangle 35"/>
          <p:cNvSpPr>
            <a:spLocks noChangeArrowheads="1"/>
          </p:cNvSpPr>
          <p:nvPr/>
        </p:nvSpPr>
        <p:spPr bwMode="auto">
          <a:xfrm>
            <a:off x="381000" y="24082672"/>
            <a:ext cx="12801600" cy="8759528"/>
          </a:xfrm>
          <a:prstGeom prst="rect">
            <a:avLst/>
          </a:prstGeom>
          <a:solidFill>
            <a:schemeClr val="bg1"/>
          </a:solidFill>
          <a:ln w="12700">
            <a:solidFill>
              <a:schemeClr val="tx1"/>
            </a:solidFill>
            <a:miter lim="800000"/>
            <a:headEnd/>
            <a:tailEnd/>
          </a:ln>
        </p:spPr>
        <p:txBody>
          <a:bodyPr lIns="91440" tIns="274320" rIns="0" bIns="274320">
            <a:prstTxWarp prst="textNoShape">
              <a:avLst/>
            </a:prstTxWarp>
          </a:bodyPr>
          <a:lstStyle/>
          <a:p>
            <a:pPr algn="ctr"/>
            <a:r>
              <a:rPr lang="en-US" sz="2800" b="1" dirty="0">
                <a:solidFill>
                  <a:prstClr val="black"/>
                </a:solidFill>
                <a:cs typeface="Times New Roman" panose="02020603050405020304" pitchFamily="18" charset="0"/>
              </a:rPr>
              <a:t>References</a:t>
            </a:r>
          </a:p>
          <a:p>
            <a:pPr lvl="0" defTabSz="457200">
              <a:defRPr/>
            </a:pPr>
            <a:r>
              <a:rPr lang="en-US" sz="2800" dirty="0">
                <a:latin typeface="+mn-lt"/>
                <a:ea typeface="ＭＳ Ｐゴシック" pitchFamily="-108" charset="-128"/>
                <a:cs typeface="ＭＳ Ｐゴシック" pitchFamily="-108" charset="-128"/>
              </a:rPr>
              <a:t>Boyce, R. L., S. N. </a:t>
            </a:r>
            <a:r>
              <a:rPr lang="en-US" sz="2800" dirty="0" err="1">
                <a:latin typeface="+mn-lt"/>
                <a:ea typeface="ＭＳ Ｐゴシック" pitchFamily="-108" charset="-128"/>
                <a:cs typeface="ＭＳ Ｐゴシック" pitchFamily="-108" charset="-128"/>
              </a:rPr>
              <a:t>Brossart</a:t>
            </a:r>
            <a:r>
              <a:rPr lang="en-US" sz="2800" dirty="0">
                <a:latin typeface="+mn-lt"/>
                <a:ea typeface="ＭＳ Ｐゴシック" pitchFamily="-108" charset="-128"/>
                <a:cs typeface="ＭＳ Ｐゴシック" pitchFamily="-108" charset="-128"/>
              </a:rPr>
              <a:t>, L. A. Bryant, L. A. </a:t>
            </a:r>
            <a:r>
              <a:rPr lang="en-US" sz="2800" dirty="0" err="1">
                <a:latin typeface="+mn-lt"/>
                <a:ea typeface="ＭＳ Ｐゴシック" pitchFamily="-108" charset="-128"/>
                <a:cs typeface="ＭＳ Ｐゴシック" pitchFamily="-108" charset="-128"/>
              </a:rPr>
              <a:t>Fehrenbach</a:t>
            </a:r>
            <a:r>
              <a:rPr lang="en-US" sz="2800" dirty="0">
                <a:latin typeface="+mn-lt"/>
                <a:ea typeface="ＭＳ Ｐゴシック" pitchFamily="-108" charset="-128"/>
                <a:cs typeface="ＭＳ Ｐゴシック" pitchFamily="-108" charset="-128"/>
              </a:rPr>
              <a:t>, R. </a:t>
            </a:r>
            <a:r>
              <a:rPr lang="en-US" sz="2800" dirty="0" err="1">
                <a:latin typeface="+mn-lt"/>
                <a:ea typeface="ＭＳ Ｐゴシック" pitchFamily="-108" charset="-128"/>
                <a:cs typeface="ＭＳ Ｐゴシック" pitchFamily="-108" charset="-128"/>
              </a:rPr>
              <a:t>Hetzer</a:t>
            </a:r>
            <a:r>
              <a:rPr lang="en-US" sz="2800" dirty="0">
                <a:latin typeface="+mn-lt"/>
                <a:ea typeface="ＭＳ Ｐゴシック" pitchFamily="-108" charset="-128"/>
                <a:cs typeface="ＭＳ Ｐゴシック" pitchFamily="-108" charset="-128"/>
              </a:rPr>
              <a:t>, J. E.</a:t>
            </a:r>
          </a:p>
          <a:p>
            <a:pPr lvl="0" defTabSz="457200">
              <a:defRPr/>
            </a:pPr>
            <a:r>
              <a:rPr lang="en-US" sz="2800" dirty="0">
                <a:latin typeface="+mn-lt"/>
                <a:ea typeface="ＭＳ Ｐゴシック" pitchFamily="-108" charset="-128"/>
                <a:cs typeface="ＭＳ Ｐゴシック" pitchFamily="-108" charset="-128"/>
              </a:rPr>
              <a:t> Holt, B. Parr, Z. Poynter, C. Schumacher, S. N. </a:t>
            </a:r>
            <a:r>
              <a:rPr lang="en-US" sz="2800" dirty="0" err="1">
                <a:latin typeface="+mn-lt"/>
                <a:ea typeface="ＭＳ Ｐゴシック" pitchFamily="-108" charset="-128"/>
                <a:cs typeface="ＭＳ Ｐゴシック" pitchFamily="-108" charset="-128"/>
              </a:rPr>
              <a:t>Stonebraker</a:t>
            </a:r>
            <a:r>
              <a:rPr lang="en-US" sz="2800" dirty="0">
                <a:latin typeface="+mn-lt"/>
                <a:ea typeface="ＭＳ Ｐゴシック" pitchFamily="-108" charset="-128"/>
                <a:cs typeface="ＭＳ Ｐゴシック" pitchFamily="-108" charset="-128"/>
              </a:rPr>
              <a:t>, M. D. Thatcher, and M. </a:t>
            </a:r>
            <a:r>
              <a:rPr lang="en-US" sz="2800" dirty="0" err="1">
                <a:latin typeface="+mn-lt"/>
                <a:ea typeface="ＭＳ Ｐゴシック" pitchFamily="-108" charset="-128"/>
                <a:cs typeface="ＭＳ Ｐゴシック" pitchFamily="-108" charset="-128"/>
              </a:rPr>
              <a:t>Vater</a:t>
            </a:r>
            <a:r>
              <a:rPr lang="en-US" sz="2800" dirty="0">
                <a:latin typeface="+mn-lt"/>
                <a:ea typeface="ＭＳ Ｐゴシック" pitchFamily="-108" charset="-128"/>
                <a:cs typeface="ＭＳ Ｐゴシック" pitchFamily="-108" charset="-128"/>
              </a:rPr>
              <a:t>. 2014. The beginning of the end? Extensive dieback of an open-grown Amur honeysuckle stand in northern Kentucky, USA. Biol Invasions 16:2017–2023.</a:t>
            </a:r>
          </a:p>
          <a:p>
            <a:pPr lvl="0" defTabSz="457200">
              <a:defRPr/>
            </a:pPr>
            <a:endParaRPr lang="en-US" sz="2800" dirty="0">
              <a:latin typeface="+mn-lt"/>
              <a:ea typeface="ＭＳ Ｐゴシック" pitchFamily="-108" charset="-128"/>
              <a:cs typeface="ＭＳ Ｐゴシック" pitchFamily="-108" charset="-128"/>
            </a:endParaRPr>
          </a:p>
          <a:p>
            <a:pPr lvl="0" defTabSz="457200">
              <a:defRPr/>
            </a:pPr>
            <a:r>
              <a:rPr lang="en-US" sz="2800" dirty="0">
                <a:latin typeface="+mn-lt"/>
                <a:ea typeface="ＭＳ Ｐゴシック" pitchFamily="-108" charset="-128"/>
                <a:cs typeface="ＭＳ Ｐゴシック" pitchFamily="-108" charset="-128"/>
              </a:rPr>
              <a:t>Boyce, R. L., S. M. Castellano, A. N. Marroquin, O. M. </a:t>
            </a:r>
            <a:r>
              <a:rPr lang="en-US" sz="2800" dirty="0" err="1">
                <a:latin typeface="+mn-lt"/>
                <a:ea typeface="ＭＳ Ｐゴシック" pitchFamily="-108" charset="-128"/>
                <a:cs typeface="ＭＳ Ｐゴシック" pitchFamily="-108" charset="-128"/>
              </a:rPr>
              <a:t>Uwolloh</a:t>
            </a:r>
            <a:r>
              <a:rPr lang="en-US" sz="2800" dirty="0">
                <a:latin typeface="+mn-lt"/>
                <a:ea typeface="ＭＳ Ｐゴシック" pitchFamily="-108" charset="-128"/>
                <a:cs typeface="ＭＳ Ｐゴシック" pitchFamily="-108" charset="-128"/>
              </a:rPr>
              <a:t>, S. E. Farrar, and K. P. Wolfe. 2020. Honeysuckle leaf blight reduces the growth of infected Amur honeysuckle (Lonicera maackii, Caprifoliaceae) seedlings in a greenhouse experiment. J Torrey Bot Soc 147:1–8.</a:t>
            </a:r>
          </a:p>
          <a:p>
            <a:pPr lvl="0" defTabSz="457200">
              <a:defRPr/>
            </a:pPr>
            <a:endParaRPr lang="en-US" sz="2800" dirty="0">
              <a:latin typeface="+mn-lt"/>
              <a:ea typeface="ＭＳ Ｐゴシック" pitchFamily="-108" charset="-128"/>
              <a:cs typeface="ＭＳ Ｐゴシック" pitchFamily="-108" charset="-128"/>
            </a:endParaRPr>
          </a:p>
          <a:p>
            <a:pPr lvl="0" defTabSz="457200">
              <a:defRPr/>
            </a:pPr>
            <a:r>
              <a:rPr lang="en-US" sz="2800" dirty="0" err="1">
                <a:latin typeface="+mn-lt"/>
                <a:ea typeface="ＭＳ Ｐゴシック" pitchFamily="-108" charset="-128"/>
                <a:cs typeface="ＭＳ Ｐゴシック" pitchFamily="-108" charset="-128"/>
              </a:rPr>
              <a:t>Luken</a:t>
            </a:r>
            <a:r>
              <a:rPr lang="en-US" sz="2800" dirty="0">
                <a:latin typeface="+mn-lt"/>
                <a:ea typeface="ＭＳ Ｐゴシック" pitchFamily="-108" charset="-128"/>
                <a:cs typeface="ＭＳ Ｐゴシック" pitchFamily="-108" charset="-128"/>
              </a:rPr>
              <a:t>, J. O. 1988. Population structure and biomass allocation of the naturalized shrub Lonicera maackii (</a:t>
            </a:r>
            <a:r>
              <a:rPr lang="en-US" sz="2800" dirty="0" err="1">
                <a:latin typeface="+mn-lt"/>
                <a:ea typeface="ＭＳ Ｐゴシック" pitchFamily="-108" charset="-128"/>
                <a:cs typeface="ＭＳ Ｐゴシック" pitchFamily="-108" charset="-128"/>
              </a:rPr>
              <a:t>Rupr</a:t>
            </a:r>
            <a:r>
              <a:rPr lang="en-US" sz="2800" dirty="0">
                <a:latin typeface="+mn-lt"/>
                <a:ea typeface="ＭＳ Ｐゴシック" pitchFamily="-108" charset="-128"/>
                <a:cs typeface="ＭＳ Ｐゴシック" pitchFamily="-108" charset="-128"/>
              </a:rPr>
              <a:t>.) Maxim. in forest and open habitats. Am </a:t>
            </a:r>
            <a:r>
              <a:rPr lang="en-US" sz="2800" dirty="0" err="1">
                <a:latin typeface="+mn-lt"/>
                <a:ea typeface="ＭＳ Ｐゴシック" pitchFamily="-108" charset="-128"/>
                <a:cs typeface="ＭＳ Ｐゴシック" pitchFamily="-108" charset="-128"/>
              </a:rPr>
              <a:t>Midl</a:t>
            </a:r>
            <a:r>
              <a:rPr lang="en-US" sz="2800" dirty="0">
                <a:latin typeface="+mn-lt"/>
                <a:ea typeface="ＭＳ Ｐゴシック" pitchFamily="-108" charset="-128"/>
                <a:cs typeface="ＭＳ Ｐゴシック" pitchFamily="-108" charset="-128"/>
              </a:rPr>
              <a:t> Nat 119:258–267.</a:t>
            </a:r>
          </a:p>
          <a:p>
            <a:pPr lvl="0" defTabSz="457200">
              <a:defRPr/>
            </a:pPr>
            <a:endParaRPr lang="en-US" sz="2800" dirty="0">
              <a:latin typeface="+mn-lt"/>
              <a:ea typeface="ＭＳ Ｐゴシック" pitchFamily="-108" charset="-128"/>
              <a:cs typeface="ＭＳ Ｐゴシック" pitchFamily="-108" charset="-128"/>
            </a:endParaRPr>
          </a:p>
          <a:p>
            <a:pPr lvl="0" defTabSz="457200">
              <a:defRPr/>
            </a:pPr>
            <a:r>
              <a:rPr lang="en-US" sz="2800" dirty="0" err="1">
                <a:latin typeface="+mn-lt"/>
                <a:ea typeface="ＭＳ Ｐゴシック" pitchFamily="-108" charset="-128"/>
                <a:cs typeface="ＭＳ Ｐゴシック" pitchFamily="-108" charset="-128"/>
              </a:rPr>
              <a:t>McNeish</a:t>
            </a:r>
            <a:r>
              <a:rPr lang="en-US" sz="2800" dirty="0">
                <a:latin typeface="+mn-lt"/>
                <a:ea typeface="ＭＳ Ｐゴシック" pitchFamily="-108" charset="-128"/>
                <a:cs typeface="ＭＳ Ｐゴシック" pitchFamily="-108" charset="-128"/>
              </a:rPr>
              <a:t>, R. E., and R. W. McEwan. 2016. A review on the invasion ecology of Amur honeysuckle (Lonicera maackii, Caprifoliaceae) a case study of ecological impacts at multiple scales. J Torrey Bot Soc 143:367–385.</a:t>
            </a:r>
          </a:p>
          <a:p>
            <a:pPr lvl="0" defTabSz="457200">
              <a:defRPr/>
            </a:pPr>
            <a:endParaRPr lang="en-US" sz="2800" dirty="0">
              <a:latin typeface="+mn-lt"/>
              <a:ea typeface="ＭＳ Ｐゴシック" pitchFamily="-108" charset="-128"/>
              <a:cs typeface="ＭＳ Ｐゴシック" pitchFamily="-108" charset="-128"/>
            </a:endParaRPr>
          </a:p>
          <a:p>
            <a:pPr lvl="1" defTabSz="457200">
              <a:defRPr/>
            </a:pPr>
            <a:endParaRPr lang="en-US" sz="2800" kern="1200" dirty="0">
              <a:solidFill>
                <a:schemeClr val="tx1"/>
              </a:solidFill>
              <a:effectLst/>
              <a:latin typeface="+mn-lt"/>
              <a:ea typeface="ＭＳ Ｐゴシック" pitchFamily="-108" charset="-128"/>
              <a:cs typeface="ＭＳ Ｐゴシック" pitchFamily="-108" charset="-128"/>
            </a:endParaRPr>
          </a:p>
          <a:p>
            <a:pPr defTabSz="457200">
              <a:defRPr/>
            </a:pPr>
            <a:endParaRPr lang="en-US" sz="2800" kern="1200" dirty="0">
              <a:solidFill>
                <a:schemeClr val="tx1"/>
              </a:solidFill>
              <a:effectLst/>
              <a:latin typeface="+mn-lt"/>
              <a:ea typeface="ＭＳ Ｐゴシック" pitchFamily="-108" charset="-128"/>
              <a:cs typeface="ＭＳ Ｐゴシック" pitchFamily="-108" charset="-128"/>
            </a:endParaRPr>
          </a:p>
          <a:p>
            <a:pPr algn="ctr"/>
            <a:endParaRPr lang="en-US" sz="2800" b="1" dirty="0">
              <a:solidFill>
                <a:prstClr val="black"/>
              </a:solidFill>
              <a:cs typeface="Times New Roman" panose="02020603050405020304" pitchFamily="18" charset="0"/>
            </a:endParaRPr>
          </a:p>
          <a:p>
            <a:pPr algn="ctr"/>
            <a:endParaRPr lang="en-US" sz="2800" b="1" dirty="0">
              <a:solidFill>
                <a:prstClr val="black"/>
              </a:solidFill>
              <a:cs typeface="Times New Roman" panose="02020603050405020304" pitchFamily="18" charset="0"/>
            </a:endParaRPr>
          </a:p>
          <a:p>
            <a:pPr algn="ctr"/>
            <a:endParaRPr lang="en-US" sz="800" b="1" dirty="0">
              <a:solidFill>
                <a:prstClr val="black"/>
              </a:solidFill>
              <a:latin typeface="+mn-lt"/>
              <a:cs typeface="Times New Roman" panose="02020603050405020304" pitchFamily="18" charset="0"/>
            </a:endParaRPr>
          </a:p>
        </p:txBody>
      </p:sp>
      <p:sp>
        <p:nvSpPr>
          <p:cNvPr id="26" name="Rectangle 49"/>
          <p:cNvSpPr>
            <a:spLocks noChangeArrowheads="1"/>
          </p:cNvSpPr>
          <p:nvPr/>
        </p:nvSpPr>
        <p:spPr bwMode="auto">
          <a:xfrm>
            <a:off x="308383" y="15091072"/>
            <a:ext cx="12801600" cy="8759528"/>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4000" b="1" dirty="0">
                <a:solidFill>
                  <a:prstClr val="black"/>
                </a:solidFill>
                <a:cs typeface="Times New Roman" panose="02020603050405020304" pitchFamily="18" charset="0"/>
              </a:rPr>
              <a:t>Methods</a:t>
            </a:r>
          </a:p>
          <a:p>
            <a:r>
              <a:rPr lang="en-US" sz="2800" dirty="0">
                <a:solidFill>
                  <a:prstClr val="black"/>
                </a:solidFill>
                <a:cs typeface="Times New Roman" panose="02020603050405020304" pitchFamily="18" charset="0"/>
              </a:rPr>
              <a:t>Shrubs were sampled at NKU Research &amp; Education Field Station in Melbourne, KY., and were then selected based on size and presence of leaf blight infection. Stump diameters were taken in the field before sampling. Shrubs were broken down into sections, and shoots were sorted into long and short shoots. Long shoots were defined as having &gt;5 cm internodal distance, as well as a light shoot green color. Leaves were stripped from the shoots and were sorted into blighted and unblighted leaves. Leaf areas were measured, and # individual leaves were counted. Dead material was discarded. Shrub components were oven-dried at 70°C and then weighed. The following components were regressed against base diameters after being log-transformed: 1) Woody stems—mass, 2) shoot twigs—mass and length, 3) leaves--mass, area, and number. Fraction of the mass of leaves blighted, specific leaf area (SLA; area/mass), and leaf densities (#/cm) were compared between long and short shoots. </a:t>
            </a:r>
          </a:p>
          <a:p>
            <a:r>
              <a:rPr lang="en-US" sz="2800" dirty="0">
                <a:solidFill>
                  <a:prstClr val="black"/>
                </a:solidFill>
                <a:cs typeface="Times New Roman" panose="02020603050405020304" pitchFamily="18" charset="0"/>
              </a:rPr>
              <a:t>							Appearance of leaf </a:t>
            </a:r>
          </a:p>
          <a:p>
            <a:r>
              <a:rPr lang="en-US" sz="2800" dirty="0">
                <a:solidFill>
                  <a:prstClr val="black"/>
                </a:solidFill>
                <a:cs typeface="Times New Roman" panose="02020603050405020304" pitchFamily="18" charset="0"/>
              </a:rPr>
              <a:t>		blight</a:t>
            </a:r>
          </a:p>
          <a:p>
            <a:r>
              <a:rPr lang="en-US" sz="2800" dirty="0">
                <a:solidFill>
                  <a:prstClr val="black"/>
                </a:solidFill>
                <a:cs typeface="Times New Roman" panose="02020603050405020304" pitchFamily="18" charset="0"/>
              </a:rPr>
              <a:t>		(photo by J. Nienaber)</a:t>
            </a:r>
          </a:p>
          <a:p>
            <a:pPr algn="ctr"/>
            <a:endParaRPr lang="en-US" sz="2800" b="1" dirty="0">
              <a:solidFill>
                <a:prstClr val="black"/>
              </a:solidFill>
              <a:cs typeface="Times New Roman" panose="02020603050405020304" pitchFamily="18" charset="0"/>
            </a:endParaRPr>
          </a:p>
        </p:txBody>
      </p:sp>
      <p:sp>
        <p:nvSpPr>
          <p:cNvPr id="30" name="Rectangle 35"/>
          <p:cNvSpPr>
            <a:spLocks noChangeArrowheads="1"/>
          </p:cNvSpPr>
          <p:nvPr/>
        </p:nvSpPr>
        <p:spPr bwMode="auto">
          <a:xfrm>
            <a:off x="29713515" y="30327600"/>
            <a:ext cx="13825728" cy="2375513"/>
          </a:xfrm>
          <a:prstGeom prst="rect">
            <a:avLst/>
          </a:prstGeom>
          <a:solidFill>
            <a:schemeClr val="bg1"/>
          </a:solidFill>
          <a:ln w="12700">
            <a:solidFill>
              <a:schemeClr val="tx1"/>
            </a:solidFill>
            <a:miter lim="800000"/>
            <a:headEnd/>
            <a:tailEnd/>
          </a:ln>
        </p:spPr>
        <p:txBody>
          <a:bodyPr lIns="91440" tIns="274320" rIns="0" bIns="274320">
            <a:prstTxWarp prst="textNoShape">
              <a:avLst/>
            </a:prstTxWarp>
          </a:bodyPr>
          <a:lstStyle/>
          <a:p>
            <a:pPr algn="ctr"/>
            <a:r>
              <a:rPr lang="en-US" sz="3200" b="1" dirty="0">
                <a:solidFill>
                  <a:prstClr val="black"/>
                </a:solidFill>
                <a:latin typeface="+mn-lt"/>
                <a:cs typeface="Times New Roman" panose="02020603050405020304" pitchFamily="18" charset="0"/>
              </a:rPr>
              <a:t>Acknowledgements</a:t>
            </a:r>
            <a:endParaRPr lang="en-US" sz="3200" b="1" dirty="0">
              <a:solidFill>
                <a:prstClr val="black"/>
              </a:solidFill>
              <a:cs typeface="Times New Roman" panose="02020603050405020304" pitchFamily="18" charset="0"/>
            </a:endParaRPr>
          </a:p>
          <a:p>
            <a:r>
              <a:rPr lang="en-US" sz="3200" dirty="0">
                <a:solidFill>
                  <a:prstClr val="black"/>
                </a:solidFill>
                <a:cs typeface="Times New Roman" panose="02020603050405020304" pitchFamily="18" charset="0"/>
              </a:rPr>
              <a:t>We thank Seth Boyce and Sarah Helton for help with field work. We also thank NKU REFS for providing the facilities for the field work. This study was funded by NKU UR STEM. </a:t>
            </a:r>
          </a:p>
          <a:p>
            <a:pPr algn="ctr"/>
            <a:endParaRPr lang="en-US" sz="3000" b="1" dirty="0">
              <a:solidFill>
                <a:prstClr val="black"/>
              </a:solidFill>
              <a:latin typeface="+mn-lt"/>
              <a:cs typeface="Times New Roman" panose="02020603050405020304" pitchFamily="18" charset="0"/>
            </a:endParaRPr>
          </a:p>
        </p:txBody>
      </p:sp>
      <p:sp>
        <p:nvSpPr>
          <p:cNvPr id="32" name="Rectangle 49"/>
          <p:cNvSpPr>
            <a:spLocks noChangeArrowheads="1"/>
          </p:cNvSpPr>
          <p:nvPr/>
        </p:nvSpPr>
        <p:spPr bwMode="auto">
          <a:xfrm>
            <a:off x="29712455" y="4947835"/>
            <a:ext cx="13826788" cy="15450075"/>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4000" b="1" dirty="0">
                <a:solidFill>
                  <a:prstClr val="black"/>
                </a:solidFill>
                <a:cs typeface="Times New Roman" panose="02020603050405020304" pitchFamily="18" charset="0"/>
              </a:rPr>
              <a:t>Results</a:t>
            </a:r>
          </a:p>
          <a:p>
            <a:pPr marL="1143000" indent="-1143000">
              <a:buFont typeface="Arial" panose="020B0604020202020204" pitchFamily="34" charset="0"/>
              <a:buChar char="•"/>
            </a:pPr>
            <a:r>
              <a:rPr lang="en-US" sz="4000" dirty="0">
                <a:solidFill>
                  <a:prstClr val="black"/>
                </a:solidFill>
                <a:cs typeface="Times New Roman" panose="02020603050405020304" pitchFamily="18" charset="0"/>
              </a:rPr>
              <a:t>Smaller shrubs are more affected by blight than smaller shrubs (Fig. 1). Bigger trees have a smaller fraction of long shoot leaf mass compared to smaller shrubs (Figs. 2-3).</a:t>
            </a:r>
          </a:p>
          <a:p>
            <a:pPr marL="1143000" indent="-1143000">
              <a:buFont typeface="Arial" panose="020B0604020202020204" pitchFamily="34" charset="0"/>
              <a:buChar char="•"/>
            </a:pPr>
            <a:endParaRPr lang="en-US" sz="4000" dirty="0">
              <a:solidFill>
                <a:prstClr val="black"/>
              </a:solidFill>
              <a:cs typeface="Times New Roman" panose="02020603050405020304" pitchFamily="18" charset="0"/>
            </a:endParaRPr>
          </a:p>
          <a:p>
            <a:pPr marL="1143000" indent="-1143000">
              <a:buFont typeface="Arial" panose="020B0604020202020204" pitchFamily="34" charset="0"/>
              <a:buChar char="•"/>
            </a:pPr>
            <a:r>
              <a:rPr lang="en-US" sz="4000" dirty="0">
                <a:solidFill>
                  <a:prstClr val="black"/>
                </a:solidFill>
                <a:cs typeface="Times New Roman" panose="02020603050405020304" pitchFamily="18" charset="0"/>
              </a:rPr>
              <a:t>Blight targets specifically long shoots. A median of 12.4% of long shoots were affected by blight, whereas only 0.3% of short shoots were affected (Fig 4).</a:t>
            </a:r>
          </a:p>
          <a:p>
            <a:pPr marL="1143000" indent="-1143000">
              <a:buFont typeface="Arial" panose="020B0604020202020204" pitchFamily="34" charset="0"/>
              <a:buChar char="•"/>
            </a:pPr>
            <a:endParaRPr lang="en-US" sz="4000" dirty="0">
              <a:solidFill>
                <a:prstClr val="black"/>
              </a:solidFill>
              <a:cs typeface="Times New Roman" panose="02020603050405020304" pitchFamily="18" charset="0"/>
            </a:endParaRPr>
          </a:p>
          <a:p>
            <a:pPr marL="1143000" indent="-1143000">
              <a:buFont typeface="Arial" panose="020B0604020202020204" pitchFamily="34" charset="0"/>
              <a:buChar char="•"/>
            </a:pPr>
            <a:r>
              <a:rPr lang="en-US" sz="4000" dirty="0">
                <a:solidFill>
                  <a:prstClr val="black"/>
                </a:solidFill>
                <a:cs typeface="Times New Roman" panose="02020603050405020304" pitchFamily="18" charset="0"/>
              </a:rPr>
              <a:t>Short shoots have higher values of SLA with greater variability (Fig. 5).</a:t>
            </a:r>
          </a:p>
          <a:p>
            <a:pPr marL="1143000" indent="-1143000">
              <a:buFont typeface="Arial" panose="020B0604020202020204" pitchFamily="34" charset="0"/>
              <a:buChar char="•"/>
            </a:pPr>
            <a:endParaRPr lang="en-US" sz="4000" dirty="0">
              <a:solidFill>
                <a:prstClr val="black"/>
              </a:solidFill>
              <a:cs typeface="Times New Roman" panose="02020603050405020304" pitchFamily="18" charset="0"/>
            </a:endParaRPr>
          </a:p>
          <a:p>
            <a:pPr marL="1143000" indent="-1143000">
              <a:buFont typeface="Arial" panose="020B0604020202020204" pitchFamily="34" charset="0"/>
              <a:buChar char="•"/>
            </a:pPr>
            <a:r>
              <a:rPr lang="en-US" sz="4000" dirty="0">
                <a:solidFill>
                  <a:prstClr val="black"/>
                </a:solidFill>
                <a:cs typeface="Times New Roman" panose="02020603050405020304" pitchFamily="18" charset="0"/>
              </a:rPr>
              <a:t>Short shoots have higher mean leaf densities with greater variability (Fig. 6)</a:t>
            </a:r>
          </a:p>
          <a:p>
            <a:pPr marL="1143000" indent="-1143000">
              <a:buFont typeface="Arial" panose="020B0604020202020204" pitchFamily="34" charset="0"/>
              <a:buChar char="•"/>
            </a:pPr>
            <a:endParaRPr lang="en-US" sz="4000" dirty="0">
              <a:solidFill>
                <a:prstClr val="black"/>
              </a:solidFill>
              <a:cs typeface="Times New Roman" panose="02020603050405020304" pitchFamily="18" charset="0"/>
            </a:endParaRPr>
          </a:p>
          <a:p>
            <a:pPr marL="1143000" indent="-1143000">
              <a:buFont typeface="Arial" panose="020B0604020202020204" pitchFamily="34" charset="0"/>
              <a:buChar char="•"/>
            </a:pPr>
            <a:r>
              <a:rPr lang="en-US" sz="4000" dirty="0">
                <a:solidFill>
                  <a:prstClr val="black"/>
                </a:solidFill>
                <a:cs typeface="Times New Roman" panose="02020603050405020304" pitchFamily="18" charset="0"/>
              </a:rPr>
              <a:t>Allometric equations for Amur honeysuckle shrub components (Table 1). Results are similar to those reported by </a:t>
            </a:r>
            <a:r>
              <a:rPr lang="en-US" sz="4000" dirty="0" err="1">
                <a:solidFill>
                  <a:prstClr val="black"/>
                </a:solidFill>
                <a:cs typeface="Times New Roman" panose="02020603050405020304" pitchFamily="18" charset="0"/>
              </a:rPr>
              <a:t>Luken</a:t>
            </a:r>
            <a:r>
              <a:rPr lang="en-US" sz="4000" dirty="0">
                <a:solidFill>
                  <a:prstClr val="black"/>
                </a:solidFill>
                <a:cs typeface="Times New Roman" panose="02020603050405020304" pitchFamily="18" charset="0"/>
              </a:rPr>
              <a:t> (1988) for forest understory shrubs in northern Kentucky, with the following slopes—stem mass: 2.33; twig mass: 1.69; leaf mass: 1.82 (intercepts differ because diameters were measured at different heights above the ground). </a:t>
            </a:r>
          </a:p>
          <a:p>
            <a:pPr algn="ctr"/>
            <a:endParaRPr lang="en-US" sz="3200" dirty="0">
              <a:solidFill>
                <a:prstClr val="black"/>
              </a:solidFill>
              <a:cs typeface="Times New Roman" panose="02020603050405020304" pitchFamily="18" charset="0"/>
            </a:endParaRPr>
          </a:p>
          <a:p>
            <a:pPr algn="ctr"/>
            <a:endParaRPr lang="en-US" sz="3200" dirty="0">
              <a:solidFill>
                <a:prstClr val="black"/>
              </a:solidFill>
              <a:cs typeface="Times New Roman" panose="02020603050405020304" pitchFamily="18" charset="0"/>
            </a:endParaRPr>
          </a:p>
          <a:p>
            <a:pPr algn="ctr"/>
            <a:endParaRPr lang="en-US" sz="3200" dirty="0">
              <a:solidFill>
                <a:prstClr val="black"/>
              </a:solidFill>
              <a:cs typeface="Times New Roman" panose="02020603050405020304" pitchFamily="18" charset="0"/>
            </a:endParaRPr>
          </a:p>
          <a:p>
            <a:pPr algn="ctr"/>
            <a:endParaRPr lang="en-US" sz="3200" dirty="0">
              <a:solidFill>
                <a:prstClr val="black"/>
              </a:solidFill>
              <a:cs typeface="Times New Roman" panose="02020603050405020304" pitchFamily="18" charset="0"/>
            </a:endParaRPr>
          </a:p>
          <a:p>
            <a:pPr algn="ctr"/>
            <a:endParaRPr lang="en-US" sz="3200" dirty="0">
              <a:solidFill>
                <a:prstClr val="black"/>
              </a:solidFill>
              <a:cs typeface="Times New Roman" panose="02020603050405020304" pitchFamily="18" charset="0"/>
            </a:endParaRPr>
          </a:p>
          <a:p>
            <a:pPr algn="ctr"/>
            <a:endParaRPr lang="en-US" sz="3200" b="1" dirty="0">
              <a:solidFill>
                <a:prstClr val="black"/>
              </a:solidFill>
              <a:cs typeface="Times New Roman" panose="02020603050405020304" pitchFamily="18" charset="0"/>
            </a:endParaRPr>
          </a:p>
          <a:p>
            <a:pPr marL="1143000" indent="-1143000">
              <a:buFont typeface="Arial" panose="020B0604020202020204" pitchFamily="34" charset="0"/>
              <a:buChar char="•"/>
            </a:pPr>
            <a:endParaRPr lang="en-US" sz="3200" dirty="0">
              <a:solidFill>
                <a:prstClr val="black"/>
              </a:solidFill>
              <a:cs typeface="Times New Roman" panose="02020603050405020304" pitchFamily="18" charset="0"/>
            </a:endParaRPr>
          </a:p>
        </p:txBody>
      </p:sp>
      <p:sp>
        <p:nvSpPr>
          <p:cNvPr id="33" name="Rectangle 49"/>
          <p:cNvSpPr>
            <a:spLocks noChangeArrowheads="1"/>
          </p:cNvSpPr>
          <p:nvPr/>
        </p:nvSpPr>
        <p:spPr bwMode="auto">
          <a:xfrm>
            <a:off x="29712455" y="21412200"/>
            <a:ext cx="13826788" cy="8759528"/>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4800" b="1" dirty="0">
                <a:solidFill>
                  <a:prstClr val="black"/>
                </a:solidFill>
                <a:cs typeface="Times New Roman" panose="02020603050405020304" pitchFamily="18" charset="0"/>
              </a:rPr>
              <a:t>Discussion</a:t>
            </a:r>
            <a:endParaRPr lang="en-US" sz="3200" dirty="0">
              <a:solidFill>
                <a:prstClr val="black"/>
              </a:solidFill>
              <a:cs typeface="Times New Roman" panose="02020603050405020304" pitchFamily="18" charset="0"/>
            </a:endParaRPr>
          </a:p>
          <a:p>
            <a:r>
              <a:rPr lang="en-US" sz="4000" dirty="0">
                <a:solidFill>
                  <a:prstClr val="black"/>
                </a:solidFill>
                <a:cs typeface="Times New Roman" panose="02020603050405020304" pitchFamily="18" charset="0"/>
              </a:rPr>
              <a:t>• Smaller shrubs have a higher proportion of blighted leaves</a:t>
            </a:r>
          </a:p>
          <a:p>
            <a:r>
              <a:rPr lang="en-US" sz="4000" dirty="0">
                <a:solidFill>
                  <a:prstClr val="black"/>
                </a:solidFill>
                <a:cs typeface="Times New Roman" panose="02020603050405020304" pitchFamily="18" charset="0"/>
              </a:rPr>
              <a:t>• This is because they have a higher proportion of long shoots, which are more susceptible to blight</a:t>
            </a:r>
          </a:p>
          <a:p>
            <a:r>
              <a:rPr lang="en-US" sz="4000" dirty="0">
                <a:solidFill>
                  <a:prstClr val="black"/>
                </a:solidFill>
                <a:cs typeface="Times New Roman" panose="02020603050405020304" pitchFamily="18" charset="0"/>
              </a:rPr>
              <a:t>•Thus, reduced growth and/or mortality is likely to be higher in small shrubs </a:t>
            </a:r>
            <a:endParaRPr lang="en-US" sz="4000" b="1" dirty="0">
              <a:solidFill>
                <a:prstClr val="black"/>
              </a:solidFill>
              <a:cs typeface="Times New Roman" panose="02020603050405020304" pitchFamily="18" charset="0"/>
            </a:endParaRPr>
          </a:p>
          <a:p>
            <a:r>
              <a:rPr lang="en-US" sz="4000" b="1" dirty="0">
                <a:solidFill>
                  <a:prstClr val="black"/>
                </a:solidFill>
                <a:cs typeface="Times New Roman" panose="02020603050405020304" pitchFamily="18" charset="0"/>
              </a:rPr>
              <a:t>•Next steps:</a:t>
            </a:r>
          </a:p>
          <a:p>
            <a:r>
              <a:rPr lang="en-US" sz="4000" dirty="0">
                <a:solidFill>
                  <a:prstClr val="black"/>
                </a:solidFill>
                <a:cs typeface="Times New Roman" panose="02020603050405020304" pitchFamily="18" charset="0"/>
              </a:rPr>
              <a:t>     1) Look at the population structure of forest understory stands to see if the smaller size classes are reduced relative to earlier studies (e.g., </a:t>
            </a:r>
            <a:r>
              <a:rPr lang="en-US" sz="4000" dirty="0" err="1">
                <a:solidFill>
                  <a:prstClr val="black"/>
                </a:solidFill>
                <a:cs typeface="Times New Roman" panose="02020603050405020304" pitchFamily="18" charset="0"/>
              </a:rPr>
              <a:t>Luken</a:t>
            </a:r>
            <a:r>
              <a:rPr lang="en-US" sz="4000" dirty="0">
                <a:solidFill>
                  <a:prstClr val="black"/>
                </a:solidFill>
                <a:cs typeface="Times New Roman" panose="02020603050405020304" pitchFamily="18" charset="0"/>
              </a:rPr>
              <a:t> 1988).</a:t>
            </a:r>
          </a:p>
          <a:p>
            <a:r>
              <a:rPr lang="en-US" sz="4000" dirty="0">
                <a:solidFill>
                  <a:prstClr val="black"/>
                </a:solidFill>
                <a:cs typeface="Times New Roman" panose="02020603050405020304" pitchFamily="18" charset="0"/>
              </a:rPr>
              <a:t>     2) See if similar results are found in open-grown stands</a:t>
            </a:r>
          </a:p>
          <a:p>
            <a:pPr algn="ctr"/>
            <a:endParaRPr lang="en-US" sz="3200" b="1" dirty="0">
              <a:solidFill>
                <a:prstClr val="black"/>
              </a:solidFill>
              <a:cs typeface="Times New Roman" panose="02020603050405020304" pitchFamily="18" charset="0"/>
            </a:endParaRPr>
          </a:p>
        </p:txBody>
      </p:sp>
      <p:grpSp>
        <p:nvGrpSpPr>
          <p:cNvPr id="8" name="Group 7">
            <a:extLst>
              <a:ext uri="{FF2B5EF4-FFF2-40B4-BE49-F238E27FC236}">
                <a16:creationId xmlns:a16="http://schemas.microsoft.com/office/drawing/2014/main" id="{81058381-B868-7347-8D22-88F769EEE237}"/>
              </a:ext>
            </a:extLst>
          </p:cNvPr>
          <p:cNvGrpSpPr/>
          <p:nvPr/>
        </p:nvGrpSpPr>
        <p:grpSpPr>
          <a:xfrm>
            <a:off x="308383" y="454444"/>
            <a:ext cx="42741554" cy="3660356"/>
            <a:chOff x="308383" y="454444"/>
            <a:chExt cx="42741554" cy="3660356"/>
          </a:xfrm>
        </p:grpSpPr>
        <p:sp>
          <p:nvSpPr>
            <p:cNvPr id="16388" name="TextBox 91"/>
            <p:cNvSpPr txBox="1">
              <a:spLocks noChangeArrowheads="1"/>
            </p:cNvSpPr>
            <p:nvPr/>
          </p:nvSpPr>
          <p:spPr bwMode="auto">
            <a:xfrm>
              <a:off x="4222015" y="476320"/>
              <a:ext cx="34777130" cy="2831544"/>
            </a:xfrm>
            <a:prstGeom prst="rect">
              <a:avLst/>
            </a:prstGeom>
            <a:noFill/>
            <a:ln w="9525">
              <a:noFill/>
              <a:miter lim="800000"/>
              <a:headEnd/>
              <a:tailEnd/>
            </a:ln>
          </p:spPr>
          <p:txBody>
            <a:bodyPr wrap="square">
              <a:prstTxWarp prst="textNoShape">
                <a:avLst/>
              </a:prstTxWarp>
              <a:spAutoFit/>
            </a:bodyPr>
            <a:lstStyle/>
            <a:p>
              <a:pPr algn="ctr"/>
              <a:r>
                <a:rPr lang="en-US" sz="9000" b="1" dirty="0"/>
                <a:t>Determination of </a:t>
              </a:r>
              <a:r>
                <a:rPr lang="en-US" sz="8800" b="1" dirty="0"/>
                <a:t>Honeysuckle Leaf Blight Effects on the Growth of Amur Honeysuckle in the Field</a:t>
              </a:r>
              <a:endParaRPr lang="en-US" sz="8900" b="1" dirty="0">
                <a:solidFill>
                  <a:srgbClr val="1F497D">
                    <a:lumMod val="75000"/>
                  </a:srgbClr>
                </a:solidFill>
                <a:latin typeface="Arial Black" pitchFamily="-107" charset="0"/>
              </a:endParaRPr>
            </a:p>
          </p:txBody>
        </p:sp>
        <p:sp>
          <p:nvSpPr>
            <p:cNvPr id="6" name="Rectangle 5"/>
            <p:cNvSpPr/>
            <p:nvPr/>
          </p:nvSpPr>
          <p:spPr>
            <a:xfrm>
              <a:off x="7812381" y="3207263"/>
              <a:ext cx="27432000" cy="830997"/>
            </a:xfrm>
            <a:prstGeom prst="rect">
              <a:avLst/>
            </a:prstGeom>
          </p:spPr>
          <p:txBody>
            <a:bodyPr wrap="square">
              <a:spAutoFit/>
            </a:bodyPr>
            <a:lstStyle/>
            <a:p>
              <a:pPr algn="ctr"/>
              <a:r>
                <a:rPr lang="en-US" altLang="en-US" sz="4800" dirty="0">
                  <a:solidFill>
                    <a:prstClr val="black"/>
                  </a:solidFill>
                  <a:latin typeface="Arial" panose="020B0604020202020204" pitchFamily="34" charset="0"/>
                </a:rPr>
                <a:t>Caitlyn Helton, Dr. Richard Boyce</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8823" t="13796" r="9805" b="12736"/>
            <a:stretch/>
          </p:blipFill>
          <p:spPr>
            <a:xfrm>
              <a:off x="38999145" y="454444"/>
              <a:ext cx="4050792" cy="3660356"/>
            </a:xfrm>
            <a:prstGeom prst="rect">
              <a:avLst/>
            </a:prstGeom>
          </p:spPr>
        </p:pic>
        <p:pic>
          <p:nvPicPr>
            <p:cNvPr id="5" name="Picture 4" descr="A close up of text on a black background&#10;&#10;Description automatically generated">
              <a:extLst>
                <a:ext uri="{FF2B5EF4-FFF2-40B4-BE49-F238E27FC236}">
                  <a16:creationId xmlns:a16="http://schemas.microsoft.com/office/drawing/2014/main" id="{93EE210A-58BD-BF4E-A21E-CE30DB520DBE}"/>
                </a:ext>
              </a:extLst>
            </p:cNvPr>
            <p:cNvPicPr>
              <a:picLocks noChangeAspect="1"/>
            </p:cNvPicPr>
            <p:nvPr/>
          </p:nvPicPr>
          <p:blipFill>
            <a:blip r:embed="rId7"/>
            <a:stretch>
              <a:fillRect/>
            </a:stretch>
          </p:blipFill>
          <p:spPr>
            <a:xfrm>
              <a:off x="308383" y="454444"/>
              <a:ext cx="3913632" cy="3653878"/>
            </a:xfrm>
            <a:prstGeom prst="rect">
              <a:avLst/>
            </a:prstGeom>
          </p:spPr>
        </p:pic>
      </p:grpSp>
      <p:pic>
        <p:nvPicPr>
          <p:cNvPr id="19" name="Picture 18" descr="A small bird perched on a tree branch&#10;&#10;Description automatically generated">
            <a:extLst>
              <a:ext uri="{FF2B5EF4-FFF2-40B4-BE49-F238E27FC236}">
                <a16:creationId xmlns:a16="http://schemas.microsoft.com/office/drawing/2014/main" id="{AEB22D0D-1EBE-B040-ABFA-DF7065649B15}"/>
              </a:ext>
            </a:extLst>
          </p:cNvPr>
          <p:cNvPicPr>
            <a:picLocks noChangeAspect="1"/>
          </p:cNvPicPr>
          <p:nvPr/>
        </p:nvPicPr>
        <p:blipFill>
          <a:blip r:embed="rId8"/>
          <a:stretch>
            <a:fillRect/>
          </a:stretch>
        </p:blipFill>
        <p:spPr>
          <a:xfrm>
            <a:off x="9982200" y="21874048"/>
            <a:ext cx="2743200" cy="1827624"/>
          </a:xfrm>
          <a:prstGeom prst="rect">
            <a:avLst/>
          </a:prstGeom>
        </p:spPr>
      </p:pic>
      <p:sp>
        <p:nvSpPr>
          <p:cNvPr id="34" name="TextBox 61">
            <a:extLst>
              <a:ext uri="{FF2B5EF4-FFF2-40B4-BE49-F238E27FC236}">
                <a16:creationId xmlns:a16="http://schemas.microsoft.com/office/drawing/2014/main" id="{F46056EC-413E-3B48-AF82-836CBD157AC5}"/>
              </a:ext>
            </a:extLst>
          </p:cNvPr>
          <p:cNvSpPr txBox="1">
            <a:spLocks noChangeArrowheads="1"/>
          </p:cNvSpPr>
          <p:nvPr/>
        </p:nvSpPr>
        <p:spPr bwMode="auto">
          <a:xfrm>
            <a:off x="14249400" y="15925800"/>
            <a:ext cx="5486400" cy="155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3200" b="1" dirty="0">
                <a:latin typeface="Arial" panose="020B0604020202020204" pitchFamily="34" charset="0"/>
              </a:rPr>
              <a:t>Figure 2</a:t>
            </a:r>
            <a:r>
              <a:rPr lang="en-US" altLang="en-US" sz="3200" dirty="0">
                <a:latin typeface="Arial" panose="020B0604020202020204" pitchFamily="34" charset="0"/>
              </a:rPr>
              <a:t>. Long shoot leaf mass fraction vs. diameter (</a:t>
            </a:r>
            <a:r>
              <a:rPr lang="en-US" altLang="en-US" sz="3200" i="1" dirty="0">
                <a:latin typeface="Arial" panose="020B0604020202020204" pitchFamily="34" charset="0"/>
              </a:rPr>
              <a:t>R</a:t>
            </a:r>
            <a:r>
              <a:rPr lang="en-US" altLang="en-US" sz="3200" baseline="30000" dirty="0">
                <a:latin typeface="Arial" panose="020B0604020202020204" pitchFamily="34" charset="0"/>
              </a:rPr>
              <a:t>2 </a:t>
            </a:r>
            <a:r>
              <a:rPr lang="en-US" altLang="en-US" sz="3200" dirty="0">
                <a:latin typeface="Arial" panose="020B0604020202020204" pitchFamily="34" charset="0"/>
              </a:rPr>
              <a:t>= 0.23, </a:t>
            </a:r>
            <a:r>
              <a:rPr lang="en-US" altLang="en-US" sz="3200" i="1" dirty="0">
                <a:latin typeface="Arial" panose="020B0604020202020204" pitchFamily="34" charset="0"/>
              </a:rPr>
              <a:t>P</a:t>
            </a:r>
            <a:r>
              <a:rPr lang="en-US" altLang="en-US" sz="3200" dirty="0">
                <a:latin typeface="Arial" panose="020B0604020202020204" pitchFamily="34" charset="0"/>
              </a:rPr>
              <a:t> = 0.0415)</a:t>
            </a:r>
          </a:p>
        </p:txBody>
      </p:sp>
      <p:pic>
        <p:nvPicPr>
          <p:cNvPr id="35" name="Picture 34">
            <a:extLst>
              <a:ext uri="{FF2B5EF4-FFF2-40B4-BE49-F238E27FC236}">
                <a16:creationId xmlns:a16="http://schemas.microsoft.com/office/drawing/2014/main" id="{64F1D8D4-AE44-F04C-92A6-3A41478904C0}"/>
              </a:ext>
            </a:extLst>
          </p:cNvPr>
          <p:cNvPicPr>
            <a:picLocks noChangeAspect="1"/>
          </p:cNvPicPr>
          <p:nvPr/>
        </p:nvPicPr>
        <p:blipFill>
          <a:blip r:embed="rId9"/>
          <a:stretch>
            <a:fillRect/>
          </a:stretch>
        </p:blipFill>
        <p:spPr>
          <a:xfrm>
            <a:off x="14249400" y="5374779"/>
            <a:ext cx="5824728" cy="3660427"/>
          </a:xfrm>
          <a:prstGeom prst="rect">
            <a:avLst/>
          </a:prstGeom>
        </p:spPr>
      </p:pic>
      <p:pic>
        <p:nvPicPr>
          <p:cNvPr id="36" name="Picture 35">
            <a:extLst>
              <a:ext uri="{FF2B5EF4-FFF2-40B4-BE49-F238E27FC236}">
                <a16:creationId xmlns:a16="http://schemas.microsoft.com/office/drawing/2014/main" id="{FA3C45E8-8836-B344-B1CB-3082DC2626ED}"/>
              </a:ext>
            </a:extLst>
          </p:cNvPr>
          <p:cNvPicPr>
            <a:picLocks noChangeAspect="1"/>
          </p:cNvPicPr>
          <p:nvPr/>
        </p:nvPicPr>
        <p:blipFill>
          <a:blip r:embed="rId10"/>
          <a:stretch>
            <a:fillRect/>
          </a:stretch>
        </p:blipFill>
        <p:spPr>
          <a:xfrm>
            <a:off x="14249400" y="11734800"/>
            <a:ext cx="5820228" cy="3657600"/>
          </a:xfrm>
          <a:prstGeom prst="rect">
            <a:avLst/>
          </a:prstGeom>
        </p:spPr>
      </p:pic>
      <p:pic>
        <p:nvPicPr>
          <p:cNvPr id="37" name="Picture 36">
            <a:extLst>
              <a:ext uri="{FF2B5EF4-FFF2-40B4-BE49-F238E27FC236}">
                <a16:creationId xmlns:a16="http://schemas.microsoft.com/office/drawing/2014/main" id="{EBF1D770-5DB2-EF48-840E-18778B300A1B}"/>
              </a:ext>
            </a:extLst>
          </p:cNvPr>
          <p:cNvPicPr>
            <a:picLocks noChangeAspect="1"/>
          </p:cNvPicPr>
          <p:nvPr/>
        </p:nvPicPr>
        <p:blipFill>
          <a:blip r:embed="rId11"/>
          <a:stretch>
            <a:fillRect/>
          </a:stretch>
        </p:blipFill>
        <p:spPr>
          <a:xfrm>
            <a:off x="14249400" y="17983200"/>
            <a:ext cx="5820229" cy="3657600"/>
          </a:xfrm>
          <a:prstGeom prst="rect">
            <a:avLst/>
          </a:prstGeom>
        </p:spPr>
      </p:pic>
      <p:sp>
        <p:nvSpPr>
          <p:cNvPr id="38" name="TextBox 61">
            <a:extLst>
              <a:ext uri="{FF2B5EF4-FFF2-40B4-BE49-F238E27FC236}">
                <a16:creationId xmlns:a16="http://schemas.microsoft.com/office/drawing/2014/main" id="{DF22A014-C677-BB4B-941E-1495AD1C5396}"/>
              </a:ext>
            </a:extLst>
          </p:cNvPr>
          <p:cNvSpPr txBox="1">
            <a:spLocks noChangeArrowheads="1"/>
          </p:cNvSpPr>
          <p:nvPr/>
        </p:nvSpPr>
        <p:spPr bwMode="auto">
          <a:xfrm>
            <a:off x="14249400" y="9372600"/>
            <a:ext cx="5486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3200" b="1" dirty="0">
                <a:latin typeface="Arial" panose="020B0604020202020204" pitchFamily="34" charset="0"/>
              </a:rPr>
              <a:t>Figure 1</a:t>
            </a:r>
            <a:r>
              <a:rPr lang="en-US" altLang="en-US" sz="3200" dirty="0">
                <a:latin typeface="Arial" panose="020B0604020202020204" pitchFamily="34" charset="0"/>
              </a:rPr>
              <a:t>. Fraction of blighted leaf mass vs. diameter (</a:t>
            </a:r>
            <a:r>
              <a:rPr lang="en-US" altLang="en-US" sz="3200" i="1" dirty="0">
                <a:latin typeface="Arial" panose="020B0604020202020204" pitchFamily="34" charset="0"/>
              </a:rPr>
              <a:t>R</a:t>
            </a:r>
            <a:r>
              <a:rPr lang="en-US" altLang="en-US" sz="3200" baseline="30000" dirty="0">
                <a:latin typeface="Arial" panose="020B0604020202020204" pitchFamily="34" charset="0"/>
              </a:rPr>
              <a:t>2 </a:t>
            </a:r>
            <a:r>
              <a:rPr lang="en-US" altLang="en-US" sz="3200" dirty="0">
                <a:latin typeface="Arial" panose="020B0604020202020204" pitchFamily="34" charset="0"/>
              </a:rPr>
              <a:t>= 0.30, </a:t>
            </a:r>
            <a:r>
              <a:rPr lang="en-US" altLang="en-US" sz="3200" i="1" dirty="0">
                <a:latin typeface="Arial" panose="020B0604020202020204" pitchFamily="34" charset="0"/>
              </a:rPr>
              <a:t>P</a:t>
            </a:r>
            <a:r>
              <a:rPr lang="en-US" altLang="en-US" sz="3200" dirty="0">
                <a:latin typeface="Arial" panose="020B0604020202020204" pitchFamily="34" charset="0"/>
              </a:rPr>
              <a:t> = 0.0102)</a:t>
            </a:r>
          </a:p>
        </p:txBody>
      </p:sp>
      <p:sp>
        <p:nvSpPr>
          <p:cNvPr id="39" name="TextBox 61">
            <a:extLst>
              <a:ext uri="{FF2B5EF4-FFF2-40B4-BE49-F238E27FC236}">
                <a16:creationId xmlns:a16="http://schemas.microsoft.com/office/drawing/2014/main" id="{154349A9-5346-7B4C-BECD-751313829894}"/>
              </a:ext>
            </a:extLst>
          </p:cNvPr>
          <p:cNvSpPr txBox="1">
            <a:spLocks noChangeArrowheads="1"/>
          </p:cNvSpPr>
          <p:nvPr/>
        </p:nvSpPr>
        <p:spPr bwMode="auto">
          <a:xfrm>
            <a:off x="14249400" y="23012400"/>
            <a:ext cx="5486400" cy="204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3200" b="1" dirty="0">
                <a:latin typeface="Arial" panose="020B0604020202020204" pitchFamily="34" charset="0"/>
              </a:rPr>
              <a:t>Figure 3.</a:t>
            </a:r>
            <a:r>
              <a:rPr lang="en-US" altLang="en-US" sz="3200" dirty="0">
                <a:latin typeface="Arial" panose="020B0604020202020204" pitchFamily="34" charset="0"/>
              </a:rPr>
              <a:t> Short and long shoot leaf mass vs. diameter (short: slope = 1.94, </a:t>
            </a:r>
            <a:r>
              <a:rPr lang="en-US" altLang="en-US" sz="3200" i="1" dirty="0">
                <a:latin typeface="Arial" panose="020B0604020202020204" pitchFamily="34" charset="0"/>
              </a:rPr>
              <a:t>R</a:t>
            </a:r>
            <a:r>
              <a:rPr lang="en-US" altLang="en-US" sz="3200" baseline="30000" dirty="0">
                <a:latin typeface="Arial" panose="020B0604020202020204" pitchFamily="34" charset="0"/>
              </a:rPr>
              <a:t>2 </a:t>
            </a:r>
            <a:r>
              <a:rPr lang="en-US" altLang="en-US" sz="3200" dirty="0">
                <a:latin typeface="Arial" panose="020B0604020202020204" pitchFamily="34" charset="0"/>
              </a:rPr>
              <a:t>= 0.86, </a:t>
            </a:r>
            <a:r>
              <a:rPr lang="en-US" altLang="en-US" sz="3200" i="1" dirty="0">
                <a:latin typeface="Arial" panose="020B0604020202020204" pitchFamily="34" charset="0"/>
              </a:rPr>
              <a:t>P</a:t>
            </a:r>
            <a:r>
              <a:rPr lang="en-US" altLang="en-US" sz="3200" dirty="0">
                <a:latin typeface="Arial" panose="020B0604020202020204" pitchFamily="34" charset="0"/>
              </a:rPr>
              <a:t> &lt; 0.001; long: slope = 1.15, </a:t>
            </a:r>
            <a:r>
              <a:rPr lang="en-US" altLang="en-US" sz="3200" i="1" dirty="0">
                <a:latin typeface="Arial" panose="020B0604020202020204" pitchFamily="34" charset="0"/>
              </a:rPr>
              <a:t>R</a:t>
            </a:r>
            <a:r>
              <a:rPr lang="en-US" altLang="en-US" sz="3200" baseline="30000" dirty="0">
                <a:latin typeface="Arial" panose="020B0604020202020204" pitchFamily="34" charset="0"/>
              </a:rPr>
              <a:t>2</a:t>
            </a:r>
            <a:r>
              <a:rPr lang="en-US" altLang="en-US" sz="3200" dirty="0">
                <a:latin typeface="Arial" panose="020B0604020202020204" pitchFamily="34" charset="0"/>
              </a:rPr>
              <a:t> = 0.75, </a:t>
            </a:r>
            <a:r>
              <a:rPr lang="en-US" altLang="en-US" sz="3200" i="1" dirty="0">
                <a:latin typeface="Arial" panose="020B0604020202020204" pitchFamily="34" charset="0"/>
              </a:rPr>
              <a:t>P</a:t>
            </a:r>
            <a:r>
              <a:rPr lang="en-US" altLang="en-US" sz="3200" dirty="0">
                <a:latin typeface="Arial" panose="020B0604020202020204" pitchFamily="34" charset="0"/>
              </a:rPr>
              <a:t> &lt; 0.0001)</a:t>
            </a:r>
          </a:p>
        </p:txBody>
      </p:sp>
      <p:pic>
        <p:nvPicPr>
          <p:cNvPr id="40" name="Picture 39">
            <a:extLst>
              <a:ext uri="{FF2B5EF4-FFF2-40B4-BE49-F238E27FC236}">
                <a16:creationId xmlns:a16="http://schemas.microsoft.com/office/drawing/2014/main" id="{83A9B0D1-478A-344A-B8B4-C576CD24469F}"/>
              </a:ext>
            </a:extLst>
          </p:cNvPr>
          <p:cNvPicPr>
            <a:picLocks noChangeAspect="1"/>
          </p:cNvPicPr>
          <p:nvPr/>
        </p:nvPicPr>
        <p:blipFill>
          <a:blip r:embed="rId12"/>
          <a:stretch>
            <a:fillRect/>
          </a:stretch>
        </p:blipFill>
        <p:spPr>
          <a:xfrm>
            <a:off x="22499738" y="5374779"/>
            <a:ext cx="6096000" cy="3657600"/>
          </a:xfrm>
          <a:prstGeom prst="rect">
            <a:avLst/>
          </a:prstGeom>
        </p:spPr>
      </p:pic>
      <p:pic>
        <p:nvPicPr>
          <p:cNvPr id="41" name="Picture 40">
            <a:extLst>
              <a:ext uri="{FF2B5EF4-FFF2-40B4-BE49-F238E27FC236}">
                <a16:creationId xmlns:a16="http://schemas.microsoft.com/office/drawing/2014/main" id="{8F5590A5-B5B2-D548-98B2-15E3B4F9B584}"/>
              </a:ext>
            </a:extLst>
          </p:cNvPr>
          <p:cNvPicPr>
            <a:picLocks noChangeAspect="1"/>
          </p:cNvPicPr>
          <p:nvPr/>
        </p:nvPicPr>
        <p:blipFill>
          <a:blip r:embed="rId13"/>
          <a:stretch>
            <a:fillRect/>
          </a:stretch>
        </p:blipFill>
        <p:spPr>
          <a:xfrm>
            <a:off x="22290597" y="11734800"/>
            <a:ext cx="5096435" cy="3657600"/>
          </a:xfrm>
          <a:prstGeom prst="rect">
            <a:avLst/>
          </a:prstGeom>
        </p:spPr>
      </p:pic>
      <p:pic>
        <p:nvPicPr>
          <p:cNvPr id="42" name="Picture 41">
            <a:extLst>
              <a:ext uri="{FF2B5EF4-FFF2-40B4-BE49-F238E27FC236}">
                <a16:creationId xmlns:a16="http://schemas.microsoft.com/office/drawing/2014/main" id="{AA5A8E8E-4001-434C-B15A-9E502B8F2648}"/>
              </a:ext>
            </a:extLst>
          </p:cNvPr>
          <p:cNvPicPr>
            <a:picLocks noChangeAspect="1"/>
          </p:cNvPicPr>
          <p:nvPr/>
        </p:nvPicPr>
        <p:blipFill>
          <a:blip r:embed="rId14"/>
          <a:stretch>
            <a:fillRect/>
          </a:stretch>
        </p:blipFill>
        <p:spPr>
          <a:xfrm>
            <a:off x="22499738" y="17983200"/>
            <a:ext cx="6096000" cy="3657600"/>
          </a:xfrm>
          <a:prstGeom prst="rect">
            <a:avLst/>
          </a:prstGeom>
        </p:spPr>
      </p:pic>
      <p:sp>
        <p:nvSpPr>
          <p:cNvPr id="43" name="TextBox 61">
            <a:extLst>
              <a:ext uri="{FF2B5EF4-FFF2-40B4-BE49-F238E27FC236}">
                <a16:creationId xmlns:a16="http://schemas.microsoft.com/office/drawing/2014/main" id="{85EB92D8-DC16-F643-BB65-9CFE1B266989}"/>
              </a:ext>
            </a:extLst>
          </p:cNvPr>
          <p:cNvSpPr txBox="1">
            <a:spLocks noChangeArrowheads="1"/>
          </p:cNvSpPr>
          <p:nvPr/>
        </p:nvSpPr>
        <p:spPr bwMode="auto">
          <a:xfrm>
            <a:off x="22499738" y="9372600"/>
            <a:ext cx="5486183" cy="204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3200" b="1" dirty="0">
                <a:latin typeface="Arial" panose="020B0604020202020204" pitchFamily="34" charset="0"/>
              </a:rPr>
              <a:t>Figure 4</a:t>
            </a:r>
            <a:r>
              <a:rPr lang="en-US" altLang="en-US" sz="3200" dirty="0">
                <a:latin typeface="Arial" panose="020B0604020202020204" pitchFamily="34" charset="0"/>
              </a:rPr>
              <a:t>. Box plot of leaf mass fraction of blighted shoots (Mann-Whitney test </a:t>
            </a:r>
            <a:r>
              <a:rPr lang="en-US" altLang="en-US" sz="3200" i="1" dirty="0">
                <a:latin typeface="Arial" panose="020B0604020202020204" pitchFamily="34" charset="0"/>
              </a:rPr>
              <a:t>V</a:t>
            </a:r>
            <a:r>
              <a:rPr lang="en-US" altLang="en-US" sz="3200" dirty="0">
                <a:latin typeface="Arial" panose="020B0604020202020204" pitchFamily="34" charset="0"/>
              </a:rPr>
              <a:t> = 0, </a:t>
            </a:r>
            <a:r>
              <a:rPr lang="en-US" altLang="en-US" sz="3200" i="1" dirty="0">
                <a:latin typeface="Arial" panose="020B0604020202020204" pitchFamily="34" charset="0"/>
              </a:rPr>
              <a:t>P</a:t>
            </a:r>
            <a:r>
              <a:rPr lang="en-US" altLang="en-US" sz="3200" dirty="0">
                <a:latin typeface="Arial" panose="020B0604020202020204" pitchFamily="34" charset="0"/>
              </a:rPr>
              <a:t> &lt; 0.0001).</a:t>
            </a:r>
          </a:p>
        </p:txBody>
      </p:sp>
      <p:sp>
        <p:nvSpPr>
          <p:cNvPr id="46" name="TextBox 61">
            <a:extLst>
              <a:ext uri="{FF2B5EF4-FFF2-40B4-BE49-F238E27FC236}">
                <a16:creationId xmlns:a16="http://schemas.microsoft.com/office/drawing/2014/main" id="{95BC2C68-EAE2-E54A-945E-D17B524E4FE9}"/>
              </a:ext>
            </a:extLst>
          </p:cNvPr>
          <p:cNvSpPr txBox="1">
            <a:spLocks noChangeArrowheads="1"/>
          </p:cNvSpPr>
          <p:nvPr/>
        </p:nvSpPr>
        <p:spPr bwMode="auto">
          <a:xfrm>
            <a:off x="22499738" y="23012400"/>
            <a:ext cx="5486400" cy="155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3200" b="1" dirty="0">
                <a:latin typeface="Arial" panose="020B0604020202020204" pitchFamily="34" charset="0"/>
              </a:rPr>
              <a:t>Figure 6. </a:t>
            </a:r>
            <a:r>
              <a:rPr lang="en-US" altLang="en-US" sz="3200" dirty="0">
                <a:latin typeface="Arial" panose="020B0604020202020204" pitchFamily="34" charset="0"/>
              </a:rPr>
              <a:t>Box plot of leaf densities (Mann-Whitney test </a:t>
            </a:r>
            <a:r>
              <a:rPr lang="en-US" altLang="en-US" sz="3200" i="1" dirty="0">
                <a:latin typeface="Arial" panose="020B0604020202020204" pitchFamily="34" charset="0"/>
              </a:rPr>
              <a:t>V</a:t>
            </a:r>
            <a:r>
              <a:rPr lang="en-US" altLang="en-US" sz="3200" dirty="0">
                <a:latin typeface="Arial" panose="020B0604020202020204" pitchFamily="34" charset="0"/>
              </a:rPr>
              <a:t> = 171, </a:t>
            </a:r>
            <a:r>
              <a:rPr lang="en-US" altLang="en-US" sz="3200" i="1" dirty="0">
                <a:latin typeface="Arial" panose="020B0604020202020204" pitchFamily="34" charset="0"/>
              </a:rPr>
              <a:t>P</a:t>
            </a:r>
            <a:r>
              <a:rPr lang="en-US" altLang="en-US" sz="3200" dirty="0">
                <a:latin typeface="Arial" panose="020B0604020202020204" pitchFamily="34" charset="0"/>
              </a:rPr>
              <a:t> &lt; 0.0001). </a:t>
            </a:r>
          </a:p>
        </p:txBody>
      </p:sp>
      <p:sp>
        <p:nvSpPr>
          <p:cNvPr id="47" name="TextBox 61">
            <a:extLst>
              <a:ext uri="{FF2B5EF4-FFF2-40B4-BE49-F238E27FC236}">
                <a16:creationId xmlns:a16="http://schemas.microsoft.com/office/drawing/2014/main" id="{4A4679E3-F0D2-5C47-9853-A9DA562C3CB1}"/>
              </a:ext>
            </a:extLst>
          </p:cNvPr>
          <p:cNvSpPr txBox="1">
            <a:spLocks noChangeArrowheads="1"/>
          </p:cNvSpPr>
          <p:nvPr/>
        </p:nvSpPr>
        <p:spPr bwMode="auto">
          <a:xfrm>
            <a:off x="22290597" y="15925800"/>
            <a:ext cx="5486400" cy="105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3200" b="1" dirty="0">
                <a:latin typeface="Arial" panose="020B0604020202020204" pitchFamily="34" charset="0"/>
              </a:rPr>
              <a:t>Figure 5</a:t>
            </a:r>
            <a:r>
              <a:rPr lang="en-US" altLang="en-US" sz="3200" dirty="0">
                <a:latin typeface="Arial" panose="020B0604020202020204" pitchFamily="34" charset="0"/>
              </a:rPr>
              <a:t>. Box plot of specific leaf area (</a:t>
            </a:r>
            <a:r>
              <a:rPr lang="en-US" altLang="en-US" sz="3200" i="1" dirty="0">
                <a:latin typeface="Arial" panose="020B0604020202020204" pitchFamily="34" charset="0"/>
              </a:rPr>
              <a:t>t</a:t>
            </a:r>
            <a:r>
              <a:rPr lang="en-US" altLang="en-US" sz="3200" dirty="0">
                <a:latin typeface="Arial" panose="020B0604020202020204" pitchFamily="34" charset="0"/>
              </a:rPr>
              <a:t> = 2.530,</a:t>
            </a:r>
            <a:r>
              <a:rPr lang="en-US" altLang="en-US" sz="3200" i="1" dirty="0">
                <a:latin typeface="Arial" panose="020B0604020202020204" pitchFamily="34" charset="0"/>
              </a:rPr>
              <a:t> P </a:t>
            </a:r>
            <a:r>
              <a:rPr lang="en-US" altLang="en-US" sz="3200" dirty="0">
                <a:latin typeface="Arial" panose="020B0604020202020204" pitchFamily="34" charset="0"/>
              </a:rPr>
              <a:t>= 0.022).</a:t>
            </a:r>
          </a:p>
        </p:txBody>
      </p:sp>
      <p:sp>
        <p:nvSpPr>
          <p:cNvPr id="48" name="TextBox 61">
            <a:extLst>
              <a:ext uri="{FF2B5EF4-FFF2-40B4-BE49-F238E27FC236}">
                <a16:creationId xmlns:a16="http://schemas.microsoft.com/office/drawing/2014/main" id="{E7C9B263-88C6-2D4E-A9FF-BA11FEB22E45}"/>
              </a:ext>
            </a:extLst>
          </p:cNvPr>
          <p:cNvSpPr txBox="1">
            <a:spLocks noChangeArrowheads="1"/>
          </p:cNvSpPr>
          <p:nvPr/>
        </p:nvSpPr>
        <p:spPr bwMode="auto">
          <a:xfrm>
            <a:off x="13944600" y="31671216"/>
            <a:ext cx="14651138" cy="56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3200" b="1" dirty="0">
                <a:latin typeface="Arial" panose="020B0604020202020204" pitchFamily="34" charset="0"/>
              </a:rPr>
              <a:t>Table 1.  </a:t>
            </a:r>
            <a:r>
              <a:rPr lang="en-US" altLang="en-US" sz="3200" dirty="0">
                <a:latin typeface="Arial" panose="020B0604020202020204" pitchFamily="34" charset="0"/>
              </a:rPr>
              <a:t>Allometric equations shrub components as a function of base diameter. </a:t>
            </a:r>
            <a:endParaRPr lang="en-US" altLang="en-US" sz="3200" i="1" dirty="0">
              <a:latin typeface="Arial" panose="020B0604020202020204" pitchFamily="34" charset="0"/>
            </a:endParaRPr>
          </a:p>
        </p:txBody>
      </p:sp>
      <p:graphicFrame>
        <p:nvGraphicFramePr>
          <p:cNvPr id="49" name="Table 8">
            <a:extLst>
              <a:ext uri="{FF2B5EF4-FFF2-40B4-BE49-F238E27FC236}">
                <a16:creationId xmlns:a16="http://schemas.microsoft.com/office/drawing/2014/main" id="{6767AB83-6404-9F48-9B9B-2E29DF1A628C}"/>
              </a:ext>
            </a:extLst>
          </p:cNvPr>
          <p:cNvGraphicFramePr>
            <a:graphicFrameLocks noGrp="1"/>
          </p:cNvGraphicFramePr>
          <p:nvPr>
            <p:extLst>
              <p:ext uri="{D42A27DB-BD31-4B8C-83A1-F6EECF244321}">
                <p14:modId xmlns:p14="http://schemas.microsoft.com/office/powerpoint/2010/main" val="4238420573"/>
              </p:ext>
            </p:extLst>
          </p:nvPr>
        </p:nvGraphicFramePr>
        <p:xfrm>
          <a:off x="14935200" y="26498359"/>
          <a:ext cx="12801600" cy="4556350"/>
        </p:xfrm>
        <a:graphic>
          <a:graphicData uri="http://schemas.openxmlformats.org/drawingml/2006/table">
            <a:tbl>
              <a:tblPr firstRow="1" bandRow="1">
                <a:tableStyleId>{5940675A-B579-460E-94D1-54222C63F5DA}</a:tableStyleId>
              </a:tblPr>
              <a:tblGrid>
                <a:gridCol w="8457687">
                  <a:extLst>
                    <a:ext uri="{9D8B030D-6E8A-4147-A177-3AD203B41FA5}">
                      <a16:colId xmlns:a16="http://schemas.microsoft.com/office/drawing/2014/main" val="3483426094"/>
                    </a:ext>
                  </a:extLst>
                </a:gridCol>
                <a:gridCol w="2072586">
                  <a:extLst>
                    <a:ext uri="{9D8B030D-6E8A-4147-A177-3AD203B41FA5}">
                      <a16:colId xmlns:a16="http://schemas.microsoft.com/office/drawing/2014/main" val="2697534698"/>
                    </a:ext>
                  </a:extLst>
                </a:gridCol>
                <a:gridCol w="2271327">
                  <a:extLst>
                    <a:ext uri="{9D8B030D-6E8A-4147-A177-3AD203B41FA5}">
                      <a16:colId xmlns:a16="http://schemas.microsoft.com/office/drawing/2014/main" val="752605264"/>
                    </a:ext>
                  </a:extLst>
                </a:gridCol>
              </a:tblGrid>
              <a:tr h="798224">
                <a:tc>
                  <a:txBody>
                    <a:bodyPr/>
                    <a:lstStyle/>
                    <a:p>
                      <a:pPr algn="ctr"/>
                      <a:r>
                        <a:rPr lang="en-US" sz="2600" b="1" dirty="0"/>
                        <a:t>Equation</a:t>
                      </a:r>
                    </a:p>
                  </a:txBody>
                  <a:tcPr marL="27908" marR="27908" marT="13953" marB="13953">
                    <a:solidFill>
                      <a:schemeClr val="bg1"/>
                    </a:solidFill>
                  </a:tcPr>
                </a:tc>
                <a:tc>
                  <a:txBody>
                    <a:bodyPr/>
                    <a:lstStyle/>
                    <a:p>
                      <a:pPr algn="ctr"/>
                      <a:r>
                        <a:rPr lang="en-US" sz="2600" b="1" i="1" baseline="0" dirty="0"/>
                        <a:t>R</a:t>
                      </a:r>
                      <a:r>
                        <a:rPr lang="en-US" sz="2600" b="1" baseline="30000" dirty="0"/>
                        <a:t>2</a:t>
                      </a:r>
                    </a:p>
                  </a:txBody>
                  <a:tcPr marL="27908" marR="27908" marT="13953" marB="13953">
                    <a:solidFill>
                      <a:schemeClr val="bg1"/>
                    </a:solidFill>
                  </a:tcPr>
                </a:tc>
                <a:tc>
                  <a:txBody>
                    <a:bodyPr/>
                    <a:lstStyle/>
                    <a:p>
                      <a:pPr algn="ctr"/>
                      <a:r>
                        <a:rPr lang="en-US" sz="2600" b="1" i="1" dirty="0"/>
                        <a:t>P</a:t>
                      </a:r>
                      <a:endParaRPr lang="en-US" sz="2600" b="1" dirty="0"/>
                    </a:p>
                  </a:txBody>
                  <a:tcPr marL="27908" marR="27908" marT="13953" marB="13953">
                    <a:solidFill>
                      <a:schemeClr val="bg1"/>
                    </a:solidFill>
                  </a:tcPr>
                </a:tc>
                <a:extLst>
                  <a:ext uri="{0D108BD9-81ED-4DB2-BD59-A6C34878D82A}">
                    <a16:rowId xmlns:a16="http://schemas.microsoft.com/office/drawing/2014/main" val="215263648"/>
                  </a:ext>
                </a:extLst>
              </a:tr>
              <a:tr h="680839">
                <a:tc>
                  <a:txBody>
                    <a:bodyPr/>
                    <a:lstStyle/>
                    <a:p>
                      <a:pPr marL="0" marR="0" lvl="0" indent="0" algn="l" defTabSz="2103047" rtl="0" eaLnBrk="1" fontAlgn="auto" latinLnBrk="0" hangingPunct="1">
                        <a:lnSpc>
                          <a:spcPct val="100000"/>
                        </a:lnSpc>
                        <a:spcBef>
                          <a:spcPts val="0"/>
                        </a:spcBef>
                        <a:spcAft>
                          <a:spcPts val="0"/>
                        </a:spcAft>
                        <a:buClrTx/>
                        <a:buSzTx/>
                        <a:buFontTx/>
                        <a:buNone/>
                        <a:tabLst/>
                        <a:defRPr/>
                      </a:pPr>
                      <a:r>
                        <a:rPr lang="en-US" sz="2600" kern="1200" dirty="0">
                          <a:solidFill>
                            <a:schemeClr val="tx1"/>
                          </a:solidFill>
                          <a:effectLst/>
                          <a:latin typeface="+mn-lt"/>
                          <a:ea typeface="+mn-ea"/>
                          <a:cs typeface="+mn-cs"/>
                        </a:rPr>
                        <a:t>ln(stem mass (g)) = 3.4278 + 2.749*ln(base d (cm))</a:t>
                      </a:r>
                      <a:r>
                        <a:rPr lang="en-US" sz="2600" dirty="0">
                          <a:effectLst/>
                        </a:rPr>
                        <a:t> </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0.91</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&lt;0.0001 </a:t>
                      </a:r>
                      <a:endParaRPr lang="en-US" sz="2600" dirty="0"/>
                    </a:p>
                  </a:txBody>
                  <a:tcPr marL="27908" marR="27908" marT="13953" marB="13953">
                    <a:solidFill>
                      <a:schemeClr val="bg1"/>
                    </a:solidFill>
                  </a:tcPr>
                </a:tc>
                <a:extLst>
                  <a:ext uri="{0D108BD9-81ED-4DB2-BD59-A6C34878D82A}">
                    <a16:rowId xmlns:a16="http://schemas.microsoft.com/office/drawing/2014/main" val="2383685503"/>
                  </a:ext>
                </a:extLst>
              </a:tr>
              <a:tr h="821702">
                <a:tc>
                  <a:txBody>
                    <a:bodyPr/>
                    <a:lstStyle/>
                    <a:p>
                      <a:r>
                        <a:rPr lang="en-US" sz="2600" kern="1200" dirty="0">
                          <a:solidFill>
                            <a:schemeClr val="tx1"/>
                          </a:solidFill>
                          <a:effectLst/>
                          <a:latin typeface="+mn-lt"/>
                          <a:ea typeface="+mn-ea"/>
                          <a:cs typeface="+mn-cs"/>
                        </a:rPr>
                        <a:t>ln(twig length (cm)) = 6.9809 + 1.0871*ln(base d (cm))</a:t>
                      </a:r>
                      <a:r>
                        <a:rPr lang="en-US" sz="2600" dirty="0">
                          <a:effectLst/>
                        </a:rPr>
                        <a:t> </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0.53</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0.0002</a:t>
                      </a:r>
                      <a:r>
                        <a:rPr lang="en-US" sz="2600" dirty="0">
                          <a:effectLst/>
                        </a:rPr>
                        <a:t> </a:t>
                      </a:r>
                      <a:endParaRPr lang="en-US" sz="2600" dirty="0"/>
                    </a:p>
                  </a:txBody>
                  <a:tcPr marL="27908" marR="27908" marT="13953" marB="13953">
                    <a:solidFill>
                      <a:schemeClr val="bg1"/>
                    </a:solidFill>
                  </a:tcPr>
                </a:tc>
                <a:extLst>
                  <a:ext uri="{0D108BD9-81ED-4DB2-BD59-A6C34878D82A}">
                    <a16:rowId xmlns:a16="http://schemas.microsoft.com/office/drawing/2014/main" val="2786347978"/>
                  </a:ext>
                </a:extLst>
              </a:tr>
              <a:tr h="628170">
                <a:tc>
                  <a:txBody>
                    <a:bodyPr/>
                    <a:lstStyle/>
                    <a:p>
                      <a:r>
                        <a:rPr lang="en-US" sz="2600" kern="1200" dirty="0">
                          <a:solidFill>
                            <a:schemeClr val="tx1"/>
                          </a:solidFill>
                          <a:effectLst/>
                          <a:latin typeface="+mn-lt"/>
                          <a:ea typeface="+mn-ea"/>
                          <a:cs typeface="+mn-cs"/>
                        </a:rPr>
                        <a:t>ln(twig mass(g)) = 2.0922 + 1.67*ln(base d (cm)</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0.80</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0.0001 </a:t>
                      </a:r>
                      <a:endParaRPr lang="en-US" sz="2600" dirty="0"/>
                    </a:p>
                  </a:txBody>
                  <a:tcPr marL="27908" marR="27908" marT="13953" marB="13953">
                    <a:solidFill>
                      <a:schemeClr val="bg1"/>
                    </a:solidFill>
                  </a:tcPr>
                </a:tc>
                <a:extLst>
                  <a:ext uri="{0D108BD9-81ED-4DB2-BD59-A6C34878D82A}">
                    <a16:rowId xmlns:a16="http://schemas.microsoft.com/office/drawing/2014/main" val="4263378279"/>
                  </a:ext>
                </a:extLst>
              </a:tr>
              <a:tr h="628170">
                <a:tc>
                  <a:txBody>
                    <a:bodyPr/>
                    <a:lstStyle/>
                    <a:p>
                      <a:r>
                        <a:rPr lang="en-US" sz="2600" kern="1200" dirty="0">
                          <a:solidFill>
                            <a:schemeClr val="tx1"/>
                          </a:solidFill>
                          <a:effectLst/>
                          <a:latin typeface="+mn-lt"/>
                          <a:ea typeface="+mn-ea"/>
                          <a:cs typeface="+mn-cs"/>
                        </a:rPr>
                        <a:t>ln(leaf mass (g)) = 2.6328 + 1.9410*ln(base d (cm))</a:t>
                      </a:r>
                      <a:r>
                        <a:rPr lang="en-US" sz="2600" dirty="0">
                          <a:effectLst/>
                        </a:rPr>
                        <a:t>  </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0.87</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&lt;0.0001 </a:t>
                      </a:r>
                      <a:endParaRPr lang="en-US" sz="2600" dirty="0"/>
                    </a:p>
                  </a:txBody>
                  <a:tcPr marL="27908" marR="27908" marT="13953" marB="13953">
                    <a:solidFill>
                      <a:schemeClr val="bg1"/>
                    </a:solidFill>
                  </a:tcPr>
                </a:tc>
                <a:extLst>
                  <a:ext uri="{0D108BD9-81ED-4DB2-BD59-A6C34878D82A}">
                    <a16:rowId xmlns:a16="http://schemas.microsoft.com/office/drawing/2014/main" val="139381401"/>
                  </a:ext>
                </a:extLst>
              </a:tr>
              <a:tr h="464861">
                <a:tc>
                  <a:txBody>
                    <a:bodyPr/>
                    <a:lstStyle/>
                    <a:p>
                      <a:r>
                        <a:rPr lang="en-US" sz="2600" kern="1200" dirty="0">
                          <a:solidFill>
                            <a:schemeClr val="tx1"/>
                          </a:solidFill>
                          <a:effectLst/>
                          <a:latin typeface="+mn-lt"/>
                          <a:ea typeface="+mn-ea"/>
                          <a:cs typeface="+mn-cs"/>
                        </a:rPr>
                        <a:t>ln(leaf area (cm</a:t>
                      </a:r>
                      <a:r>
                        <a:rPr lang="en-US" sz="2600" kern="1200" baseline="30000" dirty="0">
                          <a:solidFill>
                            <a:schemeClr val="tx1"/>
                          </a:solidFill>
                          <a:effectLst/>
                          <a:latin typeface="+mn-lt"/>
                          <a:ea typeface="+mn-ea"/>
                          <a:cs typeface="+mn-cs"/>
                        </a:rPr>
                        <a:t>2</a:t>
                      </a:r>
                      <a:r>
                        <a:rPr lang="en-US" sz="2600" kern="1200" dirty="0">
                          <a:solidFill>
                            <a:schemeClr val="tx1"/>
                          </a:solidFill>
                          <a:effectLst/>
                          <a:latin typeface="+mn-lt"/>
                          <a:ea typeface="+mn-ea"/>
                          <a:cs typeface="+mn-cs"/>
                        </a:rPr>
                        <a:t>)) = 8.4406 + 1.7351*ln(base d (cm))</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0.83</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&lt; 0.0001</a:t>
                      </a:r>
                      <a:r>
                        <a:rPr lang="en-US" sz="2600" dirty="0">
                          <a:effectLst/>
                        </a:rPr>
                        <a:t> </a:t>
                      </a:r>
                      <a:endParaRPr lang="en-US" sz="2600" dirty="0"/>
                    </a:p>
                  </a:txBody>
                  <a:tcPr marL="27908" marR="27908" marT="13953" marB="13953">
                    <a:solidFill>
                      <a:schemeClr val="bg1"/>
                    </a:solidFill>
                  </a:tcPr>
                </a:tc>
                <a:extLst>
                  <a:ext uri="{0D108BD9-81ED-4DB2-BD59-A6C34878D82A}">
                    <a16:rowId xmlns:a16="http://schemas.microsoft.com/office/drawing/2014/main" val="753758742"/>
                  </a:ext>
                </a:extLst>
              </a:tr>
              <a:tr h="534384">
                <a:tc>
                  <a:txBody>
                    <a:bodyPr/>
                    <a:lstStyle/>
                    <a:p>
                      <a:r>
                        <a:rPr lang="en-US" sz="2600" kern="1200" dirty="0">
                          <a:solidFill>
                            <a:schemeClr val="tx1"/>
                          </a:solidFill>
                          <a:effectLst/>
                          <a:latin typeface="+mn-lt"/>
                          <a:ea typeface="+mn-ea"/>
                          <a:cs typeface="+mn-cs"/>
                        </a:rPr>
                        <a:t>ln(leaf no.) = 6.5837 + 1.3323*ln(base d (cm))</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0.72</a:t>
                      </a:r>
                      <a:endParaRPr lang="en-US" sz="2600" dirty="0"/>
                    </a:p>
                  </a:txBody>
                  <a:tcPr marL="27908" marR="27908" marT="13953" marB="13953">
                    <a:solidFill>
                      <a:schemeClr val="bg1"/>
                    </a:solidFill>
                  </a:tcPr>
                </a:tc>
                <a:tc>
                  <a:txBody>
                    <a:bodyPr/>
                    <a:lstStyle/>
                    <a:p>
                      <a:r>
                        <a:rPr lang="en-US" sz="2600" kern="1200" dirty="0">
                          <a:solidFill>
                            <a:schemeClr val="tx1"/>
                          </a:solidFill>
                          <a:effectLst/>
                          <a:latin typeface="+mn-lt"/>
                          <a:ea typeface="+mn-ea"/>
                          <a:cs typeface="+mn-cs"/>
                        </a:rPr>
                        <a:t>&lt; 0.0001</a:t>
                      </a:r>
                      <a:r>
                        <a:rPr lang="en-US" sz="2600" dirty="0">
                          <a:effectLst/>
                        </a:rPr>
                        <a:t> </a:t>
                      </a:r>
                      <a:endParaRPr lang="en-US" sz="2600" dirty="0"/>
                    </a:p>
                  </a:txBody>
                  <a:tcPr marL="27908" marR="27908" marT="13953" marB="13953">
                    <a:solidFill>
                      <a:schemeClr val="bg1"/>
                    </a:solidFill>
                  </a:tcPr>
                </a:tc>
                <a:extLst>
                  <a:ext uri="{0D108BD9-81ED-4DB2-BD59-A6C34878D82A}">
                    <a16:rowId xmlns:a16="http://schemas.microsoft.com/office/drawing/2014/main" val="3087661643"/>
                  </a:ext>
                </a:extLst>
              </a:tr>
            </a:tbl>
          </a:graphicData>
        </a:graphic>
      </p:graphicFrame>
      <p:pic>
        <p:nvPicPr>
          <p:cNvPr id="7" name="Audio 6">
            <a:hlinkClick r:id="" action="ppaction://media"/>
            <a:extLst>
              <a:ext uri="{FF2B5EF4-FFF2-40B4-BE49-F238E27FC236}">
                <a16:creationId xmlns:a16="http://schemas.microsoft.com/office/drawing/2014/main" id="{9F9AED9F-BDC2-4CCB-A841-67462626DFE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439975869"/>
      </p:ext>
    </p:extLst>
  </p:cSld>
  <p:clrMapOvr>
    <a:masterClrMapping/>
  </p:clrMapOvr>
  <mc:AlternateContent xmlns:mc="http://schemas.openxmlformats.org/markup-compatibility/2006" xmlns:p14="http://schemas.microsoft.com/office/powerpoint/2010/main">
    <mc:Choice Requires="p14">
      <p:transition spd="slow" p14:dur="2000" advTm="12866"/>
    </mc:Choice>
    <mc:Fallback xmlns="">
      <p:transition spd="slow" advTm="12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61168E-DE2D-42B5-9F23-A187A65C8AC1}"/>
              </a:ext>
            </a:extLst>
          </p:cNvPr>
          <p:cNvPicPr>
            <a:picLocks noChangeAspect="1"/>
          </p:cNvPicPr>
          <p:nvPr/>
        </p:nvPicPr>
        <p:blipFill>
          <a:blip r:embed="rId5"/>
          <a:stretch>
            <a:fillRect/>
          </a:stretch>
        </p:blipFill>
        <p:spPr>
          <a:xfrm>
            <a:off x="0" y="0"/>
            <a:ext cx="43891200" cy="32918400"/>
          </a:xfrm>
          <a:prstGeom prst="rect">
            <a:avLst/>
          </a:prstGeom>
        </p:spPr>
      </p:pic>
      <p:cxnSp>
        <p:nvCxnSpPr>
          <p:cNvPr id="70" name="Straight Connector 69"/>
          <p:cNvCxnSpPr/>
          <p:nvPr/>
        </p:nvCxnSpPr>
        <p:spPr>
          <a:xfrm>
            <a:off x="0" y="4653813"/>
            <a:ext cx="43891200" cy="105413"/>
          </a:xfrm>
          <a:prstGeom prst="line">
            <a:avLst/>
          </a:prstGeom>
          <a:ln w="76200" cap="flat" cmpd="sng" algn="ctr">
            <a:solidFill>
              <a:srgbClr val="FFC000"/>
            </a:solidFill>
            <a:prstDash val="solid"/>
            <a:round/>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16392" name="Rectangle 49"/>
          <p:cNvSpPr>
            <a:spLocks noChangeArrowheads="1"/>
          </p:cNvSpPr>
          <p:nvPr/>
        </p:nvSpPr>
        <p:spPr bwMode="auto">
          <a:xfrm>
            <a:off x="395182" y="5057593"/>
            <a:ext cx="42985030" cy="27382928"/>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9600" b="1" dirty="0">
                <a:solidFill>
                  <a:prstClr val="black"/>
                </a:solidFill>
                <a:cs typeface="Times New Roman" panose="02020603050405020304" pitchFamily="18" charset="0"/>
              </a:rPr>
              <a:t>Introduction</a:t>
            </a:r>
          </a:p>
          <a:p>
            <a:pPr algn="ctr"/>
            <a:endParaRPr lang="en-US" sz="9600" dirty="0">
              <a:solidFill>
                <a:prstClr val="black"/>
              </a:solidFill>
              <a:cs typeface="Times New Roman" panose="02020603050405020304" pitchFamily="18" charset="0"/>
            </a:endParaRPr>
          </a:p>
          <a:p>
            <a:r>
              <a:rPr lang="en-US" sz="9600" i="1" dirty="0">
                <a:solidFill>
                  <a:prstClr val="black"/>
                </a:solidFill>
                <a:cs typeface="Times New Roman" panose="02020603050405020304" pitchFamily="18" charset="0"/>
              </a:rPr>
              <a:t>Lonicera maackii (</a:t>
            </a:r>
            <a:r>
              <a:rPr lang="en-US" sz="9600" dirty="0">
                <a:solidFill>
                  <a:prstClr val="black"/>
                </a:solidFill>
                <a:cs typeface="Times New Roman" panose="02020603050405020304" pitchFamily="18" charset="0"/>
              </a:rPr>
              <a:t>Amur honeysuckle) is a non-native honeysuckle species that has invaded many eastern North American forests. There are many widespread consequences of this widespread invasion, at both the community and ecosystem levels (</a:t>
            </a:r>
            <a:r>
              <a:rPr lang="en-US" sz="9600" dirty="0" err="1">
                <a:solidFill>
                  <a:prstClr val="black"/>
                </a:solidFill>
                <a:cs typeface="Times New Roman" panose="02020603050405020304" pitchFamily="18" charset="0"/>
              </a:rPr>
              <a:t>McNeish</a:t>
            </a:r>
            <a:r>
              <a:rPr lang="en-US" sz="9600" dirty="0">
                <a:solidFill>
                  <a:prstClr val="black"/>
                </a:solidFill>
                <a:cs typeface="Times New Roman" panose="02020603050405020304" pitchFamily="18" charset="0"/>
              </a:rPr>
              <a:t> and McEwan 2016). Boyce et al. (2014) found that the occurrence of the native leaf pathogen honeysuckle leaf blight (</a:t>
            </a:r>
            <a:r>
              <a:rPr lang="en-US" sz="9600" i="1" dirty="0">
                <a:solidFill>
                  <a:prstClr val="black"/>
                </a:solidFill>
                <a:cs typeface="Times New Roman" panose="02020603050405020304" pitchFamily="18" charset="0"/>
              </a:rPr>
              <a:t>Insolibasidium deformans</a:t>
            </a:r>
            <a:r>
              <a:rPr lang="en-US" sz="9600" dirty="0">
                <a:solidFill>
                  <a:prstClr val="black"/>
                </a:solidFill>
                <a:cs typeface="Times New Roman" panose="02020603050405020304" pitchFamily="18" charset="0"/>
              </a:rPr>
              <a:t>), which causes leaf death, was associated with declines seen in some honeysuckle stands in the region, and Boyce et al. (2020) found that infection reduced seedling growth. Thus, determining the extent to which this fungus affects Amur honeysuckle in the field is important for determining its potential control. Previous unpublished work by this lab has shown that infection is more likely in “long” shoots, which grow rapidly into areas of high light and may be less well-defended than “short” shoots. In this study, we looked at forest understory shrubs of various sizes to determine how much of the leaves are affected by honeysuckle leaf blight. </a:t>
            </a:r>
            <a:endParaRPr lang="en-US" sz="4000" b="1" dirty="0">
              <a:solidFill>
                <a:prstClr val="black"/>
              </a:solidFill>
              <a:cs typeface="Times New Roman" panose="02020603050405020304" pitchFamily="18" charset="0"/>
            </a:endParaRPr>
          </a:p>
        </p:txBody>
      </p:sp>
      <p:grpSp>
        <p:nvGrpSpPr>
          <p:cNvPr id="14" name="Group 13">
            <a:extLst>
              <a:ext uri="{FF2B5EF4-FFF2-40B4-BE49-F238E27FC236}">
                <a16:creationId xmlns:a16="http://schemas.microsoft.com/office/drawing/2014/main" id="{DA40D18E-495B-2C47-B75F-B120B8C61EA7}"/>
              </a:ext>
            </a:extLst>
          </p:cNvPr>
          <p:cNvGrpSpPr/>
          <p:nvPr/>
        </p:nvGrpSpPr>
        <p:grpSpPr>
          <a:xfrm>
            <a:off x="308383" y="454444"/>
            <a:ext cx="42741554" cy="3660356"/>
            <a:chOff x="308383" y="454444"/>
            <a:chExt cx="42741554" cy="3660356"/>
          </a:xfrm>
        </p:grpSpPr>
        <p:sp>
          <p:nvSpPr>
            <p:cNvPr id="15" name="TextBox 91">
              <a:extLst>
                <a:ext uri="{FF2B5EF4-FFF2-40B4-BE49-F238E27FC236}">
                  <a16:creationId xmlns:a16="http://schemas.microsoft.com/office/drawing/2014/main" id="{6A292788-8E41-FA49-A2E0-4C343D14936C}"/>
                </a:ext>
              </a:extLst>
            </p:cNvPr>
            <p:cNvSpPr txBox="1">
              <a:spLocks noChangeArrowheads="1"/>
            </p:cNvSpPr>
            <p:nvPr/>
          </p:nvSpPr>
          <p:spPr bwMode="auto">
            <a:xfrm>
              <a:off x="4222015" y="476320"/>
              <a:ext cx="34777130" cy="2831544"/>
            </a:xfrm>
            <a:prstGeom prst="rect">
              <a:avLst/>
            </a:prstGeom>
            <a:noFill/>
            <a:ln w="9525">
              <a:noFill/>
              <a:miter lim="800000"/>
              <a:headEnd/>
              <a:tailEnd/>
            </a:ln>
          </p:spPr>
          <p:txBody>
            <a:bodyPr wrap="square">
              <a:prstTxWarp prst="textNoShape">
                <a:avLst/>
              </a:prstTxWarp>
              <a:spAutoFit/>
            </a:bodyPr>
            <a:lstStyle/>
            <a:p>
              <a:pPr algn="ctr"/>
              <a:r>
                <a:rPr lang="en-US" sz="9000" b="1" dirty="0"/>
                <a:t>Determination of </a:t>
              </a:r>
              <a:r>
                <a:rPr lang="en-US" sz="8800" b="1" dirty="0"/>
                <a:t>Honeysuckle Leaf Blight Effects on the Growth of Amur Honeysuckle in the Field</a:t>
              </a:r>
              <a:endParaRPr lang="en-US" sz="8900" b="1" dirty="0">
                <a:solidFill>
                  <a:srgbClr val="1F497D">
                    <a:lumMod val="75000"/>
                  </a:srgbClr>
                </a:solidFill>
                <a:latin typeface="Arial Black" pitchFamily="-107" charset="0"/>
              </a:endParaRPr>
            </a:p>
          </p:txBody>
        </p:sp>
        <p:sp>
          <p:nvSpPr>
            <p:cNvPr id="16" name="Rectangle 15">
              <a:extLst>
                <a:ext uri="{FF2B5EF4-FFF2-40B4-BE49-F238E27FC236}">
                  <a16:creationId xmlns:a16="http://schemas.microsoft.com/office/drawing/2014/main" id="{CD669F21-F009-A742-8ACA-0CD3013EB902}"/>
                </a:ext>
              </a:extLst>
            </p:cNvPr>
            <p:cNvSpPr/>
            <p:nvPr/>
          </p:nvSpPr>
          <p:spPr>
            <a:xfrm>
              <a:off x="7812381" y="3207263"/>
              <a:ext cx="27432000" cy="830997"/>
            </a:xfrm>
            <a:prstGeom prst="rect">
              <a:avLst/>
            </a:prstGeom>
          </p:spPr>
          <p:txBody>
            <a:bodyPr wrap="square">
              <a:spAutoFit/>
            </a:bodyPr>
            <a:lstStyle/>
            <a:p>
              <a:pPr algn="ctr"/>
              <a:r>
                <a:rPr lang="en-US" altLang="en-US" sz="4800" dirty="0">
                  <a:solidFill>
                    <a:prstClr val="black"/>
                  </a:solidFill>
                  <a:latin typeface="Arial" panose="020B0604020202020204" pitchFamily="34" charset="0"/>
                </a:rPr>
                <a:t>Caitlyn Helton, Dr. Richard Boyce</a:t>
              </a:r>
            </a:p>
          </p:txBody>
        </p:sp>
        <p:pic>
          <p:nvPicPr>
            <p:cNvPr id="17" name="Picture 16">
              <a:extLst>
                <a:ext uri="{FF2B5EF4-FFF2-40B4-BE49-F238E27FC236}">
                  <a16:creationId xmlns:a16="http://schemas.microsoft.com/office/drawing/2014/main" id="{E9D17F2D-4956-F24E-A75D-65420D9D3F0C}"/>
                </a:ext>
              </a:extLst>
            </p:cNvPr>
            <p:cNvPicPr>
              <a:picLocks noChangeAspect="1"/>
            </p:cNvPicPr>
            <p:nvPr/>
          </p:nvPicPr>
          <p:blipFill rotWithShape="1">
            <a:blip r:embed="rId6">
              <a:extLst>
                <a:ext uri="{28A0092B-C50C-407E-A947-70E740481C1C}">
                  <a14:useLocalDpi xmlns:a14="http://schemas.microsoft.com/office/drawing/2010/main" val="0"/>
                </a:ext>
              </a:extLst>
            </a:blip>
            <a:srcRect l="8823" t="13796" r="9805" b="12736"/>
            <a:stretch/>
          </p:blipFill>
          <p:spPr>
            <a:xfrm>
              <a:off x="38999145" y="454444"/>
              <a:ext cx="4050792" cy="3660356"/>
            </a:xfrm>
            <a:prstGeom prst="rect">
              <a:avLst/>
            </a:prstGeom>
          </p:spPr>
        </p:pic>
        <p:pic>
          <p:nvPicPr>
            <p:cNvPr id="18" name="Picture 17" descr="A close up of text on a black background&#10;&#10;Description automatically generated">
              <a:extLst>
                <a:ext uri="{FF2B5EF4-FFF2-40B4-BE49-F238E27FC236}">
                  <a16:creationId xmlns:a16="http://schemas.microsoft.com/office/drawing/2014/main" id="{598A1428-1129-DD46-940E-2CB9DBB7A961}"/>
                </a:ext>
              </a:extLst>
            </p:cNvPr>
            <p:cNvPicPr>
              <a:picLocks noChangeAspect="1"/>
            </p:cNvPicPr>
            <p:nvPr/>
          </p:nvPicPr>
          <p:blipFill>
            <a:blip r:embed="rId7"/>
            <a:stretch>
              <a:fillRect/>
            </a:stretch>
          </p:blipFill>
          <p:spPr>
            <a:xfrm>
              <a:off x="308383" y="454444"/>
              <a:ext cx="3913632" cy="3653878"/>
            </a:xfrm>
            <a:prstGeom prst="rect">
              <a:avLst/>
            </a:prstGeom>
          </p:spPr>
        </p:pic>
      </p:grpSp>
      <p:pic>
        <p:nvPicPr>
          <p:cNvPr id="6" name="Audio 5">
            <a:hlinkClick r:id="" action="ppaction://media"/>
            <a:extLst>
              <a:ext uri="{FF2B5EF4-FFF2-40B4-BE49-F238E27FC236}">
                <a16:creationId xmlns:a16="http://schemas.microsoft.com/office/drawing/2014/main" id="{46B67681-D4E1-4AFA-8EC8-A851D671FE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532246293"/>
      </p:ext>
    </p:extLst>
  </p:cSld>
  <p:clrMapOvr>
    <a:masterClrMapping/>
  </p:clrMapOvr>
  <mc:AlternateContent xmlns:mc="http://schemas.openxmlformats.org/markup-compatibility/2006">
    <mc:Choice xmlns:p14="http://schemas.microsoft.com/office/powerpoint/2010/main" Requires="p14">
      <p:transition spd="slow" p14:dur="2000" advTm="45585"/>
    </mc:Choice>
    <mc:Fallback>
      <p:transition spd="slow" advTm="45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9F4ED9-9508-4CE1-89F3-F2C125473413}"/>
              </a:ext>
            </a:extLst>
          </p:cNvPr>
          <p:cNvPicPr>
            <a:picLocks noChangeAspect="1"/>
          </p:cNvPicPr>
          <p:nvPr/>
        </p:nvPicPr>
        <p:blipFill>
          <a:blip r:embed="rId5"/>
          <a:stretch>
            <a:fillRect/>
          </a:stretch>
        </p:blipFill>
        <p:spPr>
          <a:xfrm>
            <a:off x="0" y="0"/>
            <a:ext cx="43891200" cy="32918400"/>
          </a:xfrm>
          <a:prstGeom prst="rect">
            <a:avLst/>
          </a:prstGeom>
        </p:spPr>
      </p:pic>
      <p:cxnSp>
        <p:nvCxnSpPr>
          <p:cNvPr id="70" name="Straight Connector 69"/>
          <p:cNvCxnSpPr/>
          <p:nvPr/>
        </p:nvCxnSpPr>
        <p:spPr>
          <a:xfrm>
            <a:off x="0" y="4653813"/>
            <a:ext cx="43891200" cy="105413"/>
          </a:xfrm>
          <a:prstGeom prst="line">
            <a:avLst/>
          </a:prstGeom>
          <a:ln w="76200" cap="flat" cmpd="sng" algn="ctr">
            <a:solidFill>
              <a:srgbClr val="FFC000"/>
            </a:solidFill>
            <a:prstDash val="solid"/>
            <a:round/>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6" name="Rectangle 49"/>
          <p:cNvSpPr>
            <a:spLocks noChangeArrowheads="1"/>
          </p:cNvSpPr>
          <p:nvPr/>
        </p:nvSpPr>
        <p:spPr bwMode="auto">
          <a:xfrm>
            <a:off x="308382" y="5420946"/>
            <a:ext cx="43071829" cy="26494063"/>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9600" b="1" dirty="0">
                <a:solidFill>
                  <a:prstClr val="black"/>
                </a:solidFill>
                <a:cs typeface="Times New Roman" panose="02020603050405020304" pitchFamily="18" charset="0"/>
              </a:rPr>
              <a:t>Methods</a:t>
            </a:r>
          </a:p>
          <a:p>
            <a:pPr algn="ctr"/>
            <a:endParaRPr lang="en-US" sz="9600" b="1" dirty="0">
              <a:solidFill>
                <a:prstClr val="black"/>
              </a:solidFill>
              <a:cs typeface="Times New Roman" panose="02020603050405020304" pitchFamily="18" charset="0"/>
            </a:endParaRPr>
          </a:p>
          <a:p>
            <a:r>
              <a:rPr lang="en-US" sz="8800" dirty="0">
                <a:solidFill>
                  <a:prstClr val="black"/>
                </a:solidFill>
                <a:cs typeface="Times New Roman" panose="02020603050405020304" pitchFamily="18" charset="0"/>
              </a:rPr>
              <a:t>Shrubs were sampled at NKU Research &amp; Education Field Station in Melbourne, KY., and were then selected based on size and presence of leaf blight infection. Stump diameters were taken in the field before sampling. Shrubs were broken down into sections, and shoots were sorted into long and short shoots. Long shoots were defined as having &gt;5 cm internodal distance, as well as a light shoot green color. Leaves were stripped from the shoots and were sorted into blighted and unblighted leaves. Leaf areas were measured, and # individual leaves were counted. Dead material was discarded. Shrub components were oven-dried at 70°C and then weighed. The following components were regressed against base diameters after being log-transformed: 1) Woody stems—mass, 2) shoot twigs—mass and length, 3) leaves--mass, area, and number. Fraction of the mass of leaves blighted, specific leaf area (SLA; area/mass), and leaf densities (#/cm) were compared between long and short shoots. </a:t>
            </a:r>
          </a:p>
          <a:p>
            <a:r>
              <a:rPr lang="en-US" sz="8800" dirty="0">
                <a:solidFill>
                  <a:prstClr val="black"/>
                </a:solidFill>
                <a:cs typeface="Times New Roman" panose="02020603050405020304" pitchFamily="18" charset="0"/>
              </a:rPr>
              <a:t>										Appearance of leaf </a:t>
            </a:r>
          </a:p>
          <a:p>
            <a:r>
              <a:rPr lang="en-US" sz="8800" dirty="0">
                <a:solidFill>
                  <a:prstClr val="black"/>
                </a:solidFill>
                <a:cs typeface="Times New Roman" panose="02020603050405020304" pitchFamily="18" charset="0"/>
              </a:rPr>
              <a:t>										blight</a:t>
            </a:r>
          </a:p>
          <a:p>
            <a:r>
              <a:rPr lang="en-US" sz="8800" dirty="0">
                <a:solidFill>
                  <a:prstClr val="black"/>
                </a:solidFill>
                <a:cs typeface="Times New Roman" panose="02020603050405020304" pitchFamily="18" charset="0"/>
              </a:rPr>
              <a:t>										(photo by J. Nienaber)</a:t>
            </a:r>
          </a:p>
          <a:p>
            <a:pPr algn="ctr"/>
            <a:endParaRPr lang="en-US" sz="4000" b="1" dirty="0">
              <a:solidFill>
                <a:prstClr val="black"/>
              </a:solidFill>
              <a:cs typeface="Times New Roman" panose="02020603050405020304" pitchFamily="18" charset="0"/>
            </a:endParaRPr>
          </a:p>
        </p:txBody>
      </p:sp>
      <p:grpSp>
        <p:nvGrpSpPr>
          <p:cNvPr id="13" name="Group 12">
            <a:extLst>
              <a:ext uri="{FF2B5EF4-FFF2-40B4-BE49-F238E27FC236}">
                <a16:creationId xmlns:a16="http://schemas.microsoft.com/office/drawing/2014/main" id="{25A0ABEF-1158-064A-88F0-7D2E08684A21}"/>
              </a:ext>
            </a:extLst>
          </p:cNvPr>
          <p:cNvGrpSpPr/>
          <p:nvPr/>
        </p:nvGrpSpPr>
        <p:grpSpPr>
          <a:xfrm>
            <a:off x="308383" y="454444"/>
            <a:ext cx="42741554" cy="3660356"/>
            <a:chOff x="308383" y="454444"/>
            <a:chExt cx="42741554" cy="3660356"/>
          </a:xfrm>
        </p:grpSpPr>
        <p:sp>
          <p:nvSpPr>
            <p:cNvPr id="14" name="TextBox 91">
              <a:extLst>
                <a:ext uri="{FF2B5EF4-FFF2-40B4-BE49-F238E27FC236}">
                  <a16:creationId xmlns:a16="http://schemas.microsoft.com/office/drawing/2014/main" id="{73FEA0CF-E7FF-5246-96D4-7E16736F58F3}"/>
                </a:ext>
              </a:extLst>
            </p:cNvPr>
            <p:cNvSpPr txBox="1">
              <a:spLocks noChangeArrowheads="1"/>
            </p:cNvSpPr>
            <p:nvPr/>
          </p:nvSpPr>
          <p:spPr bwMode="auto">
            <a:xfrm>
              <a:off x="4222015" y="476320"/>
              <a:ext cx="34777130" cy="2831544"/>
            </a:xfrm>
            <a:prstGeom prst="rect">
              <a:avLst/>
            </a:prstGeom>
            <a:noFill/>
            <a:ln w="9525">
              <a:noFill/>
              <a:miter lim="800000"/>
              <a:headEnd/>
              <a:tailEnd/>
            </a:ln>
          </p:spPr>
          <p:txBody>
            <a:bodyPr wrap="square">
              <a:prstTxWarp prst="textNoShape">
                <a:avLst/>
              </a:prstTxWarp>
              <a:spAutoFit/>
            </a:bodyPr>
            <a:lstStyle/>
            <a:p>
              <a:pPr algn="ctr"/>
              <a:r>
                <a:rPr lang="en-US" sz="9000" b="1" dirty="0"/>
                <a:t>Determination of </a:t>
              </a:r>
              <a:r>
                <a:rPr lang="en-US" sz="8800" b="1" dirty="0"/>
                <a:t>Honeysuckle Leaf Blight Effects on the Growth of Amur Honeysuckle in the Field</a:t>
              </a:r>
              <a:endParaRPr lang="en-US" sz="8900" b="1" dirty="0">
                <a:solidFill>
                  <a:srgbClr val="1F497D">
                    <a:lumMod val="75000"/>
                  </a:srgbClr>
                </a:solidFill>
                <a:latin typeface="Arial Black" pitchFamily="-107" charset="0"/>
              </a:endParaRPr>
            </a:p>
          </p:txBody>
        </p:sp>
        <p:sp>
          <p:nvSpPr>
            <p:cNvPr id="15" name="Rectangle 14">
              <a:extLst>
                <a:ext uri="{FF2B5EF4-FFF2-40B4-BE49-F238E27FC236}">
                  <a16:creationId xmlns:a16="http://schemas.microsoft.com/office/drawing/2014/main" id="{A33E081D-F0DF-EC4E-AC54-D813010C132C}"/>
                </a:ext>
              </a:extLst>
            </p:cNvPr>
            <p:cNvSpPr/>
            <p:nvPr/>
          </p:nvSpPr>
          <p:spPr>
            <a:xfrm>
              <a:off x="7812381" y="3207263"/>
              <a:ext cx="27432000" cy="830997"/>
            </a:xfrm>
            <a:prstGeom prst="rect">
              <a:avLst/>
            </a:prstGeom>
          </p:spPr>
          <p:txBody>
            <a:bodyPr wrap="square">
              <a:spAutoFit/>
            </a:bodyPr>
            <a:lstStyle/>
            <a:p>
              <a:pPr algn="ctr"/>
              <a:r>
                <a:rPr lang="en-US" altLang="en-US" sz="4800" dirty="0">
                  <a:solidFill>
                    <a:prstClr val="black"/>
                  </a:solidFill>
                  <a:latin typeface="Arial" panose="020B0604020202020204" pitchFamily="34" charset="0"/>
                </a:rPr>
                <a:t>Caitlyn Helton, Dr. Richard Boyce</a:t>
              </a:r>
            </a:p>
          </p:txBody>
        </p:sp>
        <p:pic>
          <p:nvPicPr>
            <p:cNvPr id="16" name="Picture 15">
              <a:extLst>
                <a:ext uri="{FF2B5EF4-FFF2-40B4-BE49-F238E27FC236}">
                  <a16:creationId xmlns:a16="http://schemas.microsoft.com/office/drawing/2014/main" id="{B8B04568-A3CA-D747-AD90-AAB0FB1C9F8B}"/>
                </a:ext>
              </a:extLst>
            </p:cNvPr>
            <p:cNvPicPr>
              <a:picLocks noChangeAspect="1"/>
            </p:cNvPicPr>
            <p:nvPr/>
          </p:nvPicPr>
          <p:blipFill rotWithShape="1">
            <a:blip r:embed="rId6">
              <a:extLst>
                <a:ext uri="{28A0092B-C50C-407E-A947-70E740481C1C}">
                  <a14:useLocalDpi xmlns:a14="http://schemas.microsoft.com/office/drawing/2010/main" val="0"/>
                </a:ext>
              </a:extLst>
            </a:blip>
            <a:srcRect l="8823" t="13796" r="9805" b="12736"/>
            <a:stretch/>
          </p:blipFill>
          <p:spPr>
            <a:xfrm>
              <a:off x="38999145" y="454444"/>
              <a:ext cx="4050792" cy="3660356"/>
            </a:xfrm>
            <a:prstGeom prst="rect">
              <a:avLst/>
            </a:prstGeom>
          </p:spPr>
        </p:pic>
        <p:pic>
          <p:nvPicPr>
            <p:cNvPr id="17" name="Picture 16" descr="A close up of text on a black background&#10;&#10;Description automatically generated">
              <a:extLst>
                <a:ext uri="{FF2B5EF4-FFF2-40B4-BE49-F238E27FC236}">
                  <a16:creationId xmlns:a16="http://schemas.microsoft.com/office/drawing/2014/main" id="{AAA3681B-7998-344F-8A8E-5750B7FC94AA}"/>
                </a:ext>
              </a:extLst>
            </p:cNvPr>
            <p:cNvPicPr>
              <a:picLocks noChangeAspect="1"/>
            </p:cNvPicPr>
            <p:nvPr/>
          </p:nvPicPr>
          <p:blipFill>
            <a:blip r:embed="rId7"/>
            <a:stretch>
              <a:fillRect/>
            </a:stretch>
          </p:blipFill>
          <p:spPr>
            <a:xfrm>
              <a:off x="308383" y="454444"/>
              <a:ext cx="3913632" cy="3653878"/>
            </a:xfrm>
            <a:prstGeom prst="rect">
              <a:avLst/>
            </a:prstGeom>
          </p:spPr>
        </p:pic>
      </p:grpSp>
      <p:pic>
        <p:nvPicPr>
          <p:cNvPr id="7" name="Picture 6" descr="A small bird perched on a tree branch&#10;&#10;Description automatically generated">
            <a:extLst>
              <a:ext uri="{FF2B5EF4-FFF2-40B4-BE49-F238E27FC236}">
                <a16:creationId xmlns:a16="http://schemas.microsoft.com/office/drawing/2014/main" id="{2A9A73D9-038F-6B48-B3DD-7F0B2FAB404E}"/>
              </a:ext>
            </a:extLst>
          </p:cNvPr>
          <p:cNvPicPr>
            <a:picLocks noChangeAspect="1"/>
          </p:cNvPicPr>
          <p:nvPr/>
        </p:nvPicPr>
        <p:blipFill>
          <a:blip r:embed="rId8"/>
          <a:stretch>
            <a:fillRect/>
          </a:stretch>
        </p:blipFill>
        <p:spPr>
          <a:xfrm>
            <a:off x="34213799" y="25811538"/>
            <a:ext cx="8238744" cy="5488964"/>
          </a:xfrm>
          <a:prstGeom prst="rect">
            <a:avLst/>
          </a:prstGeom>
        </p:spPr>
      </p:pic>
      <p:pic>
        <p:nvPicPr>
          <p:cNvPr id="4" name="Audio 3">
            <a:hlinkClick r:id="" action="ppaction://media"/>
            <a:extLst>
              <a:ext uri="{FF2B5EF4-FFF2-40B4-BE49-F238E27FC236}">
                <a16:creationId xmlns:a16="http://schemas.microsoft.com/office/drawing/2014/main" id="{BFCC2EEA-10BB-42AD-8C56-92859DAEBE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534376997"/>
      </p:ext>
    </p:extLst>
  </p:cSld>
  <p:clrMapOvr>
    <a:masterClrMapping/>
  </p:clrMapOvr>
  <mc:AlternateContent xmlns:mc="http://schemas.openxmlformats.org/markup-compatibility/2006" xmlns:p14="http://schemas.microsoft.com/office/powerpoint/2010/main">
    <mc:Choice Requires="p14">
      <p:transition spd="slow" p14:dur="2000" advTm="43653"/>
    </mc:Choice>
    <mc:Fallback xmlns="">
      <p:transition spd="slow" advTm="4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A2D68-41A6-47E0-BB2A-9B856FFD78E8}"/>
              </a:ext>
            </a:extLst>
          </p:cNvPr>
          <p:cNvPicPr>
            <a:picLocks noChangeAspect="1"/>
          </p:cNvPicPr>
          <p:nvPr/>
        </p:nvPicPr>
        <p:blipFill>
          <a:blip r:embed="rId5"/>
          <a:stretch>
            <a:fillRect/>
          </a:stretch>
        </p:blipFill>
        <p:spPr>
          <a:xfrm>
            <a:off x="0" y="0"/>
            <a:ext cx="43891200" cy="32918400"/>
          </a:xfrm>
          <a:prstGeom prst="rect">
            <a:avLst/>
          </a:prstGeom>
        </p:spPr>
      </p:pic>
      <p:cxnSp>
        <p:nvCxnSpPr>
          <p:cNvPr id="70" name="Straight Connector 69"/>
          <p:cNvCxnSpPr/>
          <p:nvPr/>
        </p:nvCxnSpPr>
        <p:spPr>
          <a:xfrm>
            <a:off x="0" y="4653813"/>
            <a:ext cx="43891200" cy="105413"/>
          </a:xfrm>
          <a:prstGeom prst="line">
            <a:avLst/>
          </a:prstGeom>
          <a:ln w="76200" cap="flat" cmpd="sng" algn="ctr">
            <a:solidFill>
              <a:srgbClr val="FFC000"/>
            </a:solidFill>
            <a:prstDash val="solid"/>
            <a:round/>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7" name="TextBox 61"/>
          <p:cNvSpPr txBox="1">
            <a:spLocks noChangeArrowheads="1"/>
          </p:cNvSpPr>
          <p:nvPr/>
        </p:nvSpPr>
        <p:spPr bwMode="auto">
          <a:xfrm>
            <a:off x="609600" y="29316220"/>
            <a:ext cx="16840200" cy="23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500" b="1" dirty="0">
                <a:latin typeface="Arial" panose="020B0604020202020204" pitchFamily="34" charset="0"/>
              </a:rPr>
              <a:t>Figure 2</a:t>
            </a:r>
            <a:r>
              <a:rPr lang="en-US" altLang="en-US" sz="7500" dirty="0">
                <a:latin typeface="Arial" panose="020B0604020202020204" pitchFamily="34" charset="0"/>
              </a:rPr>
              <a:t>. Long shoot leaf mass fraction vs. diameter (</a:t>
            </a:r>
            <a:r>
              <a:rPr lang="en-US" altLang="en-US" sz="7500" i="1" dirty="0">
                <a:latin typeface="Arial" panose="020B0604020202020204" pitchFamily="34" charset="0"/>
              </a:rPr>
              <a:t>R</a:t>
            </a:r>
            <a:r>
              <a:rPr lang="en-US" altLang="en-US" sz="7500" baseline="30000" dirty="0">
                <a:latin typeface="Arial" panose="020B0604020202020204" pitchFamily="34" charset="0"/>
              </a:rPr>
              <a:t>2 </a:t>
            </a:r>
            <a:r>
              <a:rPr lang="en-US" altLang="en-US" sz="7500" dirty="0">
                <a:latin typeface="Arial" panose="020B0604020202020204" pitchFamily="34" charset="0"/>
              </a:rPr>
              <a:t>= 0.23, </a:t>
            </a:r>
            <a:r>
              <a:rPr lang="en-US" altLang="en-US" sz="7500" i="1" dirty="0">
                <a:latin typeface="Arial" panose="020B0604020202020204" pitchFamily="34" charset="0"/>
              </a:rPr>
              <a:t>P</a:t>
            </a:r>
            <a:r>
              <a:rPr lang="en-US" altLang="en-US" sz="7500" dirty="0">
                <a:latin typeface="Arial" panose="020B0604020202020204" pitchFamily="34" charset="0"/>
              </a:rPr>
              <a:t> = 0.0415)</a:t>
            </a:r>
          </a:p>
        </p:txBody>
      </p:sp>
      <p:sp>
        <p:nvSpPr>
          <p:cNvPr id="32" name="Rectangle 49"/>
          <p:cNvSpPr>
            <a:spLocks noChangeArrowheads="1"/>
          </p:cNvSpPr>
          <p:nvPr/>
        </p:nvSpPr>
        <p:spPr bwMode="auto">
          <a:xfrm>
            <a:off x="18288000" y="4947835"/>
            <a:ext cx="25092212" cy="11511365"/>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9600" b="1" dirty="0">
                <a:solidFill>
                  <a:prstClr val="black"/>
                </a:solidFill>
                <a:cs typeface="Times New Roman" panose="02020603050405020304" pitchFamily="18" charset="0"/>
              </a:rPr>
              <a:t>Results</a:t>
            </a:r>
          </a:p>
          <a:p>
            <a:pPr marL="1143000" indent="-1143000">
              <a:buFont typeface="Arial" panose="020B0604020202020204" pitchFamily="34" charset="0"/>
              <a:buChar char="•"/>
            </a:pPr>
            <a:r>
              <a:rPr lang="en-US" sz="9600" dirty="0">
                <a:solidFill>
                  <a:prstClr val="black"/>
                </a:solidFill>
                <a:cs typeface="Times New Roman" panose="02020603050405020304" pitchFamily="18" charset="0"/>
              </a:rPr>
              <a:t>Smaller shrubs are more affected by blight than smaller shrubs (Fig. 1). Bigger trees have a smaller fraction of long shoot leaf mass compared to smaller shrubs (Figs. 2-3).</a:t>
            </a:r>
          </a:p>
          <a:p>
            <a:pPr algn="ctr"/>
            <a:endParaRPr lang="en-US" sz="9600" dirty="0">
              <a:solidFill>
                <a:prstClr val="black"/>
              </a:solidFill>
              <a:cs typeface="Times New Roman" panose="02020603050405020304" pitchFamily="18" charset="0"/>
            </a:endParaRPr>
          </a:p>
          <a:p>
            <a:pPr algn="ctr"/>
            <a:endParaRPr lang="en-US" sz="9600" dirty="0">
              <a:solidFill>
                <a:prstClr val="black"/>
              </a:solidFill>
              <a:cs typeface="Times New Roman" panose="02020603050405020304" pitchFamily="18" charset="0"/>
            </a:endParaRPr>
          </a:p>
          <a:p>
            <a:pPr algn="ctr"/>
            <a:endParaRPr lang="en-US" sz="9600" dirty="0">
              <a:solidFill>
                <a:prstClr val="black"/>
              </a:solidFill>
              <a:cs typeface="Times New Roman" panose="02020603050405020304" pitchFamily="18" charset="0"/>
            </a:endParaRPr>
          </a:p>
          <a:p>
            <a:pPr algn="ctr"/>
            <a:endParaRPr lang="en-US" sz="9600" dirty="0">
              <a:solidFill>
                <a:prstClr val="black"/>
              </a:solidFill>
              <a:cs typeface="Times New Roman" panose="02020603050405020304" pitchFamily="18" charset="0"/>
            </a:endParaRPr>
          </a:p>
          <a:p>
            <a:pPr algn="ctr"/>
            <a:endParaRPr lang="en-US" sz="9600" dirty="0">
              <a:solidFill>
                <a:prstClr val="black"/>
              </a:solidFill>
              <a:cs typeface="Times New Roman" panose="02020603050405020304" pitchFamily="18" charset="0"/>
            </a:endParaRPr>
          </a:p>
          <a:p>
            <a:pPr algn="ctr"/>
            <a:endParaRPr lang="en-US" sz="4000" b="1" dirty="0">
              <a:solidFill>
                <a:prstClr val="black"/>
              </a:solidFill>
              <a:cs typeface="Times New Roman" panose="02020603050405020304" pitchFamily="18" charset="0"/>
            </a:endParaRPr>
          </a:p>
        </p:txBody>
      </p:sp>
      <p:pic>
        <p:nvPicPr>
          <p:cNvPr id="7" name="Picture 6">
            <a:extLst>
              <a:ext uri="{FF2B5EF4-FFF2-40B4-BE49-F238E27FC236}">
                <a16:creationId xmlns:a16="http://schemas.microsoft.com/office/drawing/2014/main" id="{816B6518-D386-3745-AF1A-8C179C2AB60D}"/>
              </a:ext>
            </a:extLst>
          </p:cNvPr>
          <p:cNvPicPr>
            <a:picLocks noChangeAspect="1"/>
          </p:cNvPicPr>
          <p:nvPr/>
        </p:nvPicPr>
        <p:blipFill>
          <a:blip r:embed="rId6"/>
          <a:stretch>
            <a:fillRect/>
          </a:stretch>
        </p:blipFill>
        <p:spPr>
          <a:xfrm>
            <a:off x="685668" y="5110050"/>
            <a:ext cx="14550572" cy="9144000"/>
          </a:xfrm>
          <a:prstGeom prst="rect">
            <a:avLst/>
          </a:prstGeom>
        </p:spPr>
      </p:pic>
      <p:pic>
        <p:nvPicPr>
          <p:cNvPr id="9" name="Picture 8">
            <a:extLst>
              <a:ext uri="{FF2B5EF4-FFF2-40B4-BE49-F238E27FC236}">
                <a16:creationId xmlns:a16="http://schemas.microsoft.com/office/drawing/2014/main" id="{8E4A6DBF-A061-9341-A2B1-C0676AB96556}"/>
              </a:ext>
            </a:extLst>
          </p:cNvPr>
          <p:cNvPicPr>
            <a:picLocks noChangeAspect="1"/>
          </p:cNvPicPr>
          <p:nvPr/>
        </p:nvPicPr>
        <p:blipFill>
          <a:blip r:embed="rId7"/>
          <a:stretch>
            <a:fillRect/>
          </a:stretch>
        </p:blipFill>
        <p:spPr>
          <a:xfrm>
            <a:off x="685668" y="19470306"/>
            <a:ext cx="14550572" cy="9144000"/>
          </a:xfrm>
          <a:prstGeom prst="rect">
            <a:avLst/>
          </a:prstGeom>
        </p:spPr>
      </p:pic>
      <p:pic>
        <p:nvPicPr>
          <p:cNvPr id="11" name="Picture 10">
            <a:extLst>
              <a:ext uri="{FF2B5EF4-FFF2-40B4-BE49-F238E27FC236}">
                <a16:creationId xmlns:a16="http://schemas.microsoft.com/office/drawing/2014/main" id="{09F844F0-CEED-ED4D-B8E0-52B3C96E0F18}"/>
              </a:ext>
            </a:extLst>
          </p:cNvPr>
          <p:cNvPicPr>
            <a:picLocks noChangeAspect="1"/>
          </p:cNvPicPr>
          <p:nvPr/>
        </p:nvPicPr>
        <p:blipFill>
          <a:blip r:embed="rId8"/>
          <a:stretch>
            <a:fillRect/>
          </a:stretch>
        </p:blipFill>
        <p:spPr>
          <a:xfrm>
            <a:off x="26365332" y="19278600"/>
            <a:ext cx="16840200" cy="10582869"/>
          </a:xfrm>
          <a:prstGeom prst="rect">
            <a:avLst/>
          </a:prstGeom>
        </p:spPr>
      </p:pic>
      <p:sp>
        <p:nvSpPr>
          <p:cNvPr id="6" name="TextBox 61">
            <a:extLst>
              <a:ext uri="{FF2B5EF4-FFF2-40B4-BE49-F238E27FC236}">
                <a16:creationId xmlns:a16="http://schemas.microsoft.com/office/drawing/2014/main" id="{DE2F8DB6-320F-4D5F-9C79-47A47C1FC57E}"/>
              </a:ext>
            </a:extLst>
          </p:cNvPr>
          <p:cNvSpPr txBox="1">
            <a:spLocks noChangeArrowheads="1"/>
          </p:cNvSpPr>
          <p:nvPr/>
        </p:nvSpPr>
        <p:spPr bwMode="auto">
          <a:xfrm>
            <a:off x="762000" y="14859000"/>
            <a:ext cx="17015012" cy="23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500" b="1" dirty="0">
                <a:latin typeface="Arial" panose="020B0604020202020204" pitchFamily="34" charset="0"/>
              </a:rPr>
              <a:t>Figure 1</a:t>
            </a:r>
            <a:r>
              <a:rPr lang="en-US" altLang="en-US" sz="7500" dirty="0">
                <a:latin typeface="Arial" panose="020B0604020202020204" pitchFamily="34" charset="0"/>
              </a:rPr>
              <a:t>. Fraction of blighted leaf mass vs. diameter (</a:t>
            </a:r>
            <a:r>
              <a:rPr lang="en-US" altLang="en-US" sz="7500" i="1" dirty="0">
                <a:latin typeface="Arial" panose="020B0604020202020204" pitchFamily="34" charset="0"/>
              </a:rPr>
              <a:t>R</a:t>
            </a:r>
            <a:r>
              <a:rPr lang="en-US" altLang="en-US" sz="7500" baseline="30000" dirty="0">
                <a:latin typeface="Arial" panose="020B0604020202020204" pitchFamily="34" charset="0"/>
              </a:rPr>
              <a:t>2 </a:t>
            </a:r>
            <a:r>
              <a:rPr lang="en-US" altLang="en-US" sz="7500" dirty="0">
                <a:latin typeface="Arial" panose="020B0604020202020204" pitchFamily="34" charset="0"/>
              </a:rPr>
              <a:t>= 0.30, </a:t>
            </a:r>
            <a:r>
              <a:rPr lang="en-US" altLang="en-US" sz="7500" i="1" dirty="0">
                <a:latin typeface="Arial" panose="020B0604020202020204" pitchFamily="34" charset="0"/>
              </a:rPr>
              <a:t>P</a:t>
            </a:r>
            <a:r>
              <a:rPr lang="en-US" altLang="en-US" sz="7500" dirty="0">
                <a:latin typeface="Arial" panose="020B0604020202020204" pitchFamily="34" charset="0"/>
              </a:rPr>
              <a:t> = 0.0102)</a:t>
            </a:r>
          </a:p>
        </p:txBody>
      </p:sp>
      <p:sp>
        <p:nvSpPr>
          <p:cNvPr id="8" name="TextBox 61">
            <a:extLst>
              <a:ext uri="{FF2B5EF4-FFF2-40B4-BE49-F238E27FC236}">
                <a16:creationId xmlns:a16="http://schemas.microsoft.com/office/drawing/2014/main" id="{EF5D6D5F-7119-4A71-B2F6-B352CC1B7DF3}"/>
              </a:ext>
            </a:extLst>
          </p:cNvPr>
          <p:cNvSpPr txBox="1">
            <a:spLocks noChangeArrowheads="1"/>
          </p:cNvSpPr>
          <p:nvPr/>
        </p:nvSpPr>
        <p:spPr bwMode="auto">
          <a:xfrm>
            <a:off x="17754468" y="19338976"/>
            <a:ext cx="8077332" cy="1046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500" b="1" dirty="0">
                <a:latin typeface="Arial" panose="020B0604020202020204" pitchFamily="34" charset="0"/>
              </a:rPr>
              <a:t>Figure 3.</a:t>
            </a:r>
            <a:r>
              <a:rPr lang="en-US" altLang="en-US" sz="7500" dirty="0">
                <a:latin typeface="Arial" panose="020B0604020202020204" pitchFamily="34" charset="0"/>
              </a:rPr>
              <a:t> Short and long shoot leaf mass vs. diameter (short: slope = 1.94, </a:t>
            </a:r>
            <a:r>
              <a:rPr lang="en-US" altLang="en-US" sz="7500" i="1" dirty="0">
                <a:latin typeface="Arial" panose="020B0604020202020204" pitchFamily="34" charset="0"/>
              </a:rPr>
              <a:t>R</a:t>
            </a:r>
            <a:r>
              <a:rPr lang="en-US" altLang="en-US" sz="7500" baseline="30000" dirty="0">
                <a:latin typeface="Arial" panose="020B0604020202020204" pitchFamily="34" charset="0"/>
              </a:rPr>
              <a:t>2 </a:t>
            </a:r>
            <a:r>
              <a:rPr lang="en-US" altLang="en-US" sz="7500" dirty="0">
                <a:latin typeface="Arial" panose="020B0604020202020204" pitchFamily="34" charset="0"/>
              </a:rPr>
              <a:t>= 0.86, </a:t>
            </a:r>
            <a:r>
              <a:rPr lang="en-US" altLang="en-US" sz="7500" i="1" dirty="0">
                <a:latin typeface="Arial" panose="020B0604020202020204" pitchFamily="34" charset="0"/>
              </a:rPr>
              <a:t>P</a:t>
            </a:r>
            <a:r>
              <a:rPr lang="en-US" altLang="en-US" sz="7500" dirty="0">
                <a:latin typeface="Arial" panose="020B0604020202020204" pitchFamily="34" charset="0"/>
              </a:rPr>
              <a:t> &lt; 0.001; long: slope = 1.15, </a:t>
            </a:r>
            <a:r>
              <a:rPr lang="en-US" altLang="en-US" sz="7500" i="1" dirty="0">
                <a:latin typeface="Arial" panose="020B0604020202020204" pitchFamily="34" charset="0"/>
              </a:rPr>
              <a:t>R</a:t>
            </a:r>
            <a:r>
              <a:rPr lang="en-US" altLang="en-US" sz="7500" baseline="30000" dirty="0">
                <a:latin typeface="Arial" panose="020B0604020202020204" pitchFamily="34" charset="0"/>
              </a:rPr>
              <a:t>2</a:t>
            </a:r>
            <a:r>
              <a:rPr lang="en-US" altLang="en-US" sz="7500" dirty="0">
                <a:latin typeface="Arial" panose="020B0604020202020204" pitchFamily="34" charset="0"/>
              </a:rPr>
              <a:t> = 0.75, </a:t>
            </a:r>
            <a:r>
              <a:rPr lang="en-US" altLang="en-US" sz="7500" i="1" dirty="0">
                <a:latin typeface="Arial" panose="020B0604020202020204" pitchFamily="34" charset="0"/>
              </a:rPr>
              <a:t>P</a:t>
            </a:r>
            <a:r>
              <a:rPr lang="en-US" altLang="en-US" sz="7500" dirty="0">
                <a:latin typeface="Arial" panose="020B0604020202020204" pitchFamily="34" charset="0"/>
              </a:rPr>
              <a:t> &lt; 0.0001)</a:t>
            </a:r>
          </a:p>
        </p:txBody>
      </p:sp>
      <p:grpSp>
        <p:nvGrpSpPr>
          <p:cNvPr id="19" name="Group 18">
            <a:extLst>
              <a:ext uri="{FF2B5EF4-FFF2-40B4-BE49-F238E27FC236}">
                <a16:creationId xmlns:a16="http://schemas.microsoft.com/office/drawing/2014/main" id="{9DC4C6A2-F4C3-9642-9925-73E76825F46F}"/>
              </a:ext>
            </a:extLst>
          </p:cNvPr>
          <p:cNvGrpSpPr/>
          <p:nvPr/>
        </p:nvGrpSpPr>
        <p:grpSpPr>
          <a:xfrm>
            <a:off x="308383" y="454444"/>
            <a:ext cx="42741554" cy="3660356"/>
            <a:chOff x="308383" y="454444"/>
            <a:chExt cx="42741554" cy="3660356"/>
          </a:xfrm>
        </p:grpSpPr>
        <p:sp>
          <p:nvSpPr>
            <p:cNvPr id="20" name="TextBox 91">
              <a:extLst>
                <a:ext uri="{FF2B5EF4-FFF2-40B4-BE49-F238E27FC236}">
                  <a16:creationId xmlns:a16="http://schemas.microsoft.com/office/drawing/2014/main" id="{0BFFE192-011E-9F4A-A8B4-1409299D0C1B}"/>
                </a:ext>
              </a:extLst>
            </p:cNvPr>
            <p:cNvSpPr txBox="1">
              <a:spLocks noChangeArrowheads="1"/>
            </p:cNvSpPr>
            <p:nvPr/>
          </p:nvSpPr>
          <p:spPr bwMode="auto">
            <a:xfrm>
              <a:off x="4222015" y="476320"/>
              <a:ext cx="34777130" cy="2831544"/>
            </a:xfrm>
            <a:prstGeom prst="rect">
              <a:avLst/>
            </a:prstGeom>
            <a:noFill/>
            <a:ln w="9525">
              <a:noFill/>
              <a:miter lim="800000"/>
              <a:headEnd/>
              <a:tailEnd/>
            </a:ln>
          </p:spPr>
          <p:txBody>
            <a:bodyPr wrap="square">
              <a:prstTxWarp prst="textNoShape">
                <a:avLst/>
              </a:prstTxWarp>
              <a:spAutoFit/>
            </a:bodyPr>
            <a:lstStyle/>
            <a:p>
              <a:pPr algn="ctr"/>
              <a:r>
                <a:rPr lang="en-US" sz="9000" b="1" dirty="0"/>
                <a:t>Determination of </a:t>
              </a:r>
              <a:r>
                <a:rPr lang="en-US" sz="8800" b="1" dirty="0"/>
                <a:t>Honeysuckle Leaf Blight Effects on the Growth of Amur Honeysuckle in the Field</a:t>
              </a:r>
              <a:endParaRPr lang="en-US" sz="8900" b="1" dirty="0">
                <a:solidFill>
                  <a:srgbClr val="1F497D">
                    <a:lumMod val="75000"/>
                  </a:srgbClr>
                </a:solidFill>
                <a:latin typeface="Arial Black" pitchFamily="-107" charset="0"/>
              </a:endParaRPr>
            </a:p>
          </p:txBody>
        </p:sp>
        <p:sp>
          <p:nvSpPr>
            <p:cNvPr id="21" name="Rectangle 20">
              <a:extLst>
                <a:ext uri="{FF2B5EF4-FFF2-40B4-BE49-F238E27FC236}">
                  <a16:creationId xmlns:a16="http://schemas.microsoft.com/office/drawing/2014/main" id="{4E4A2295-BE63-9443-AD4B-23E694C2EF54}"/>
                </a:ext>
              </a:extLst>
            </p:cNvPr>
            <p:cNvSpPr/>
            <p:nvPr/>
          </p:nvSpPr>
          <p:spPr>
            <a:xfrm>
              <a:off x="7812381" y="3207263"/>
              <a:ext cx="27432000" cy="830997"/>
            </a:xfrm>
            <a:prstGeom prst="rect">
              <a:avLst/>
            </a:prstGeom>
          </p:spPr>
          <p:txBody>
            <a:bodyPr wrap="square">
              <a:spAutoFit/>
            </a:bodyPr>
            <a:lstStyle/>
            <a:p>
              <a:pPr algn="ctr"/>
              <a:r>
                <a:rPr lang="en-US" altLang="en-US" sz="4800" dirty="0">
                  <a:solidFill>
                    <a:prstClr val="black"/>
                  </a:solidFill>
                  <a:latin typeface="Arial" panose="020B0604020202020204" pitchFamily="34" charset="0"/>
                </a:rPr>
                <a:t>Caitlyn Helton, Dr. Richard Boyce</a:t>
              </a:r>
            </a:p>
          </p:txBody>
        </p:sp>
        <p:pic>
          <p:nvPicPr>
            <p:cNvPr id="22" name="Picture 21">
              <a:extLst>
                <a:ext uri="{FF2B5EF4-FFF2-40B4-BE49-F238E27FC236}">
                  <a16:creationId xmlns:a16="http://schemas.microsoft.com/office/drawing/2014/main" id="{36A35140-9B87-1045-B44D-DCFB6842CA73}"/>
                </a:ext>
              </a:extLst>
            </p:cNvPr>
            <p:cNvPicPr>
              <a:picLocks noChangeAspect="1"/>
            </p:cNvPicPr>
            <p:nvPr/>
          </p:nvPicPr>
          <p:blipFill rotWithShape="1">
            <a:blip r:embed="rId9">
              <a:extLst>
                <a:ext uri="{28A0092B-C50C-407E-A947-70E740481C1C}">
                  <a14:useLocalDpi xmlns:a14="http://schemas.microsoft.com/office/drawing/2010/main" val="0"/>
                </a:ext>
              </a:extLst>
            </a:blip>
            <a:srcRect l="8823" t="13796" r="9805" b="12736"/>
            <a:stretch/>
          </p:blipFill>
          <p:spPr>
            <a:xfrm>
              <a:off x="38999145" y="454444"/>
              <a:ext cx="4050792" cy="3660356"/>
            </a:xfrm>
            <a:prstGeom prst="rect">
              <a:avLst/>
            </a:prstGeom>
          </p:spPr>
        </p:pic>
        <p:pic>
          <p:nvPicPr>
            <p:cNvPr id="23" name="Picture 22" descr="A close up of text on a black background&#10;&#10;Description automatically generated">
              <a:extLst>
                <a:ext uri="{FF2B5EF4-FFF2-40B4-BE49-F238E27FC236}">
                  <a16:creationId xmlns:a16="http://schemas.microsoft.com/office/drawing/2014/main" id="{F6073526-AA59-3A47-8CD8-DADC192C680D}"/>
                </a:ext>
              </a:extLst>
            </p:cNvPr>
            <p:cNvPicPr>
              <a:picLocks noChangeAspect="1"/>
            </p:cNvPicPr>
            <p:nvPr/>
          </p:nvPicPr>
          <p:blipFill>
            <a:blip r:embed="rId10"/>
            <a:stretch>
              <a:fillRect/>
            </a:stretch>
          </p:blipFill>
          <p:spPr>
            <a:xfrm>
              <a:off x="308383" y="454444"/>
              <a:ext cx="3913632" cy="3653878"/>
            </a:xfrm>
            <a:prstGeom prst="rect">
              <a:avLst/>
            </a:prstGeom>
          </p:spPr>
        </p:pic>
      </p:grpSp>
      <p:pic>
        <p:nvPicPr>
          <p:cNvPr id="2" name="Audio 1">
            <a:hlinkClick r:id="" action="ppaction://media"/>
            <a:extLst>
              <a:ext uri="{FF2B5EF4-FFF2-40B4-BE49-F238E27FC236}">
                <a16:creationId xmlns:a16="http://schemas.microsoft.com/office/drawing/2014/main" id="{F4594CF3-B932-41DD-B4C5-5FEDCB92CE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449988268"/>
      </p:ext>
    </p:extLst>
  </p:cSld>
  <p:clrMapOvr>
    <a:masterClrMapping/>
  </p:clrMapOvr>
  <mc:AlternateContent xmlns:mc="http://schemas.openxmlformats.org/markup-compatibility/2006" xmlns:p14="http://schemas.microsoft.com/office/powerpoint/2010/main">
    <mc:Choice Requires="p14">
      <p:transition spd="slow" p14:dur="2000" advTm="12475"/>
    </mc:Choice>
    <mc:Fallback xmlns="">
      <p:transition spd="slow" advTm="1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A2D68-41A6-47E0-BB2A-9B856FFD78E8}"/>
              </a:ext>
            </a:extLst>
          </p:cNvPr>
          <p:cNvPicPr>
            <a:picLocks noChangeAspect="1"/>
          </p:cNvPicPr>
          <p:nvPr/>
        </p:nvPicPr>
        <p:blipFill>
          <a:blip r:embed="rId5"/>
          <a:stretch>
            <a:fillRect/>
          </a:stretch>
        </p:blipFill>
        <p:spPr>
          <a:xfrm>
            <a:off x="-35344" y="0"/>
            <a:ext cx="43891200" cy="32918400"/>
          </a:xfrm>
          <a:prstGeom prst="rect">
            <a:avLst/>
          </a:prstGeom>
        </p:spPr>
      </p:pic>
      <p:cxnSp>
        <p:nvCxnSpPr>
          <p:cNvPr id="70" name="Straight Connector 69"/>
          <p:cNvCxnSpPr/>
          <p:nvPr/>
        </p:nvCxnSpPr>
        <p:spPr>
          <a:xfrm>
            <a:off x="0" y="4653813"/>
            <a:ext cx="43891200" cy="105413"/>
          </a:xfrm>
          <a:prstGeom prst="line">
            <a:avLst/>
          </a:prstGeom>
          <a:ln w="76200" cap="flat" cmpd="sng" algn="ctr">
            <a:solidFill>
              <a:srgbClr val="FFC000"/>
            </a:solidFill>
            <a:prstDash val="solid"/>
            <a:round/>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7" name="TextBox 61"/>
          <p:cNvSpPr txBox="1">
            <a:spLocks noChangeArrowheads="1"/>
          </p:cNvSpPr>
          <p:nvPr/>
        </p:nvSpPr>
        <p:spPr bwMode="auto">
          <a:xfrm>
            <a:off x="21717000" y="30616728"/>
            <a:ext cx="19306152" cy="22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200" b="1" dirty="0">
                <a:latin typeface="Arial" panose="020B0604020202020204" pitchFamily="34" charset="0"/>
              </a:rPr>
              <a:t>Figure 6. </a:t>
            </a:r>
            <a:r>
              <a:rPr lang="en-US" altLang="en-US" sz="7200" dirty="0">
                <a:latin typeface="Arial" panose="020B0604020202020204" pitchFamily="34" charset="0"/>
              </a:rPr>
              <a:t>Box plot of leaf densities (Mann-Whitney test </a:t>
            </a:r>
            <a:r>
              <a:rPr lang="en-US" altLang="en-US" sz="7200" i="1" dirty="0">
                <a:latin typeface="Arial" panose="020B0604020202020204" pitchFamily="34" charset="0"/>
              </a:rPr>
              <a:t>V</a:t>
            </a:r>
            <a:r>
              <a:rPr lang="en-US" altLang="en-US" sz="7200" dirty="0">
                <a:latin typeface="Arial" panose="020B0604020202020204" pitchFamily="34" charset="0"/>
              </a:rPr>
              <a:t> = 171, </a:t>
            </a:r>
            <a:r>
              <a:rPr lang="en-US" altLang="en-US" sz="7200" i="1" dirty="0">
                <a:latin typeface="Arial" panose="020B0604020202020204" pitchFamily="34" charset="0"/>
              </a:rPr>
              <a:t>P</a:t>
            </a:r>
            <a:r>
              <a:rPr lang="en-US" altLang="en-US" sz="7200" dirty="0">
                <a:latin typeface="Arial" panose="020B0604020202020204" pitchFamily="34" charset="0"/>
              </a:rPr>
              <a:t> &lt; 0.0001). </a:t>
            </a:r>
          </a:p>
        </p:txBody>
      </p:sp>
      <p:sp>
        <p:nvSpPr>
          <p:cNvPr id="32" name="Rectangle 49"/>
          <p:cNvSpPr>
            <a:spLocks noChangeArrowheads="1"/>
          </p:cNvSpPr>
          <p:nvPr/>
        </p:nvSpPr>
        <p:spPr bwMode="auto">
          <a:xfrm>
            <a:off x="18288000" y="4947836"/>
            <a:ext cx="25092212" cy="14856388"/>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9600" b="1" dirty="0">
                <a:solidFill>
                  <a:prstClr val="black"/>
                </a:solidFill>
                <a:cs typeface="Times New Roman" panose="02020603050405020304" pitchFamily="18" charset="0"/>
              </a:rPr>
              <a:t>Results</a:t>
            </a:r>
          </a:p>
          <a:p>
            <a:pPr marL="1143000" indent="-1143000">
              <a:buFont typeface="Arial" panose="020B0604020202020204" pitchFamily="34" charset="0"/>
              <a:buChar char="•"/>
            </a:pPr>
            <a:endParaRPr lang="en-US" sz="3600" dirty="0">
              <a:solidFill>
                <a:prstClr val="black"/>
              </a:solidFill>
              <a:cs typeface="Times New Roman" panose="02020603050405020304" pitchFamily="18" charset="0"/>
            </a:endParaRPr>
          </a:p>
          <a:p>
            <a:pPr marL="1143000" indent="-1143000">
              <a:buFont typeface="Arial" panose="020B0604020202020204" pitchFamily="34" charset="0"/>
              <a:buChar char="•"/>
            </a:pPr>
            <a:r>
              <a:rPr lang="en-US" sz="9600" dirty="0">
                <a:solidFill>
                  <a:prstClr val="black"/>
                </a:solidFill>
                <a:cs typeface="Times New Roman" panose="02020603050405020304" pitchFamily="18" charset="0"/>
              </a:rPr>
              <a:t>Blight targets specifically long shoots. A median of 12.4% of long shoots were affected by blight, whereas only 0.3% of short shoots were affected (Fig 4).</a:t>
            </a:r>
          </a:p>
          <a:p>
            <a:pPr marL="1143000" indent="-1143000">
              <a:buFont typeface="Arial" panose="020B0604020202020204" pitchFamily="34" charset="0"/>
              <a:buChar char="•"/>
            </a:pPr>
            <a:r>
              <a:rPr lang="en-US" sz="9600" dirty="0">
                <a:solidFill>
                  <a:prstClr val="black"/>
                </a:solidFill>
                <a:cs typeface="Times New Roman" panose="02020603050405020304" pitchFamily="18" charset="0"/>
              </a:rPr>
              <a:t>Short shoots have higher values of SLA with greater variability (Fig. 5).</a:t>
            </a:r>
          </a:p>
          <a:p>
            <a:pPr marL="1143000" indent="-1143000">
              <a:buFont typeface="Arial" panose="020B0604020202020204" pitchFamily="34" charset="0"/>
              <a:buChar char="•"/>
            </a:pPr>
            <a:r>
              <a:rPr lang="en-US" sz="9600" dirty="0">
                <a:solidFill>
                  <a:prstClr val="black"/>
                </a:solidFill>
                <a:cs typeface="Times New Roman" panose="02020603050405020304" pitchFamily="18" charset="0"/>
              </a:rPr>
              <a:t>Short shoots have higher mean leaf densities with greater variability (Fig. 6).</a:t>
            </a:r>
          </a:p>
          <a:p>
            <a:pPr algn="ctr"/>
            <a:endParaRPr lang="en-US" sz="9600" dirty="0">
              <a:solidFill>
                <a:prstClr val="black"/>
              </a:solidFill>
              <a:cs typeface="Times New Roman" panose="02020603050405020304" pitchFamily="18" charset="0"/>
            </a:endParaRPr>
          </a:p>
          <a:p>
            <a:pPr algn="ctr"/>
            <a:endParaRPr lang="en-US" sz="9600" dirty="0">
              <a:solidFill>
                <a:prstClr val="black"/>
              </a:solidFill>
              <a:cs typeface="Times New Roman" panose="02020603050405020304" pitchFamily="18" charset="0"/>
            </a:endParaRPr>
          </a:p>
          <a:p>
            <a:pPr algn="ctr"/>
            <a:endParaRPr lang="en-US" sz="9600" dirty="0">
              <a:solidFill>
                <a:prstClr val="black"/>
              </a:solidFill>
              <a:cs typeface="Times New Roman" panose="02020603050405020304" pitchFamily="18" charset="0"/>
            </a:endParaRPr>
          </a:p>
          <a:p>
            <a:pPr algn="ctr"/>
            <a:endParaRPr lang="en-US" sz="9600" dirty="0">
              <a:solidFill>
                <a:prstClr val="black"/>
              </a:solidFill>
              <a:cs typeface="Times New Roman" panose="02020603050405020304" pitchFamily="18" charset="0"/>
            </a:endParaRPr>
          </a:p>
          <a:p>
            <a:pPr algn="ctr"/>
            <a:endParaRPr lang="en-US" sz="4000" b="1" dirty="0">
              <a:solidFill>
                <a:prstClr val="black"/>
              </a:solidFill>
              <a:cs typeface="Times New Roman" panose="02020603050405020304" pitchFamily="18" charset="0"/>
            </a:endParaRPr>
          </a:p>
        </p:txBody>
      </p:sp>
      <p:sp>
        <p:nvSpPr>
          <p:cNvPr id="13" name="TextBox 61">
            <a:extLst>
              <a:ext uri="{FF2B5EF4-FFF2-40B4-BE49-F238E27FC236}">
                <a16:creationId xmlns:a16="http://schemas.microsoft.com/office/drawing/2014/main" id="{19AB7913-1333-48E8-953F-75E48F3FD8FB}"/>
              </a:ext>
            </a:extLst>
          </p:cNvPr>
          <p:cNvSpPr txBox="1">
            <a:spLocks noChangeArrowheads="1"/>
          </p:cNvSpPr>
          <p:nvPr/>
        </p:nvSpPr>
        <p:spPr bwMode="auto">
          <a:xfrm>
            <a:off x="268798" y="30399153"/>
            <a:ext cx="15904046" cy="22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200" b="1" dirty="0">
                <a:latin typeface="Arial" panose="020B0604020202020204" pitchFamily="34" charset="0"/>
              </a:rPr>
              <a:t>Figure 5</a:t>
            </a:r>
            <a:r>
              <a:rPr lang="en-US" altLang="en-US" sz="7200" dirty="0">
                <a:latin typeface="Arial" panose="020B0604020202020204" pitchFamily="34" charset="0"/>
              </a:rPr>
              <a:t>. Box plot of specific leaf area (</a:t>
            </a:r>
            <a:r>
              <a:rPr lang="en-US" altLang="en-US" sz="7200" i="1" dirty="0">
                <a:latin typeface="Arial" panose="020B0604020202020204" pitchFamily="34" charset="0"/>
              </a:rPr>
              <a:t>t</a:t>
            </a:r>
            <a:r>
              <a:rPr lang="en-US" altLang="en-US" sz="7200" dirty="0">
                <a:latin typeface="Arial" panose="020B0604020202020204" pitchFamily="34" charset="0"/>
              </a:rPr>
              <a:t> = 2.530,</a:t>
            </a:r>
            <a:r>
              <a:rPr lang="en-US" altLang="en-US" sz="7200" i="1" dirty="0">
                <a:latin typeface="Arial" panose="020B0604020202020204" pitchFamily="34" charset="0"/>
              </a:rPr>
              <a:t> P </a:t>
            </a:r>
            <a:r>
              <a:rPr lang="en-US" altLang="en-US" sz="7200" dirty="0">
                <a:latin typeface="Arial" panose="020B0604020202020204" pitchFamily="34" charset="0"/>
              </a:rPr>
              <a:t>= 0.022).</a:t>
            </a:r>
          </a:p>
        </p:txBody>
      </p:sp>
      <mc:AlternateContent xmlns:mc="http://schemas.openxmlformats.org/markup-compatibility/2006" xmlns:cx1="http://schemas.microsoft.com/office/drawing/2015/9/8/chartex">
        <mc:Choice Requires="cx1">
          <p:graphicFrame>
            <p:nvGraphicFramePr>
              <p:cNvPr id="15" name="Chart 14">
                <a:extLst>
                  <a:ext uri="{FF2B5EF4-FFF2-40B4-BE49-F238E27FC236}">
                    <a16:creationId xmlns:a16="http://schemas.microsoft.com/office/drawing/2014/main" id="{1CE146CF-F7D6-1848-AC47-7DD0765E2A9D}"/>
                  </a:ext>
                </a:extLst>
              </p:cNvPr>
              <p:cNvGraphicFramePr>
                <a:graphicFrameLocks noChangeAspect="1"/>
              </p:cNvGraphicFramePr>
              <p:nvPr>
                <p:extLst>
                  <p:ext uri="{D42A27DB-BD31-4B8C-83A1-F6EECF244321}">
                    <p14:modId xmlns:p14="http://schemas.microsoft.com/office/powerpoint/2010/main" val="1822762805"/>
                  </p:ext>
                </p:extLst>
              </p:nvPr>
            </p:nvGraphicFramePr>
            <p:xfrm>
              <a:off x="19659600" y="15087600"/>
              <a:ext cx="0" cy="0"/>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15" name="Chart 14">
                <a:extLst>
                  <a:ext uri="{FF2B5EF4-FFF2-40B4-BE49-F238E27FC236}">
                    <a16:creationId xmlns:a16="http://schemas.microsoft.com/office/drawing/2014/main" id="{1CE146CF-F7D6-1848-AC47-7DD0765E2A9D}"/>
                  </a:ext>
                </a:extLst>
              </p:cNvPr>
              <p:cNvPicPr>
                <a:picLocks noGrp="1" noRot="1" noChangeAspect="1" noMove="1" noResize="1" noEditPoints="1" noAdjustHandles="1" noChangeArrowheads="1" noChangeShapeType="1"/>
              </p:cNvPicPr>
              <p:nvPr/>
            </p:nvPicPr>
            <p:blipFill>
              <a:blip r:embed="rId7"/>
              <a:stretch>
                <a:fillRect/>
              </a:stretch>
            </p:blipFill>
            <p:spPr>
              <a:xfrm>
                <a:off x="19659600" y="15087600"/>
                <a:ext cx="0" cy="0"/>
              </a:xfrm>
              <a:prstGeom prst="rect">
                <a:avLst/>
              </a:prstGeom>
            </p:spPr>
          </p:pic>
        </mc:Fallback>
      </mc:AlternateContent>
      <p:pic>
        <p:nvPicPr>
          <p:cNvPr id="9" name="Picture 8">
            <a:extLst>
              <a:ext uri="{FF2B5EF4-FFF2-40B4-BE49-F238E27FC236}">
                <a16:creationId xmlns:a16="http://schemas.microsoft.com/office/drawing/2014/main" id="{7BFB5E0B-8148-5748-B815-BC6E22F37402}"/>
              </a:ext>
            </a:extLst>
          </p:cNvPr>
          <p:cNvPicPr>
            <a:picLocks noChangeAspect="1"/>
          </p:cNvPicPr>
          <p:nvPr/>
        </p:nvPicPr>
        <p:blipFill>
          <a:blip r:embed="rId8"/>
          <a:stretch>
            <a:fillRect/>
          </a:stretch>
        </p:blipFill>
        <p:spPr>
          <a:xfrm>
            <a:off x="761928" y="4953000"/>
            <a:ext cx="16764000" cy="10058400"/>
          </a:xfrm>
          <a:prstGeom prst="rect">
            <a:avLst/>
          </a:prstGeom>
        </p:spPr>
      </p:pic>
      <p:pic>
        <p:nvPicPr>
          <p:cNvPr id="10" name="Picture 9">
            <a:extLst>
              <a:ext uri="{FF2B5EF4-FFF2-40B4-BE49-F238E27FC236}">
                <a16:creationId xmlns:a16="http://schemas.microsoft.com/office/drawing/2014/main" id="{5A3C20C9-8FE6-3640-B3AC-FA8BF416BA58}"/>
              </a:ext>
            </a:extLst>
          </p:cNvPr>
          <p:cNvPicPr>
            <a:picLocks noChangeAspect="1"/>
          </p:cNvPicPr>
          <p:nvPr/>
        </p:nvPicPr>
        <p:blipFill>
          <a:blip r:embed="rId9"/>
          <a:stretch>
            <a:fillRect/>
          </a:stretch>
        </p:blipFill>
        <p:spPr>
          <a:xfrm>
            <a:off x="761928" y="19588326"/>
            <a:ext cx="14015197" cy="10058400"/>
          </a:xfrm>
          <a:prstGeom prst="rect">
            <a:avLst/>
          </a:prstGeom>
        </p:spPr>
      </p:pic>
      <p:pic>
        <p:nvPicPr>
          <p:cNvPr id="11" name="Picture 10">
            <a:extLst>
              <a:ext uri="{FF2B5EF4-FFF2-40B4-BE49-F238E27FC236}">
                <a16:creationId xmlns:a16="http://schemas.microsoft.com/office/drawing/2014/main" id="{353FCBC1-C8E6-DC4D-AE11-31FDE088343E}"/>
              </a:ext>
            </a:extLst>
          </p:cNvPr>
          <p:cNvPicPr>
            <a:picLocks noChangeAspect="1"/>
          </p:cNvPicPr>
          <p:nvPr/>
        </p:nvPicPr>
        <p:blipFill>
          <a:blip r:embed="rId10"/>
          <a:stretch>
            <a:fillRect/>
          </a:stretch>
        </p:blipFill>
        <p:spPr>
          <a:xfrm>
            <a:off x="22768186" y="20269200"/>
            <a:ext cx="16764000" cy="10058400"/>
          </a:xfrm>
          <a:prstGeom prst="rect">
            <a:avLst/>
          </a:prstGeom>
        </p:spPr>
      </p:pic>
      <p:sp>
        <p:nvSpPr>
          <p:cNvPr id="22" name="TextBox 61">
            <a:extLst>
              <a:ext uri="{FF2B5EF4-FFF2-40B4-BE49-F238E27FC236}">
                <a16:creationId xmlns:a16="http://schemas.microsoft.com/office/drawing/2014/main" id="{7EF27A59-9209-6346-A1DA-F2F6CDA710AC}"/>
              </a:ext>
            </a:extLst>
          </p:cNvPr>
          <p:cNvSpPr txBox="1">
            <a:spLocks noChangeArrowheads="1"/>
          </p:cNvSpPr>
          <p:nvPr/>
        </p:nvSpPr>
        <p:spPr bwMode="auto">
          <a:xfrm>
            <a:off x="421198" y="15956157"/>
            <a:ext cx="16266602" cy="339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200" b="1" dirty="0">
                <a:latin typeface="Arial" panose="020B0604020202020204" pitchFamily="34" charset="0"/>
              </a:rPr>
              <a:t>Figure 4</a:t>
            </a:r>
            <a:r>
              <a:rPr lang="en-US" altLang="en-US" sz="7200" dirty="0">
                <a:latin typeface="Arial" panose="020B0604020202020204" pitchFamily="34" charset="0"/>
              </a:rPr>
              <a:t>. Box plot of leaf mass fraction of blighted shoots (Mann-Whitney test </a:t>
            </a:r>
            <a:r>
              <a:rPr lang="en-US" altLang="en-US" sz="7200" i="1" dirty="0">
                <a:latin typeface="Arial" panose="020B0604020202020204" pitchFamily="34" charset="0"/>
              </a:rPr>
              <a:t>V</a:t>
            </a:r>
            <a:r>
              <a:rPr lang="en-US" altLang="en-US" sz="7200" dirty="0">
                <a:latin typeface="Arial" panose="020B0604020202020204" pitchFamily="34" charset="0"/>
              </a:rPr>
              <a:t> = 0, </a:t>
            </a:r>
            <a:r>
              <a:rPr lang="en-US" altLang="en-US" sz="7200" i="1" dirty="0">
                <a:latin typeface="Arial" panose="020B0604020202020204" pitchFamily="34" charset="0"/>
              </a:rPr>
              <a:t>P</a:t>
            </a:r>
            <a:r>
              <a:rPr lang="en-US" altLang="en-US" sz="7200" dirty="0">
                <a:latin typeface="Arial" panose="020B0604020202020204" pitchFamily="34" charset="0"/>
              </a:rPr>
              <a:t> &lt; 0.0001).</a:t>
            </a:r>
          </a:p>
        </p:txBody>
      </p:sp>
      <p:grpSp>
        <p:nvGrpSpPr>
          <p:cNvPr id="29" name="Group 28">
            <a:extLst>
              <a:ext uri="{FF2B5EF4-FFF2-40B4-BE49-F238E27FC236}">
                <a16:creationId xmlns:a16="http://schemas.microsoft.com/office/drawing/2014/main" id="{020E4C4C-7DD9-3744-B753-308ECD1F95DA}"/>
              </a:ext>
            </a:extLst>
          </p:cNvPr>
          <p:cNvGrpSpPr/>
          <p:nvPr/>
        </p:nvGrpSpPr>
        <p:grpSpPr>
          <a:xfrm>
            <a:off x="308383" y="454444"/>
            <a:ext cx="42741554" cy="3660356"/>
            <a:chOff x="308383" y="454444"/>
            <a:chExt cx="42741554" cy="3660356"/>
          </a:xfrm>
        </p:grpSpPr>
        <p:sp>
          <p:nvSpPr>
            <p:cNvPr id="30" name="TextBox 91">
              <a:extLst>
                <a:ext uri="{FF2B5EF4-FFF2-40B4-BE49-F238E27FC236}">
                  <a16:creationId xmlns:a16="http://schemas.microsoft.com/office/drawing/2014/main" id="{AB7FD6A6-F58F-F840-B0CF-3BE2C5182EE7}"/>
                </a:ext>
              </a:extLst>
            </p:cNvPr>
            <p:cNvSpPr txBox="1">
              <a:spLocks noChangeArrowheads="1"/>
            </p:cNvSpPr>
            <p:nvPr/>
          </p:nvSpPr>
          <p:spPr bwMode="auto">
            <a:xfrm>
              <a:off x="4222015" y="476320"/>
              <a:ext cx="34777130" cy="2831544"/>
            </a:xfrm>
            <a:prstGeom prst="rect">
              <a:avLst/>
            </a:prstGeom>
            <a:noFill/>
            <a:ln w="9525">
              <a:noFill/>
              <a:miter lim="800000"/>
              <a:headEnd/>
              <a:tailEnd/>
            </a:ln>
          </p:spPr>
          <p:txBody>
            <a:bodyPr wrap="square">
              <a:prstTxWarp prst="textNoShape">
                <a:avLst/>
              </a:prstTxWarp>
              <a:spAutoFit/>
            </a:bodyPr>
            <a:lstStyle/>
            <a:p>
              <a:pPr algn="ctr"/>
              <a:r>
                <a:rPr lang="en-US" sz="9000" b="1" dirty="0"/>
                <a:t>Determination of </a:t>
              </a:r>
              <a:r>
                <a:rPr lang="en-US" sz="8800" b="1" dirty="0"/>
                <a:t>Honeysuckle Leaf Blight Effects on the Growth of Amur Honeysuckle in the Field</a:t>
              </a:r>
              <a:endParaRPr lang="en-US" sz="8900" b="1" dirty="0">
                <a:solidFill>
                  <a:srgbClr val="1F497D">
                    <a:lumMod val="75000"/>
                  </a:srgbClr>
                </a:solidFill>
                <a:latin typeface="Arial Black" pitchFamily="-107" charset="0"/>
              </a:endParaRPr>
            </a:p>
          </p:txBody>
        </p:sp>
        <p:sp>
          <p:nvSpPr>
            <p:cNvPr id="31" name="Rectangle 30">
              <a:extLst>
                <a:ext uri="{FF2B5EF4-FFF2-40B4-BE49-F238E27FC236}">
                  <a16:creationId xmlns:a16="http://schemas.microsoft.com/office/drawing/2014/main" id="{CA21B341-F334-C34D-96F1-25E4F73BEEDE}"/>
                </a:ext>
              </a:extLst>
            </p:cNvPr>
            <p:cNvSpPr/>
            <p:nvPr/>
          </p:nvSpPr>
          <p:spPr>
            <a:xfrm>
              <a:off x="7812381" y="3207263"/>
              <a:ext cx="27432000" cy="830997"/>
            </a:xfrm>
            <a:prstGeom prst="rect">
              <a:avLst/>
            </a:prstGeom>
          </p:spPr>
          <p:txBody>
            <a:bodyPr wrap="square">
              <a:spAutoFit/>
            </a:bodyPr>
            <a:lstStyle/>
            <a:p>
              <a:pPr algn="ctr"/>
              <a:r>
                <a:rPr lang="en-US" altLang="en-US" sz="4800" dirty="0">
                  <a:solidFill>
                    <a:prstClr val="black"/>
                  </a:solidFill>
                  <a:latin typeface="Arial" panose="020B0604020202020204" pitchFamily="34" charset="0"/>
                </a:rPr>
                <a:t>Caitlyn Helton, Dr. Richard Boyce</a:t>
              </a:r>
            </a:p>
          </p:txBody>
        </p:sp>
        <p:pic>
          <p:nvPicPr>
            <p:cNvPr id="33" name="Picture 32">
              <a:extLst>
                <a:ext uri="{FF2B5EF4-FFF2-40B4-BE49-F238E27FC236}">
                  <a16:creationId xmlns:a16="http://schemas.microsoft.com/office/drawing/2014/main" id="{9FAEBCDB-4B65-F04E-A454-5237462FDEBE}"/>
                </a:ext>
              </a:extLst>
            </p:cNvPr>
            <p:cNvPicPr>
              <a:picLocks noChangeAspect="1"/>
            </p:cNvPicPr>
            <p:nvPr/>
          </p:nvPicPr>
          <p:blipFill rotWithShape="1">
            <a:blip r:embed="rId11">
              <a:extLst>
                <a:ext uri="{28A0092B-C50C-407E-A947-70E740481C1C}">
                  <a14:useLocalDpi xmlns:a14="http://schemas.microsoft.com/office/drawing/2010/main" val="0"/>
                </a:ext>
              </a:extLst>
            </a:blip>
            <a:srcRect l="8823" t="13796" r="9805" b="12736"/>
            <a:stretch/>
          </p:blipFill>
          <p:spPr>
            <a:xfrm>
              <a:off x="38999145" y="454444"/>
              <a:ext cx="4050792" cy="3660356"/>
            </a:xfrm>
            <a:prstGeom prst="rect">
              <a:avLst/>
            </a:prstGeom>
          </p:spPr>
        </p:pic>
        <p:pic>
          <p:nvPicPr>
            <p:cNvPr id="34" name="Picture 33" descr="A close up of text on a black background&#10;&#10;Description automatically generated">
              <a:extLst>
                <a:ext uri="{FF2B5EF4-FFF2-40B4-BE49-F238E27FC236}">
                  <a16:creationId xmlns:a16="http://schemas.microsoft.com/office/drawing/2014/main" id="{B36C1668-70CE-8A4A-86F1-3F492BAE891D}"/>
                </a:ext>
              </a:extLst>
            </p:cNvPr>
            <p:cNvPicPr>
              <a:picLocks noChangeAspect="1"/>
            </p:cNvPicPr>
            <p:nvPr/>
          </p:nvPicPr>
          <p:blipFill>
            <a:blip r:embed="rId12"/>
            <a:stretch>
              <a:fillRect/>
            </a:stretch>
          </p:blipFill>
          <p:spPr>
            <a:xfrm>
              <a:off x="308383" y="454444"/>
              <a:ext cx="3913632" cy="3653878"/>
            </a:xfrm>
            <a:prstGeom prst="rect">
              <a:avLst/>
            </a:prstGeom>
          </p:spPr>
        </p:pic>
      </p:grpSp>
      <p:pic>
        <p:nvPicPr>
          <p:cNvPr id="3" name="Audio 2">
            <a:hlinkClick r:id="" action="ppaction://media"/>
            <a:extLst>
              <a:ext uri="{FF2B5EF4-FFF2-40B4-BE49-F238E27FC236}">
                <a16:creationId xmlns:a16="http://schemas.microsoft.com/office/drawing/2014/main" id="{CA8C0D9B-0576-4E11-86C9-E174A5806EA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1484147055"/>
      </p:ext>
    </p:extLst>
  </p:cSld>
  <p:clrMapOvr>
    <a:masterClrMapping/>
  </p:clrMapOvr>
  <mc:AlternateContent xmlns:mc="http://schemas.openxmlformats.org/markup-compatibility/2006">
    <mc:Choice xmlns:p14="http://schemas.microsoft.com/office/powerpoint/2010/main" Requires="p14">
      <p:transition spd="slow" p14:dur="2000" advTm="23043"/>
    </mc:Choice>
    <mc:Fallback>
      <p:transition spd="slow" advTm="23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A9220-560F-4CA9-B720-D4A6269D4766}"/>
              </a:ext>
            </a:extLst>
          </p:cNvPr>
          <p:cNvPicPr>
            <a:picLocks noChangeAspect="1"/>
          </p:cNvPicPr>
          <p:nvPr/>
        </p:nvPicPr>
        <p:blipFill>
          <a:blip r:embed="rId5"/>
          <a:stretch>
            <a:fillRect/>
          </a:stretch>
        </p:blipFill>
        <p:spPr>
          <a:xfrm>
            <a:off x="0" y="-76200"/>
            <a:ext cx="43891200" cy="32918400"/>
          </a:xfrm>
          <a:prstGeom prst="rect">
            <a:avLst/>
          </a:prstGeom>
        </p:spPr>
      </p:pic>
      <p:cxnSp>
        <p:nvCxnSpPr>
          <p:cNvPr id="70" name="Straight Connector 69"/>
          <p:cNvCxnSpPr/>
          <p:nvPr/>
        </p:nvCxnSpPr>
        <p:spPr>
          <a:xfrm>
            <a:off x="0" y="4653813"/>
            <a:ext cx="43891200" cy="105413"/>
          </a:xfrm>
          <a:prstGeom prst="line">
            <a:avLst/>
          </a:prstGeom>
          <a:ln w="76200" cap="flat" cmpd="sng" algn="ctr">
            <a:solidFill>
              <a:srgbClr val="FFC000"/>
            </a:solidFill>
            <a:prstDash val="solid"/>
            <a:round/>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8" name="TextBox 61"/>
          <p:cNvSpPr txBox="1">
            <a:spLocks noChangeArrowheads="1"/>
          </p:cNvSpPr>
          <p:nvPr/>
        </p:nvSpPr>
        <p:spPr bwMode="auto">
          <a:xfrm>
            <a:off x="4693024" y="20955000"/>
            <a:ext cx="34505153" cy="122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934" tIns="36967" rIns="73934" bIns="36967">
            <a:spAutoFit/>
          </a:bodyPr>
          <a:lstStyle>
            <a:lvl1pPr>
              <a:spcBef>
                <a:spcPct val="20000"/>
              </a:spcBef>
              <a:buFont typeface="Arial" panose="020B0604020202020204" pitchFamily="34" charset="0"/>
              <a:buChar char="•"/>
              <a:defRPr sz="14800">
                <a:solidFill>
                  <a:schemeClr val="tx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13000">
                <a:solidFill>
                  <a:schemeClr val="tx1"/>
                </a:solidFill>
                <a:latin typeface="Calibri" panose="020F0502020204030204" pitchFamily="34" charset="0"/>
                <a:ea typeface="MS PGothic" panose="020B0600070205080204" pitchFamily="34" charset="-128"/>
              </a:defRPr>
            </a:lvl2pPr>
            <a:lvl3pPr marL="5287963" indent="-1055688">
              <a:spcBef>
                <a:spcPct val="20000"/>
              </a:spcBef>
              <a:buFont typeface="Arial" panose="020B0604020202020204" pitchFamily="34" charset="0"/>
              <a:buChar char="•"/>
              <a:defRPr sz="11100">
                <a:solidFill>
                  <a:schemeClr val="tx1"/>
                </a:solidFill>
                <a:latin typeface="Calibri" panose="020F0502020204030204" pitchFamily="34" charset="0"/>
                <a:ea typeface="MS PGothic" panose="020B0600070205080204" pitchFamily="34" charset="-128"/>
              </a:defRPr>
            </a:lvl3pPr>
            <a:lvl4pPr marL="7404100"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4pPr>
            <a:lvl5pPr marL="9520238" indent="-1055688">
              <a:spcBef>
                <a:spcPct val="20000"/>
              </a:spcBef>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5pPr>
            <a:lvl6pPr marL="99774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6pPr>
            <a:lvl7pPr marL="104346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7pPr>
            <a:lvl8pPr marL="108918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8pPr>
            <a:lvl9pPr marL="11349038" indent="-1055688" eaLnBrk="0" fontAlgn="base" hangingPunct="0">
              <a:spcBef>
                <a:spcPct val="20000"/>
              </a:spcBef>
              <a:spcAft>
                <a:spcPct val="0"/>
              </a:spcAft>
              <a:buFont typeface="Arial" panose="020B0604020202020204" pitchFamily="34" charset="0"/>
              <a:buChar char="»"/>
              <a:defRPr sz="93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500" b="1" dirty="0">
                <a:latin typeface="Arial" panose="020B0604020202020204" pitchFamily="34" charset="0"/>
              </a:rPr>
              <a:t>Table 1.  </a:t>
            </a:r>
            <a:r>
              <a:rPr lang="en-US" altLang="en-US" sz="7500" dirty="0">
                <a:latin typeface="Arial" panose="020B0604020202020204" pitchFamily="34" charset="0"/>
              </a:rPr>
              <a:t>Allometric equations shrub components as a function of base diameter. </a:t>
            </a:r>
            <a:endParaRPr lang="en-US" altLang="en-US" sz="7500" i="1" dirty="0">
              <a:latin typeface="Arial" panose="020B0604020202020204" pitchFamily="34" charset="0"/>
            </a:endParaRPr>
          </a:p>
        </p:txBody>
      </p:sp>
      <p:sp>
        <p:nvSpPr>
          <p:cNvPr id="32" name="Rectangle 49"/>
          <p:cNvSpPr>
            <a:spLocks noChangeArrowheads="1"/>
          </p:cNvSpPr>
          <p:nvPr/>
        </p:nvSpPr>
        <p:spPr bwMode="auto">
          <a:xfrm>
            <a:off x="636494" y="22707600"/>
            <a:ext cx="42618212" cy="9009374"/>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9600" b="1" dirty="0">
                <a:solidFill>
                  <a:prstClr val="black"/>
                </a:solidFill>
                <a:cs typeface="Times New Roman" panose="02020603050405020304" pitchFamily="18" charset="0"/>
              </a:rPr>
              <a:t>Results</a:t>
            </a:r>
          </a:p>
          <a:p>
            <a:pPr marL="1143000" indent="-1143000">
              <a:buFont typeface="Arial" panose="020B0604020202020204" pitchFamily="34" charset="0"/>
              <a:buChar char="•"/>
            </a:pPr>
            <a:endParaRPr lang="en-US" sz="3600" dirty="0">
              <a:solidFill>
                <a:prstClr val="black"/>
              </a:solidFill>
              <a:cs typeface="Times New Roman" panose="02020603050405020304" pitchFamily="18" charset="0"/>
            </a:endParaRPr>
          </a:p>
          <a:p>
            <a:pPr marL="1143000" indent="-1143000">
              <a:buFont typeface="Arial" panose="020B0604020202020204" pitchFamily="34" charset="0"/>
              <a:buChar char="•"/>
            </a:pPr>
            <a:r>
              <a:rPr lang="en-US" sz="8000" dirty="0">
                <a:solidFill>
                  <a:prstClr val="black"/>
                </a:solidFill>
                <a:cs typeface="Times New Roman" panose="02020603050405020304" pitchFamily="18" charset="0"/>
              </a:rPr>
              <a:t>Allometric equations for Amur honeysuckle shrub components (Table 1). Results are similar to those reported by </a:t>
            </a:r>
            <a:r>
              <a:rPr lang="en-US" sz="8000" dirty="0" err="1">
                <a:solidFill>
                  <a:prstClr val="black"/>
                </a:solidFill>
                <a:cs typeface="Times New Roman" panose="02020603050405020304" pitchFamily="18" charset="0"/>
              </a:rPr>
              <a:t>Luken</a:t>
            </a:r>
            <a:r>
              <a:rPr lang="en-US" sz="8000" dirty="0">
                <a:solidFill>
                  <a:prstClr val="black"/>
                </a:solidFill>
                <a:cs typeface="Times New Roman" panose="02020603050405020304" pitchFamily="18" charset="0"/>
              </a:rPr>
              <a:t> (1988) for forest understory shrubs in northern Kentucky, with the following slopes—stem mass: 2.33; twig mass: 1.69; leaf mass: 1.82 (intercepts differ because diameters were measured at different heights above the ground). </a:t>
            </a:r>
          </a:p>
        </p:txBody>
      </p:sp>
      <p:graphicFrame>
        <p:nvGraphicFramePr>
          <p:cNvPr id="7" name="Table 8">
            <a:extLst>
              <a:ext uri="{FF2B5EF4-FFF2-40B4-BE49-F238E27FC236}">
                <a16:creationId xmlns:a16="http://schemas.microsoft.com/office/drawing/2014/main" id="{D395A53B-E89E-4116-AADA-1549811EBAC3}"/>
              </a:ext>
            </a:extLst>
          </p:cNvPr>
          <p:cNvGraphicFramePr>
            <a:graphicFrameLocks noGrp="1"/>
          </p:cNvGraphicFramePr>
          <p:nvPr>
            <p:extLst>
              <p:ext uri="{D42A27DB-BD31-4B8C-83A1-F6EECF244321}">
                <p14:modId xmlns:p14="http://schemas.microsoft.com/office/powerpoint/2010/main" val="3555011435"/>
              </p:ext>
            </p:extLst>
          </p:nvPr>
        </p:nvGraphicFramePr>
        <p:xfrm>
          <a:off x="973299" y="5486400"/>
          <a:ext cx="41944602" cy="14928926"/>
        </p:xfrm>
        <a:graphic>
          <a:graphicData uri="http://schemas.openxmlformats.org/drawingml/2006/table">
            <a:tbl>
              <a:tblPr firstRow="1" bandRow="1">
                <a:tableStyleId>{5940675A-B579-460E-94D1-54222C63F5DA}</a:tableStyleId>
              </a:tblPr>
              <a:tblGrid>
                <a:gridCol w="27711718">
                  <a:extLst>
                    <a:ext uri="{9D8B030D-6E8A-4147-A177-3AD203B41FA5}">
                      <a16:colId xmlns:a16="http://schemas.microsoft.com/office/drawing/2014/main" val="3483426094"/>
                    </a:ext>
                  </a:extLst>
                </a:gridCol>
                <a:gridCol w="6790853">
                  <a:extLst>
                    <a:ext uri="{9D8B030D-6E8A-4147-A177-3AD203B41FA5}">
                      <a16:colId xmlns:a16="http://schemas.microsoft.com/office/drawing/2014/main" val="2697534698"/>
                    </a:ext>
                  </a:extLst>
                </a:gridCol>
                <a:gridCol w="7442031">
                  <a:extLst>
                    <a:ext uri="{9D8B030D-6E8A-4147-A177-3AD203B41FA5}">
                      <a16:colId xmlns:a16="http://schemas.microsoft.com/office/drawing/2014/main" val="752605264"/>
                    </a:ext>
                  </a:extLst>
                </a:gridCol>
              </a:tblGrid>
              <a:tr h="2615391">
                <a:tc>
                  <a:txBody>
                    <a:bodyPr/>
                    <a:lstStyle/>
                    <a:p>
                      <a:pPr algn="ctr"/>
                      <a:r>
                        <a:rPr lang="en-US" b="1" dirty="0"/>
                        <a:t>Equation</a:t>
                      </a:r>
                    </a:p>
                  </a:txBody>
                  <a:tcPr>
                    <a:solidFill>
                      <a:schemeClr val="bg1"/>
                    </a:solidFill>
                  </a:tcPr>
                </a:tc>
                <a:tc>
                  <a:txBody>
                    <a:bodyPr/>
                    <a:lstStyle/>
                    <a:p>
                      <a:pPr algn="ctr"/>
                      <a:r>
                        <a:rPr lang="en-US" b="1" i="1" baseline="0" dirty="0"/>
                        <a:t>R</a:t>
                      </a:r>
                      <a:r>
                        <a:rPr lang="en-US" b="1" baseline="30000" dirty="0"/>
                        <a:t>2</a:t>
                      </a:r>
                    </a:p>
                  </a:txBody>
                  <a:tcPr>
                    <a:solidFill>
                      <a:schemeClr val="bg1"/>
                    </a:solidFill>
                  </a:tcPr>
                </a:tc>
                <a:tc>
                  <a:txBody>
                    <a:bodyPr/>
                    <a:lstStyle/>
                    <a:p>
                      <a:pPr algn="ctr"/>
                      <a:r>
                        <a:rPr lang="en-US" b="1" i="1" dirty="0"/>
                        <a:t>P</a:t>
                      </a:r>
                      <a:endParaRPr lang="en-US" b="1" dirty="0"/>
                    </a:p>
                  </a:txBody>
                  <a:tcPr>
                    <a:solidFill>
                      <a:schemeClr val="bg1"/>
                    </a:solidFill>
                  </a:tcPr>
                </a:tc>
                <a:extLst>
                  <a:ext uri="{0D108BD9-81ED-4DB2-BD59-A6C34878D82A}">
                    <a16:rowId xmlns:a16="http://schemas.microsoft.com/office/drawing/2014/main" val="215263648"/>
                  </a:ext>
                </a:extLst>
              </a:tr>
              <a:tr h="2230775">
                <a:tc>
                  <a:txBody>
                    <a:bodyPr/>
                    <a:lstStyle/>
                    <a:p>
                      <a:pPr marL="0" marR="0" lvl="0" indent="0" algn="l" defTabSz="2103047" rtl="0" eaLnBrk="1" fontAlgn="auto" latinLnBrk="0" hangingPunct="1">
                        <a:lnSpc>
                          <a:spcPct val="100000"/>
                        </a:lnSpc>
                        <a:spcBef>
                          <a:spcPts val="0"/>
                        </a:spcBef>
                        <a:spcAft>
                          <a:spcPts val="0"/>
                        </a:spcAft>
                        <a:buClrTx/>
                        <a:buSzTx/>
                        <a:buFontTx/>
                        <a:buNone/>
                        <a:tabLst/>
                        <a:defRPr/>
                      </a:pPr>
                      <a:r>
                        <a:rPr lang="en-US" sz="8241" kern="1200" dirty="0">
                          <a:solidFill>
                            <a:schemeClr val="tx1"/>
                          </a:solidFill>
                          <a:effectLst/>
                          <a:latin typeface="+mn-lt"/>
                          <a:ea typeface="+mn-ea"/>
                          <a:cs typeface="+mn-cs"/>
                        </a:rPr>
                        <a:t>ln(stem mass (g)) = 3.4278 + 2.749*ln(base d (cm))</a:t>
                      </a:r>
                      <a:r>
                        <a:rPr lang="en-US" dirty="0">
                          <a:effectLst/>
                        </a:rPr>
                        <a:t> </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0.91</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&lt;0.0001 </a:t>
                      </a:r>
                      <a:endParaRPr lang="en-US" dirty="0"/>
                    </a:p>
                  </a:txBody>
                  <a:tcPr>
                    <a:solidFill>
                      <a:schemeClr val="bg1"/>
                    </a:solidFill>
                  </a:tcPr>
                </a:tc>
                <a:extLst>
                  <a:ext uri="{0D108BD9-81ED-4DB2-BD59-A6C34878D82A}">
                    <a16:rowId xmlns:a16="http://schemas.microsoft.com/office/drawing/2014/main" val="2383685503"/>
                  </a:ext>
                </a:extLst>
              </a:tr>
              <a:tr h="2692315">
                <a:tc>
                  <a:txBody>
                    <a:bodyPr/>
                    <a:lstStyle/>
                    <a:p>
                      <a:r>
                        <a:rPr lang="en-US" sz="8241" kern="1200" dirty="0">
                          <a:solidFill>
                            <a:schemeClr val="tx1"/>
                          </a:solidFill>
                          <a:effectLst/>
                          <a:latin typeface="+mn-lt"/>
                          <a:ea typeface="+mn-ea"/>
                          <a:cs typeface="+mn-cs"/>
                        </a:rPr>
                        <a:t>ln(twig length (cm)) = 6.9809 + 1.0871*ln(base d (cm))</a:t>
                      </a:r>
                      <a:r>
                        <a:rPr lang="en-US" dirty="0">
                          <a:effectLst/>
                        </a:rPr>
                        <a:t> </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0.53</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0.0002</a:t>
                      </a:r>
                      <a:r>
                        <a:rPr lang="en-US" dirty="0">
                          <a:effectLst/>
                        </a:rPr>
                        <a:t> </a:t>
                      </a:r>
                      <a:endParaRPr lang="en-US" dirty="0"/>
                    </a:p>
                  </a:txBody>
                  <a:tcPr>
                    <a:solidFill>
                      <a:schemeClr val="bg1"/>
                    </a:solidFill>
                  </a:tcPr>
                </a:tc>
                <a:extLst>
                  <a:ext uri="{0D108BD9-81ED-4DB2-BD59-A6C34878D82A}">
                    <a16:rowId xmlns:a16="http://schemas.microsoft.com/office/drawing/2014/main" val="2786347978"/>
                  </a:ext>
                </a:extLst>
              </a:tr>
              <a:tr h="2058205">
                <a:tc>
                  <a:txBody>
                    <a:bodyPr/>
                    <a:lstStyle/>
                    <a:p>
                      <a:r>
                        <a:rPr lang="en-US" sz="8241" kern="1200" dirty="0">
                          <a:solidFill>
                            <a:schemeClr val="tx1"/>
                          </a:solidFill>
                          <a:effectLst/>
                          <a:latin typeface="+mn-lt"/>
                          <a:ea typeface="+mn-ea"/>
                          <a:cs typeface="+mn-cs"/>
                        </a:rPr>
                        <a:t>ln(twig mass(g)) = 2.0922 + 1.67*ln(base d (cm)</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0.80</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0.0001 </a:t>
                      </a:r>
                      <a:endParaRPr lang="en-US" dirty="0"/>
                    </a:p>
                  </a:txBody>
                  <a:tcPr>
                    <a:solidFill>
                      <a:schemeClr val="bg1"/>
                    </a:solidFill>
                  </a:tcPr>
                </a:tc>
                <a:extLst>
                  <a:ext uri="{0D108BD9-81ED-4DB2-BD59-A6C34878D82A}">
                    <a16:rowId xmlns:a16="http://schemas.microsoft.com/office/drawing/2014/main" val="4263378279"/>
                  </a:ext>
                </a:extLst>
              </a:tr>
              <a:tr h="2058205">
                <a:tc>
                  <a:txBody>
                    <a:bodyPr/>
                    <a:lstStyle/>
                    <a:p>
                      <a:r>
                        <a:rPr lang="en-US" sz="8241" kern="1200" dirty="0">
                          <a:solidFill>
                            <a:schemeClr val="tx1"/>
                          </a:solidFill>
                          <a:effectLst/>
                          <a:latin typeface="+mn-lt"/>
                          <a:ea typeface="+mn-ea"/>
                          <a:cs typeface="+mn-cs"/>
                        </a:rPr>
                        <a:t>ln(leaf mass (g)) = 2.6328 + 1.9410*ln(base d (cm))</a:t>
                      </a:r>
                      <a:r>
                        <a:rPr lang="en-US" dirty="0">
                          <a:effectLst/>
                        </a:rPr>
                        <a:t>  </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0.87</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&lt;0.0001 </a:t>
                      </a:r>
                      <a:endParaRPr lang="en-US" dirty="0"/>
                    </a:p>
                  </a:txBody>
                  <a:tcPr>
                    <a:solidFill>
                      <a:schemeClr val="bg1"/>
                    </a:solidFill>
                  </a:tcPr>
                </a:tc>
                <a:extLst>
                  <a:ext uri="{0D108BD9-81ED-4DB2-BD59-A6C34878D82A}">
                    <a16:rowId xmlns:a16="http://schemas.microsoft.com/office/drawing/2014/main" val="139381401"/>
                  </a:ext>
                </a:extLst>
              </a:tr>
              <a:tr h="1523120">
                <a:tc>
                  <a:txBody>
                    <a:bodyPr/>
                    <a:lstStyle/>
                    <a:p>
                      <a:r>
                        <a:rPr lang="en-US" sz="8241" kern="1200" dirty="0">
                          <a:solidFill>
                            <a:schemeClr val="tx1"/>
                          </a:solidFill>
                          <a:effectLst/>
                          <a:latin typeface="+mn-lt"/>
                          <a:ea typeface="+mn-ea"/>
                          <a:cs typeface="+mn-cs"/>
                        </a:rPr>
                        <a:t>ln(leaf area (cm</a:t>
                      </a:r>
                      <a:r>
                        <a:rPr lang="en-US" sz="8241" kern="1200" baseline="30000" dirty="0">
                          <a:solidFill>
                            <a:schemeClr val="tx1"/>
                          </a:solidFill>
                          <a:effectLst/>
                          <a:latin typeface="+mn-lt"/>
                          <a:ea typeface="+mn-ea"/>
                          <a:cs typeface="+mn-cs"/>
                        </a:rPr>
                        <a:t>2</a:t>
                      </a:r>
                      <a:r>
                        <a:rPr lang="en-US" sz="8241" kern="1200" dirty="0">
                          <a:solidFill>
                            <a:schemeClr val="tx1"/>
                          </a:solidFill>
                          <a:effectLst/>
                          <a:latin typeface="+mn-lt"/>
                          <a:ea typeface="+mn-ea"/>
                          <a:cs typeface="+mn-cs"/>
                        </a:rPr>
                        <a:t>)) = 8.4406 + 1.7351*ln(base d (cm))</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0.83</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&lt; 0.0001</a:t>
                      </a:r>
                      <a:r>
                        <a:rPr lang="en-US" dirty="0">
                          <a:effectLst/>
                        </a:rPr>
                        <a:t> </a:t>
                      </a:r>
                      <a:endParaRPr lang="en-US" dirty="0"/>
                    </a:p>
                  </a:txBody>
                  <a:tcPr>
                    <a:solidFill>
                      <a:schemeClr val="bg1"/>
                    </a:solidFill>
                  </a:tcPr>
                </a:tc>
                <a:extLst>
                  <a:ext uri="{0D108BD9-81ED-4DB2-BD59-A6C34878D82A}">
                    <a16:rowId xmlns:a16="http://schemas.microsoft.com/office/drawing/2014/main" val="753758742"/>
                  </a:ext>
                </a:extLst>
              </a:tr>
              <a:tr h="1750915">
                <a:tc>
                  <a:txBody>
                    <a:bodyPr/>
                    <a:lstStyle/>
                    <a:p>
                      <a:r>
                        <a:rPr lang="en-US" sz="8241" kern="1200" dirty="0">
                          <a:solidFill>
                            <a:schemeClr val="tx1"/>
                          </a:solidFill>
                          <a:effectLst/>
                          <a:latin typeface="+mn-lt"/>
                          <a:ea typeface="+mn-ea"/>
                          <a:cs typeface="+mn-cs"/>
                        </a:rPr>
                        <a:t>ln(leaf no.) = 6.5837 + 1.3323*ln(base d (cm))</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0.72</a:t>
                      </a:r>
                      <a:endParaRPr lang="en-US" dirty="0"/>
                    </a:p>
                  </a:txBody>
                  <a:tcPr>
                    <a:solidFill>
                      <a:schemeClr val="bg1"/>
                    </a:solidFill>
                  </a:tcPr>
                </a:tc>
                <a:tc>
                  <a:txBody>
                    <a:bodyPr/>
                    <a:lstStyle/>
                    <a:p>
                      <a:r>
                        <a:rPr lang="en-US" sz="8241" kern="1200" dirty="0">
                          <a:solidFill>
                            <a:schemeClr val="tx1"/>
                          </a:solidFill>
                          <a:effectLst/>
                          <a:latin typeface="+mn-lt"/>
                          <a:ea typeface="+mn-ea"/>
                          <a:cs typeface="+mn-cs"/>
                        </a:rPr>
                        <a:t>&lt; 0.0001</a:t>
                      </a:r>
                      <a:r>
                        <a:rPr lang="en-US" dirty="0">
                          <a:effectLst/>
                        </a:rPr>
                        <a:t> </a:t>
                      </a:r>
                      <a:endParaRPr lang="en-US" dirty="0"/>
                    </a:p>
                  </a:txBody>
                  <a:tcPr>
                    <a:solidFill>
                      <a:schemeClr val="bg1"/>
                    </a:solidFill>
                  </a:tcPr>
                </a:tc>
                <a:extLst>
                  <a:ext uri="{0D108BD9-81ED-4DB2-BD59-A6C34878D82A}">
                    <a16:rowId xmlns:a16="http://schemas.microsoft.com/office/drawing/2014/main" val="3087661643"/>
                  </a:ext>
                </a:extLst>
              </a:tr>
            </a:tbl>
          </a:graphicData>
        </a:graphic>
      </p:graphicFrame>
      <p:grpSp>
        <p:nvGrpSpPr>
          <p:cNvPr id="10" name="Group 9">
            <a:extLst>
              <a:ext uri="{FF2B5EF4-FFF2-40B4-BE49-F238E27FC236}">
                <a16:creationId xmlns:a16="http://schemas.microsoft.com/office/drawing/2014/main" id="{E43D2AFE-1635-5747-9897-C23CEAA37DC8}"/>
              </a:ext>
            </a:extLst>
          </p:cNvPr>
          <p:cNvGrpSpPr/>
          <p:nvPr/>
        </p:nvGrpSpPr>
        <p:grpSpPr>
          <a:xfrm>
            <a:off x="308383" y="454444"/>
            <a:ext cx="42741554" cy="3660356"/>
            <a:chOff x="308383" y="454444"/>
            <a:chExt cx="42741554" cy="3660356"/>
          </a:xfrm>
        </p:grpSpPr>
        <p:sp>
          <p:nvSpPr>
            <p:cNvPr id="11" name="TextBox 91">
              <a:extLst>
                <a:ext uri="{FF2B5EF4-FFF2-40B4-BE49-F238E27FC236}">
                  <a16:creationId xmlns:a16="http://schemas.microsoft.com/office/drawing/2014/main" id="{8E938DDB-BD0A-6942-8CB6-15EB8F1E28F9}"/>
                </a:ext>
              </a:extLst>
            </p:cNvPr>
            <p:cNvSpPr txBox="1">
              <a:spLocks noChangeArrowheads="1"/>
            </p:cNvSpPr>
            <p:nvPr/>
          </p:nvSpPr>
          <p:spPr bwMode="auto">
            <a:xfrm>
              <a:off x="4222015" y="476320"/>
              <a:ext cx="34777130" cy="2831544"/>
            </a:xfrm>
            <a:prstGeom prst="rect">
              <a:avLst/>
            </a:prstGeom>
            <a:noFill/>
            <a:ln w="9525">
              <a:noFill/>
              <a:miter lim="800000"/>
              <a:headEnd/>
              <a:tailEnd/>
            </a:ln>
          </p:spPr>
          <p:txBody>
            <a:bodyPr wrap="square">
              <a:prstTxWarp prst="textNoShape">
                <a:avLst/>
              </a:prstTxWarp>
              <a:spAutoFit/>
            </a:bodyPr>
            <a:lstStyle/>
            <a:p>
              <a:pPr algn="ctr"/>
              <a:r>
                <a:rPr lang="en-US" sz="9000" b="1" dirty="0"/>
                <a:t>Determination of </a:t>
              </a:r>
              <a:r>
                <a:rPr lang="en-US" sz="8800" b="1" dirty="0"/>
                <a:t>Honeysuckle Leaf Blight Effects on the Growth of Amur Honeysuckle in the Field</a:t>
              </a:r>
              <a:endParaRPr lang="en-US" sz="8900" b="1" dirty="0">
                <a:solidFill>
                  <a:srgbClr val="1F497D">
                    <a:lumMod val="75000"/>
                  </a:srgbClr>
                </a:solidFill>
                <a:latin typeface="Arial Black" pitchFamily="-107" charset="0"/>
              </a:endParaRPr>
            </a:p>
          </p:txBody>
        </p:sp>
        <p:sp>
          <p:nvSpPr>
            <p:cNvPr id="12" name="Rectangle 11">
              <a:extLst>
                <a:ext uri="{FF2B5EF4-FFF2-40B4-BE49-F238E27FC236}">
                  <a16:creationId xmlns:a16="http://schemas.microsoft.com/office/drawing/2014/main" id="{D5B77AB6-1245-754D-B00A-F5770DBE858F}"/>
                </a:ext>
              </a:extLst>
            </p:cNvPr>
            <p:cNvSpPr/>
            <p:nvPr/>
          </p:nvSpPr>
          <p:spPr>
            <a:xfrm>
              <a:off x="7812381" y="3207263"/>
              <a:ext cx="27432000" cy="830997"/>
            </a:xfrm>
            <a:prstGeom prst="rect">
              <a:avLst/>
            </a:prstGeom>
          </p:spPr>
          <p:txBody>
            <a:bodyPr wrap="square">
              <a:spAutoFit/>
            </a:bodyPr>
            <a:lstStyle/>
            <a:p>
              <a:pPr algn="ctr"/>
              <a:r>
                <a:rPr lang="en-US" altLang="en-US" sz="4800" dirty="0">
                  <a:solidFill>
                    <a:prstClr val="black"/>
                  </a:solidFill>
                  <a:latin typeface="Arial" panose="020B0604020202020204" pitchFamily="34" charset="0"/>
                </a:rPr>
                <a:t>Caitlyn Helton, Dr. Richard Boyce</a:t>
              </a:r>
            </a:p>
          </p:txBody>
        </p:sp>
        <p:pic>
          <p:nvPicPr>
            <p:cNvPr id="13" name="Picture 12">
              <a:extLst>
                <a:ext uri="{FF2B5EF4-FFF2-40B4-BE49-F238E27FC236}">
                  <a16:creationId xmlns:a16="http://schemas.microsoft.com/office/drawing/2014/main" id="{78F5C847-47E2-F642-859C-5FABE3DDC47B}"/>
                </a:ext>
              </a:extLst>
            </p:cNvPr>
            <p:cNvPicPr>
              <a:picLocks noChangeAspect="1"/>
            </p:cNvPicPr>
            <p:nvPr/>
          </p:nvPicPr>
          <p:blipFill rotWithShape="1">
            <a:blip r:embed="rId6">
              <a:extLst>
                <a:ext uri="{28A0092B-C50C-407E-A947-70E740481C1C}">
                  <a14:useLocalDpi xmlns:a14="http://schemas.microsoft.com/office/drawing/2010/main" val="0"/>
                </a:ext>
              </a:extLst>
            </a:blip>
            <a:srcRect l="8823" t="13796" r="9805" b="12736"/>
            <a:stretch/>
          </p:blipFill>
          <p:spPr>
            <a:xfrm>
              <a:off x="38999145" y="454444"/>
              <a:ext cx="4050792" cy="3660356"/>
            </a:xfrm>
            <a:prstGeom prst="rect">
              <a:avLst/>
            </a:prstGeom>
          </p:spPr>
        </p:pic>
        <p:pic>
          <p:nvPicPr>
            <p:cNvPr id="14" name="Picture 13" descr="A close up of text on a black background&#10;&#10;Description automatically generated">
              <a:extLst>
                <a:ext uri="{FF2B5EF4-FFF2-40B4-BE49-F238E27FC236}">
                  <a16:creationId xmlns:a16="http://schemas.microsoft.com/office/drawing/2014/main" id="{9F365CD7-BEA9-1147-9770-A97C418A01AE}"/>
                </a:ext>
              </a:extLst>
            </p:cNvPr>
            <p:cNvPicPr>
              <a:picLocks noChangeAspect="1"/>
            </p:cNvPicPr>
            <p:nvPr/>
          </p:nvPicPr>
          <p:blipFill>
            <a:blip r:embed="rId7"/>
            <a:stretch>
              <a:fillRect/>
            </a:stretch>
          </p:blipFill>
          <p:spPr>
            <a:xfrm>
              <a:off x="308383" y="454444"/>
              <a:ext cx="3913632" cy="3653878"/>
            </a:xfrm>
            <a:prstGeom prst="rect">
              <a:avLst/>
            </a:prstGeom>
          </p:spPr>
        </p:pic>
      </p:grpSp>
      <p:pic>
        <p:nvPicPr>
          <p:cNvPr id="3" name="Audio 2">
            <a:hlinkClick r:id="" action="ppaction://media"/>
            <a:extLst>
              <a:ext uri="{FF2B5EF4-FFF2-40B4-BE49-F238E27FC236}">
                <a16:creationId xmlns:a16="http://schemas.microsoft.com/office/drawing/2014/main" id="{BB180365-B892-4E5B-BFFB-37CA15C0FC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1139739599"/>
      </p:ext>
    </p:extLst>
  </p:cSld>
  <p:clrMapOvr>
    <a:masterClrMapping/>
  </p:clrMapOvr>
  <mc:AlternateContent xmlns:mc="http://schemas.openxmlformats.org/markup-compatibility/2006" xmlns:p14="http://schemas.microsoft.com/office/powerpoint/2010/main">
    <mc:Choice Requires="p14">
      <p:transition spd="slow" p14:dur="2000" advTm="12547"/>
    </mc:Choice>
    <mc:Fallback xmlns="">
      <p:transition spd="slow" advTm="1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FFA43A-4BB7-4B67-A428-BE8A0E60CC58}"/>
              </a:ext>
            </a:extLst>
          </p:cNvPr>
          <p:cNvPicPr>
            <a:picLocks noChangeAspect="1"/>
          </p:cNvPicPr>
          <p:nvPr/>
        </p:nvPicPr>
        <p:blipFill>
          <a:blip r:embed="rId5"/>
          <a:stretch>
            <a:fillRect/>
          </a:stretch>
        </p:blipFill>
        <p:spPr>
          <a:xfrm>
            <a:off x="0" y="0"/>
            <a:ext cx="43891200" cy="32918400"/>
          </a:xfrm>
          <a:prstGeom prst="rect">
            <a:avLst/>
          </a:prstGeom>
        </p:spPr>
      </p:pic>
      <p:cxnSp>
        <p:nvCxnSpPr>
          <p:cNvPr id="70" name="Straight Connector 69"/>
          <p:cNvCxnSpPr/>
          <p:nvPr/>
        </p:nvCxnSpPr>
        <p:spPr>
          <a:xfrm>
            <a:off x="0" y="4653813"/>
            <a:ext cx="43891200" cy="105413"/>
          </a:xfrm>
          <a:prstGeom prst="line">
            <a:avLst/>
          </a:prstGeom>
          <a:ln w="76200" cap="flat" cmpd="sng" algn="ctr">
            <a:solidFill>
              <a:srgbClr val="FFC000"/>
            </a:solidFill>
            <a:prstDash val="solid"/>
            <a:round/>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33" name="Rectangle 49"/>
          <p:cNvSpPr>
            <a:spLocks noChangeArrowheads="1"/>
          </p:cNvSpPr>
          <p:nvPr/>
        </p:nvSpPr>
        <p:spPr bwMode="auto">
          <a:xfrm>
            <a:off x="609600" y="5420945"/>
            <a:ext cx="42770612" cy="26249041"/>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9600" b="1" dirty="0">
                <a:solidFill>
                  <a:prstClr val="black"/>
                </a:solidFill>
                <a:cs typeface="Times New Roman" panose="02020603050405020304" pitchFamily="18" charset="0"/>
              </a:rPr>
              <a:t>Discussion</a:t>
            </a:r>
          </a:p>
          <a:p>
            <a:pPr algn="ctr"/>
            <a:endParaRPr lang="en-US" sz="9600" dirty="0">
              <a:solidFill>
                <a:prstClr val="black"/>
              </a:solidFill>
              <a:cs typeface="Times New Roman" panose="02020603050405020304" pitchFamily="18" charset="0"/>
            </a:endParaRPr>
          </a:p>
          <a:p>
            <a:r>
              <a:rPr lang="en-US" sz="9600" dirty="0">
                <a:solidFill>
                  <a:prstClr val="black"/>
                </a:solidFill>
                <a:cs typeface="Times New Roman" panose="02020603050405020304" pitchFamily="18" charset="0"/>
              </a:rPr>
              <a:t>• Smaller shrubs have a higher proportion of blighted leaves</a:t>
            </a:r>
          </a:p>
          <a:p>
            <a:endParaRPr lang="en-US" sz="9600" dirty="0">
              <a:solidFill>
                <a:prstClr val="black"/>
              </a:solidFill>
              <a:cs typeface="Times New Roman" panose="02020603050405020304" pitchFamily="18" charset="0"/>
            </a:endParaRPr>
          </a:p>
          <a:p>
            <a:r>
              <a:rPr lang="en-US" sz="9600" dirty="0">
                <a:solidFill>
                  <a:prstClr val="black"/>
                </a:solidFill>
                <a:cs typeface="Times New Roman" panose="02020603050405020304" pitchFamily="18" charset="0"/>
              </a:rPr>
              <a:t>• This is because they have a higher proportion of long shoots, which are more susceptible to blight</a:t>
            </a:r>
          </a:p>
          <a:p>
            <a:endParaRPr lang="en-US" sz="9600" dirty="0">
              <a:solidFill>
                <a:prstClr val="black"/>
              </a:solidFill>
              <a:cs typeface="Times New Roman" panose="02020603050405020304" pitchFamily="18" charset="0"/>
            </a:endParaRPr>
          </a:p>
          <a:p>
            <a:r>
              <a:rPr lang="en-US" sz="9600" dirty="0">
                <a:solidFill>
                  <a:prstClr val="black"/>
                </a:solidFill>
                <a:cs typeface="Times New Roman" panose="02020603050405020304" pitchFamily="18" charset="0"/>
              </a:rPr>
              <a:t>•Thus, reduced growth and/or mortality is likely to be higher in small shrubs </a:t>
            </a:r>
          </a:p>
          <a:p>
            <a:endParaRPr lang="en-US" sz="9600" b="1" dirty="0">
              <a:solidFill>
                <a:prstClr val="black"/>
              </a:solidFill>
              <a:cs typeface="Times New Roman" panose="02020603050405020304" pitchFamily="18" charset="0"/>
            </a:endParaRPr>
          </a:p>
          <a:p>
            <a:r>
              <a:rPr lang="en-US" sz="9600" b="1" dirty="0">
                <a:solidFill>
                  <a:prstClr val="black"/>
                </a:solidFill>
                <a:cs typeface="Times New Roman" panose="02020603050405020304" pitchFamily="18" charset="0"/>
              </a:rPr>
              <a:t>•Next steps:</a:t>
            </a:r>
          </a:p>
          <a:p>
            <a:r>
              <a:rPr lang="en-US" sz="9600" dirty="0">
                <a:solidFill>
                  <a:prstClr val="black"/>
                </a:solidFill>
                <a:cs typeface="Times New Roman" panose="02020603050405020304" pitchFamily="18" charset="0"/>
              </a:rPr>
              <a:t>	1) Look at the population structure of forest understory stands to see if the smaller size classes are reduced relative to earlier studies (e.g., </a:t>
            </a:r>
            <a:r>
              <a:rPr lang="en-US" sz="9600" dirty="0" err="1">
                <a:solidFill>
                  <a:prstClr val="black"/>
                </a:solidFill>
                <a:cs typeface="Times New Roman" panose="02020603050405020304" pitchFamily="18" charset="0"/>
              </a:rPr>
              <a:t>Luken</a:t>
            </a:r>
            <a:r>
              <a:rPr lang="en-US" sz="9600" dirty="0">
                <a:solidFill>
                  <a:prstClr val="black"/>
                </a:solidFill>
                <a:cs typeface="Times New Roman" panose="02020603050405020304" pitchFamily="18" charset="0"/>
              </a:rPr>
              <a:t> 1988).</a:t>
            </a:r>
          </a:p>
          <a:p>
            <a:endParaRPr lang="en-US" sz="9600" dirty="0">
              <a:solidFill>
                <a:prstClr val="black"/>
              </a:solidFill>
              <a:cs typeface="Times New Roman" panose="02020603050405020304" pitchFamily="18" charset="0"/>
            </a:endParaRPr>
          </a:p>
          <a:p>
            <a:r>
              <a:rPr lang="en-US" sz="9600" dirty="0">
                <a:solidFill>
                  <a:prstClr val="black"/>
                </a:solidFill>
                <a:cs typeface="Times New Roman" panose="02020603050405020304" pitchFamily="18" charset="0"/>
              </a:rPr>
              <a:t>	2) See if similar results are found in open-grown stands</a:t>
            </a:r>
          </a:p>
          <a:p>
            <a:endParaRPr lang="en-US" sz="9600" dirty="0">
              <a:solidFill>
                <a:prstClr val="black"/>
              </a:solidFill>
              <a:cs typeface="Times New Roman" panose="02020603050405020304" pitchFamily="18" charset="0"/>
            </a:endParaRPr>
          </a:p>
          <a:p>
            <a:pPr algn="ctr"/>
            <a:endParaRPr lang="en-US" sz="9600" b="1" dirty="0">
              <a:solidFill>
                <a:prstClr val="black"/>
              </a:solidFill>
              <a:cs typeface="Times New Roman" panose="02020603050405020304" pitchFamily="18" charset="0"/>
            </a:endParaRPr>
          </a:p>
        </p:txBody>
      </p:sp>
      <p:grpSp>
        <p:nvGrpSpPr>
          <p:cNvPr id="8" name="Group 7">
            <a:extLst>
              <a:ext uri="{FF2B5EF4-FFF2-40B4-BE49-F238E27FC236}">
                <a16:creationId xmlns:a16="http://schemas.microsoft.com/office/drawing/2014/main" id="{6B1F9FC8-DFEA-1E4D-9E93-7C9FEC7A259C}"/>
              </a:ext>
            </a:extLst>
          </p:cNvPr>
          <p:cNvGrpSpPr/>
          <p:nvPr/>
        </p:nvGrpSpPr>
        <p:grpSpPr>
          <a:xfrm>
            <a:off x="308383" y="454444"/>
            <a:ext cx="42741554" cy="3660356"/>
            <a:chOff x="308383" y="454444"/>
            <a:chExt cx="42741554" cy="3660356"/>
          </a:xfrm>
        </p:grpSpPr>
        <p:sp>
          <p:nvSpPr>
            <p:cNvPr id="9" name="TextBox 91">
              <a:extLst>
                <a:ext uri="{FF2B5EF4-FFF2-40B4-BE49-F238E27FC236}">
                  <a16:creationId xmlns:a16="http://schemas.microsoft.com/office/drawing/2014/main" id="{1586F2CA-FA43-274A-BF9B-1750A46C435A}"/>
                </a:ext>
              </a:extLst>
            </p:cNvPr>
            <p:cNvSpPr txBox="1">
              <a:spLocks noChangeArrowheads="1"/>
            </p:cNvSpPr>
            <p:nvPr/>
          </p:nvSpPr>
          <p:spPr bwMode="auto">
            <a:xfrm>
              <a:off x="4222015" y="476320"/>
              <a:ext cx="34777130" cy="2831544"/>
            </a:xfrm>
            <a:prstGeom prst="rect">
              <a:avLst/>
            </a:prstGeom>
            <a:noFill/>
            <a:ln w="9525">
              <a:noFill/>
              <a:miter lim="800000"/>
              <a:headEnd/>
              <a:tailEnd/>
            </a:ln>
          </p:spPr>
          <p:txBody>
            <a:bodyPr wrap="square">
              <a:prstTxWarp prst="textNoShape">
                <a:avLst/>
              </a:prstTxWarp>
              <a:spAutoFit/>
            </a:bodyPr>
            <a:lstStyle/>
            <a:p>
              <a:pPr algn="ctr"/>
              <a:r>
                <a:rPr lang="en-US" sz="9000" b="1" dirty="0"/>
                <a:t>Determination of </a:t>
              </a:r>
              <a:r>
                <a:rPr lang="en-US" sz="8800" b="1" dirty="0"/>
                <a:t>Honeysuckle Leaf Blight Effects on the Growth of Amur Honeysuckle in the Field</a:t>
              </a:r>
              <a:endParaRPr lang="en-US" sz="8900" b="1" dirty="0">
                <a:solidFill>
                  <a:srgbClr val="1F497D">
                    <a:lumMod val="75000"/>
                  </a:srgbClr>
                </a:solidFill>
                <a:latin typeface="Arial Black" pitchFamily="-107" charset="0"/>
              </a:endParaRPr>
            </a:p>
          </p:txBody>
        </p:sp>
        <p:sp>
          <p:nvSpPr>
            <p:cNvPr id="10" name="Rectangle 9">
              <a:extLst>
                <a:ext uri="{FF2B5EF4-FFF2-40B4-BE49-F238E27FC236}">
                  <a16:creationId xmlns:a16="http://schemas.microsoft.com/office/drawing/2014/main" id="{D6BD2092-32D0-F741-AB2C-658CE45F6C92}"/>
                </a:ext>
              </a:extLst>
            </p:cNvPr>
            <p:cNvSpPr/>
            <p:nvPr/>
          </p:nvSpPr>
          <p:spPr>
            <a:xfrm>
              <a:off x="7812381" y="3207263"/>
              <a:ext cx="27432000" cy="830997"/>
            </a:xfrm>
            <a:prstGeom prst="rect">
              <a:avLst/>
            </a:prstGeom>
          </p:spPr>
          <p:txBody>
            <a:bodyPr wrap="square">
              <a:spAutoFit/>
            </a:bodyPr>
            <a:lstStyle/>
            <a:p>
              <a:pPr algn="ctr"/>
              <a:r>
                <a:rPr lang="en-US" altLang="en-US" sz="4800" dirty="0">
                  <a:solidFill>
                    <a:prstClr val="black"/>
                  </a:solidFill>
                  <a:latin typeface="Arial" panose="020B0604020202020204" pitchFamily="34" charset="0"/>
                </a:rPr>
                <a:t>Caitlyn Helton, Dr. Richard Boyce</a:t>
              </a:r>
            </a:p>
          </p:txBody>
        </p:sp>
        <p:pic>
          <p:nvPicPr>
            <p:cNvPr id="11" name="Picture 10">
              <a:extLst>
                <a:ext uri="{FF2B5EF4-FFF2-40B4-BE49-F238E27FC236}">
                  <a16:creationId xmlns:a16="http://schemas.microsoft.com/office/drawing/2014/main" id="{FFE25212-B317-E045-8655-3C07AFBCC69E}"/>
                </a:ext>
              </a:extLst>
            </p:cNvPr>
            <p:cNvPicPr>
              <a:picLocks noChangeAspect="1"/>
            </p:cNvPicPr>
            <p:nvPr/>
          </p:nvPicPr>
          <p:blipFill rotWithShape="1">
            <a:blip r:embed="rId6">
              <a:extLst>
                <a:ext uri="{28A0092B-C50C-407E-A947-70E740481C1C}">
                  <a14:useLocalDpi xmlns:a14="http://schemas.microsoft.com/office/drawing/2010/main" val="0"/>
                </a:ext>
              </a:extLst>
            </a:blip>
            <a:srcRect l="8823" t="13796" r="9805" b="12736"/>
            <a:stretch/>
          </p:blipFill>
          <p:spPr>
            <a:xfrm>
              <a:off x="38999145" y="454444"/>
              <a:ext cx="4050792" cy="3660356"/>
            </a:xfrm>
            <a:prstGeom prst="rect">
              <a:avLst/>
            </a:prstGeom>
          </p:spPr>
        </p:pic>
        <p:pic>
          <p:nvPicPr>
            <p:cNvPr id="12" name="Picture 11" descr="A close up of text on a black background&#10;&#10;Description automatically generated">
              <a:extLst>
                <a:ext uri="{FF2B5EF4-FFF2-40B4-BE49-F238E27FC236}">
                  <a16:creationId xmlns:a16="http://schemas.microsoft.com/office/drawing/2014/main" id="{558F19BA-79F6-4545-BAD4-7CF43AB251C1}"/>
                </a:ext>
              </a:extLst>
            </p:cNvPr>
            <p:cNvPicPr>
              <a:picLocks noChangeAspect="1"/>
            </p:cNvPicPr>
            <p:nvPr/>
          </p:nvPicPr>
          <p:blipFill>
            <a:blip r:embed="rId7"/>
            <a:stretch>
              <a:fillRect/>
            </a:stretch>
          </p:blipFill>
          <p:spPr>
            <a:xfrm>
              <a:off x="308383" y="454444"/>
              <a:ext cx="3913632" cy="3653878"/>
            </a:xfrm>
            <a:prstGeom prst="rect">
              <a:avLst/>
            </a:prstGeom>
          </p:spPr>
        </p:pic>
      </p:grpSp>
      <p:pic>
        <p:nvPicPr>
          <p:cNvPr id="6" name="Audio 5">
            <a:hlinkClick r:id="" action="ppaction://media"/>
            <a:extLst>
              <a:ext uri="{FF2B5EF4-FFF2-40B4-BE49-F238E27FC236}">
                <a16:creationId xmlns:a16="http://schemas.microsoft.com/office/drawing/2014/main" id="{E9D8A40A-5644-45DB-914D-85679EF8B7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586719932"/>
      </p:ext>
    </p:extLst>
  </p:cSld>
  <p:clrMapOvr>
    <a:masterClrMapping/>
  </p:clrMapOvr>
  <mc:AlternateContent xmlns:mc="http://schemas.openxmlformats.org/markup-compatibility/2006" xmlns:p14="http://schemas.microsoft.com/office/powerpoint/2010/main">
    <mc:Choice Requires="p14">
      <p:transition spd="slow" p14:dur="2000" advTm="30096"/>
    </mc:Choice>
    <mc:Fallback xmlns="">
      <p:transition spd="slow" advTm="3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F78BC3-25EB-4FD4-BD08-26AF216B364D}"/>
              </a:ext>
            </a:extLst>
          </p:cNvPr>
          <p:cNvPicPr>
            <a:picLocks noChangeAspect="1"/>
          </p:cNvPicPr>
          <p:nvPr/>
        </p:nvPicPr>
        <p:blipFill>
          <a:blip r:embed="rId5"/>
          <a:stretch>
            <a:fillRect/>
          </a:stretch>
        </p:blipFill>
        <p:spPr>
          <a:xfrm>
            <a:off x="0" y="0"/>
            <a:ext cx="43891200" cy="32918400"/>
          </a:xfrm>
          <a:prstGeom prst="rect">
            <a:avLst/>
          </a:prstGeom>
        </p:spPr>
      </p:pic>
      <p:cxnSp>
        <p:nvCxnSpPr>
          <p:cNvPr id="70" name="Straight Connector 69"/>
          <p:cNvCxnSpPr/>
          <p:nvPr/>
        </p:nvCxnSpPr>
        <p:spPr>
          <a:xfrm>
            <a:off x="0" y="4653813"/>
            <a:ext cx="43891200" cy="105413"/>
          </a:xfrm>
          <a:prstGeom prst="line">
            <a:avLst/>
          </a:prstGeom>
          <a:ln w="76200" cap="flat" cmpd="sng" algn="ctr">
            <a:solidFill>
              <a:srgbClr val="FFC000"/>
            </a:solidFill>
            <a:prstDash val="solid"/>
            <a:round/>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33" name="Rectangle 49"/>
          <p:cNvSpPr>
            <a:spLocks noChangeArrowheads="1"/>
          </p:cNvSpPr>
          <p:nvPr/>
        </p:nvSpPr>
        <p:spPr bwMode="auto">
          <a:xfrm>
            <a:off x="609600" y="5420946"/>
            <a:ext cx="42770612" cy="17401152"/>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9000" b="1" dirty="0">
                <a:solidFill>
                  <a:prstClr val="black"/>
                </a:solidFill>
                <a:cs typeface="Times New Roman" panose="02020603050405020304" pitchFamily="18" charset="0"/>
              </a:rPr>
              <a:t>Acknowledgments</a:t>
            </a:r>
          </a:p>
          <a:p>
            <a:endParaRPr lang="en-US" sz="9000" b="1" dirty="0">
              <a:solidFill>
                <a:prstClr val="black"/>
              </a:solidFill>
              <a:cs typeface="Times New Roman" panose="02020603050405020304" pitchFamily="18" charset="0"/>
            </a:endParaRPr>
          </a:p>
          <a:p>
            <a:r>
              <a:rPr lang="en-US" sz="9000" dirty="0">
                <a:solidFill>
                  <a:prstClr val="black"/>
                </a:solidFill>
                <a:cs typeface="Times New Roman" panose="02020603050405020304" pitchFamily="18" charset="0"/>
              </a:rPr>
              <a:t>We thank Seth Boyce and Sarah Helton for help with field work. We also thank NKU REFS for providing the facilities for the field work. This study was funded by NKU UR STEM. </a:t>
            </a:r>
          </a:p>
          <a:p>
            <a:endParaRPr lang="en-US" sz="4000" b="1" dirty="0">
              <a:solidFill>
                <a:prstClr val="black"/>
              </a:solidFill>
              <a:cs typeface="Times New Roman" panose="02020603050405020304" pitchFamily="18" charset="0"/>
            </a:endParaRPr>
          </a:p>
        </p:txBody>
      </p:sp>
      <p:grpSp>
        <p:nvGrpSpPr>
          <p:cNvPr id="8" name="Group 7">
            <a:extLst>
              <a:ext uri="{FF2B5EF4-FFF2-40B4-BE49-F238E27FC236}">
                <a16:creationId xmlns:a16="http://schemas.microsoft.com/office/drawing/2014/main" id="{D5BAC863-5916-EE44-9B8D-EDEA712F62A4}"/>
              </a:ext>
            </a:extLst>
          </p:cNvPr>
          <p:cNvGrpSpPr/>
          <p:nvPr/>
        </p:nvGrpSpPr>
        <p:grpSpPr>
          <a:xfrm>
            <a:off x="308383" y="454444"/>
            <a:ext cx="42741554" cy="3660356"/>
            <a:chOff x="308383" y="454444"/>
            <a:chExt cx="42741554" cy="3660356"/>
          </a:xfrm>
        </p:grpSpPr>
        <p:sp>
          <p:nvSpPr>
            <p:cNvPr id="9" name="TextBox 91">
              <a:extLst>
                <a:ext uri="{FF2B5EF4-FFF2-40B4-BE49-F238E27FC236}">
                  <a16:creationId xmlns:a16="http://schemas.microsoft.com/office/drawing/2014/main" id="{008D2BCC-247A-544D-B2E5-36DEEE2CB7A8}"/>
                </a:ext>
              </a:extLst>
            </p:cNvPr>
            <p:cNvSpPr txBox="1">
              <a:spLocks noChangeArrowheads="1"/>
            </p:cNvSpPr>
            <p:nvPr/>
          </p:nvSpPr>
          <p:spPr bwMode="auto">
            <a:xfrm>
              <a:off x="4222015" y="476320"/>
              <a:ext cx="34777130" cy="2831544"/>
            </a:xfrm>
            <a:prstGeom prst="rect">
              <a:avLst/>
            </a:prstGeom>
            <a:noFill/>
            <a:ln w="9525">
              <a:noFill/>
              <a:miter lim="800000"/>
              <a:headEnd/>
              <a:tailEnd/>
            </a:ln>
          </p:spPr>
          <p:txBody>
            <a:bodyPr wrap="square">
              <a:prstTxWarp prst="textNoShape">
                <a:avLst/>
              </a:prstTxWarp>
              <a:spAutoFit/>
            </a:bodyPr>
            <a:lstStyle/>
            <a:p>
              <a:pPr algn="ctr"/>
              <a:r>
                <a:rPr lang="en-US" sz="9000" b="1" dirty="0"/>
                <a:t>Determination of </a:t>
              </a:r>
              <a:r>
                <a:rPr lang="en-US" sz="8800" b="1" dirty="0"/>
                <a:t>Honeysuckle Leaf Blight Effects on the Growth of Amur Honeysuckle in the Field</a:t>
              </a:r>
              <a:endParaRPr lang="en-US" sz="8900" b="1" dirty="0">
                <a:solidFill>
                  <a:srgbClr val="1F497D">
                    <a:lumMod val="75000"/>
                  </a:srgbClr>
                </a:solidFill>
                <a:latin typeface="Arial Black" pitchFamily="-107" charset="0"/>
              </a:endParaRPr>
            </a:p>
          </p:txBody>
        </p:sp>
        <p:sp>
          <p:nvSpPr>
            <p:cNvPr id="10" name="Rectangle 9">
              <a:extLst>
                <a:ext uri="{FF2B5EF4-FFF2-40B4-BE49-F238E27FC236}">
                  <a16:creationId xmlns:a16="http://schemas.microsoft.com/office/drawing/2014/main" id="{81A22496-11BC-E042-A76B-47977158117C}"/>
                </a:ext>
              </a:extLst>
            </p:cNvPr>
            <p:cNvSpPr/>
            <p:nvPr/>
          </p:nvSpPr>
          <p:spPr>
            <a:xfrm>
              <a:off x="7812381" y="3207263"/>
              <a:ext cx="27432000" cy="830997"/>
            </a:xfrm>
            <a:prstGeom prst="rect">
              <a:avLst/>
            </a:prstGeom>
          </p:spPr>
          <p:txBody>
            <a:bodyPr wrap="square">
              <a:spAutoFit/>
            </a:bodyPr>
            <a:lstStyle/>
            <a:p>
              <a:pPr algn="ctr"/>
              <a:r>
                <a:rPr lang="en-US" altLang="en-US" sz="4800" dirty="0">
                  <a:solidFill>
                    <a:prstClr val="black"/>
                  </a:solidFill>
                  <a:latin typeface="Arial" panose="020B0604020202020204" pitchFamily="34" charset="0"/>
                </a:rPr>
                <a:t>Caitlyn Helton, Dr. Richard Boyce</a:t>
              </a:r>
            </a:p>
          </p:txBody>
        </p:sp>
        <p:pic>
          <p:nvPicPr>
            <p:cNvPr id="11" name="Picture 10">
              <a:extLst>
                <a:ext uri="{FF2B5EF4-FFF2-40B4-BE49-F238E27FC236}">
                  <a16:creationId xmlns:a16="http://schemas.microsoft.com/office/drawing/2014/main" id="{AF4A2D88-8282-4847-BDEA-37010674AD5E}"/>
                </a:ext>
              </a:extLst>
            </p:cNvPr>
            <p:cNvPicPr>
              <a:picLocks noChangeAspect="1"/>
            </p:cNvPicPr>
            <p:nvPr/>
          </p:nvPicPr>
          <p:blipFill rotWithShape="1">
            <a:blip r:embed="rId6">
              <a:extLst>
                <a:ext uri="{28A0092B-C50C-407E-A947-70E740481C1C}">
                  <a14:useLocalDpi xmlns:a14="http://schemas.microsoft.com/office/drawing/2010/main" val="0"/>
                </a:ext>
              </a:extLst>
            </a:blip>
            <a:srcRect l="8823" t="13796" r="9805" b="12736"/>
            <a:stretch/>
          </p:blipFill>
          <p:spPr>
            <a:xfrm>
              <a:off x="38999145" y="454444"/>
              <a:ext cx="4050792" cy="3660356"/>
            </a:xfrm>
            <a:prstGeom prst="rect">
              <a:avLst/>
            </a:prstGeom>
          </p:spPr>
        </p:pic>
        <p:pic>
          <p:nvPicPr>
            <p:cNvPr id="12" name="Picture 11" descr="A close up of text on a black background&#10;&#10;Description automatically generated">
              <a:extLst>
                <a:ext uri="{FF2B5EF4-FFF2-40B4-BE49-F238E27FC236}">
                  <a16:creationId xmlns:a16="http://schemas.microsoft.com/office/drawing/2014/main" id="{DAE53BAA-DB0D-9740-BD09-172FF0E2AC97}"/>
                </a:ext>
              </a:extLst>
            </p:cNvPr>
            <p:cNvPicPr>
              <a:picLocks noChangeAspect="1"/>
            </p:cNvPicPr>
            <p:nvPr/>
          </p:nvPicPr>
          <p:blipFill>
            <a:blip r:embed="rId7"/>
            <a:stretch>
              <a:fillRect/>
            </a:stretch>
          </p:blipFill>
          <p:spPr>
            <a:xfrm>
              <a:off x="308383" y="454444"/>
              <a:ext cx="3913632" cy="3653878"/>
            </a:xfrm>
            <a:prstGeom prst="rect">
              <a:avLst/>
            </a:prstGeom>
          </p:spPr>
        </p:pic>
      </p:grpSp>
      <p:pic>
        <p:nvPicPr>
          <p:cNvPr id="3" name="Audio 2">
            <a:hlinkClick r:id="" action="ppaction://media"/>
            <a:extLst>
              <a:ext uri="{FF2B5EF4-FFF2-40B4-BE49-F238E27FC236}">
                <a16:creationId xmlns:a16="http://schemas.microsoft.com/office/drawing/2014/main" id="{63CEC3B0-3391-4003-891F-5EC49B5633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595957730"/>
      </p:ext>
    </p:extLst>
  </p:cSld>
  <p:clrMapOvr>
    <a:masterClrMapping/>
  </p:clrMapOvr>
  <mc:AlternateContent xmlns:mc="http://schemas.openxmlformats.org/markup-compatibility/2006" xmlns:p14="http://schemas.microsoft.com/office/powerpoint/2010/main">
    <mc:Choice Requires="p14">
      <p:transition spd="slow" p14:dur="2000" advTm="15553"/>
    </mc:Choice>
    <mc:Fallback xmlns="">
      <p:transition spd="slow" advTm="15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F78BC3-25EB-4FD4-BD08-26AF216B364D}"/>
              </a:ext>
            </a:extLst>
          </p:cNvPr>
          <p:cNvPicPr>
            <a:picLocks noChangeAspect="1"/>
          </p:cNvPicPr>
          <p:nvPr/>
        </p:nvPicPr>
        <p:blipFill>
          <a:blip r:embed="rId3"/>
          <a:stretch>
            <a:fillRect/>
          </a:stretch>
        </p:blipFill>
        <p:spPr>
          <a:xfrm>
            <a:off x="0" y="0"/>
            <a:ext cx="43891200" cy="32918400"/>
          </a:xfrm>
          <a:prstGeom prst="rect">
            <a:avLst/>
          </a:prstGeom>
        </p:spPr>
      </p:pic>
      <p:cxnSp>
        <p:nvCxnSpPr>
          <p:cNvPr id="70" name="Straight Connector 69"/>
          <p:cNvCxnSpPr/>
          <p:nvPr/>
        </p:nvCxnSpPr>
        <p:spPr>
          <a:xfrm>
            <a:off x="0" y="4653813"/>
            <a:ext cx="43891200" cy="105413"/>
          </a:xfrm>
          <a:prstGeom prst="line">
            <a:avLst/>
          </a:prstGeom>
          <a:ln w="76200" cap="flat" cmpd="sng" algn="ctr">
            <a:solidFill>
              <a:srgbClr val="FFC000"/>
            </a:solidFill>
            <a:prstDash val="solid"/>
            <a:round/>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34" name="Rectangle 49"/>
          <p:cNvSpPr>
            <a:spLocks noChangeArrowheads="1"/>
          </p:cNvSpPr>
          <p:nvPr/>
        </p:nvSpPr>
        <p:spPr bwMode="auto">
          <a:xfrm>
            <a:off x="560294" y="5893987"/>
            <a:ext cx="42770612" cy="20190530"/>
          </a:xfrm>
          <a:prstGeom prst="rect">
            <a:avLst/>
          </a:prstGeom>
          <a:solidFill>
            <a:schemeClr val="bg1"/>
          </a:solidFill>
          <a:ln w="12700">
            <a:solidFill>
              <a:schemeClr val="tx1"/>
            </a:solidFill>
            <a:miter lim="800000"/>
            <a:headEnd/>
            <a:tailEnd/>
          </a:ln>
        </p:spPr>
        <p:txBody>
          <a:bodyPr lIns="345000" tIns="345000" rIns="345000" bIns="345000">
            <a:prstTxWarp prst="textNoShape">
              <a:avLst/>
            </a:prstTxWarp>
          </a:bodyPr>
          <a:lstStyle/>
          <a:p>
            <a:pPr algn="ctr"/>
            <a:r>
              <a:rPr lang="en-US" sz="8800" b="1" dirty="0">
                <a:solidFill>
                  <a:prstClr val="black"/>
                </a:solidFill>
                <a:cs typeface="Times New Roman" panose="02020603050405020304" pitchFamily="18" charset="0"/>
              </a:rPr>
              <a:t>References</a:t>
            </a:r>
          </a:p>
          <a:p>
            <a:pPr algn="ctr"/>
            <a:endParaRPr lang="en-US" sz="8800" b="1" dirty="0">
              <a:solidFill>
                <a:prstClr val="black"/>
              </a:solidFill>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sz="8000" kern="1200" dirty="0">
                <a:solidFill>
                  <a:schemeClr val="tx1"/>
                </a:solidFill>
                <a:effectLst/>
                <a:latin typeface="+mn-lt"/>
                <a:ea typeface="ＭＳ Ｐゴシック" pitchFamily="-108" charset="-128"/>
                <a:cs typeface="ＭＳ Ｐゴシック" pitchFamily="-108" charset="-128"/>
              </a:rPr>
              <a:t>Boyce, R. L., S. N. </a:t>
            </a:r>
            <a:r>
              <a:rPr lang="en-US" sz="8000" kern="1200" dirty="0" err="1">
                <a:solidFill>
                  <a:schemeClr val="tx1"/>
                </a:solidFill>
                <a:effectLst/>
                <a:latin typeface="+mn-lt"/>
                <a:ea typeface="ＭＳ Ｐゴシック" pitchFamily="-108" charset="-128"/>
                <a:cs typeface="ＭＳ Ｐゴシック" pitchFamily="-108" charset="-128"/>
              </a:rPr>
              <a:t>Brossart</a:t>
            </a:r>
            <a:r>
              <a:rPr lang="en-US" sz="8000" kern="1200" dirty="0">
                <a:solidFill>
                  <a:schemeClr val="tx1"/>
                </a:solidFill>
                <a:effectLst/>
                <a:latin typeface="+mn-lt"/>
                <a:ea typeface="ＭＳ Ｐゴシック" pitchFamily="-108" charset="-128"/>
                <a:cs typeface="ＭＳ Ｐゴシック" pitchFamily="-108" charset="-128"/>
              </a:rPr>
              <a:t>, L. A. Bryant, L. A. </a:t>
            </a:r>
            <a:r>
              <a:rPr lang="en-US" sz="8000" kern="1200" dirty="0" err="1">
                <a:solidFill>
                  <a:schemeClr val="tx1"/>
                </a:solidFill>
                <a:effectLst/>
                <a:latin typeface="+mn-lt"/>
                <a:ea typeface="ＭＳ Ｐゴシック" pitchFamily="-108" charset="-128"/>
                <a:cs typeface="ＭＳ Ｐゴシック" pitchFamily="-108" charset="-128"/>
              </a:rPr>
              <a:t>Fehrenbach</a:t>
            </a:r>
            <a:r>
              <a:rPr lang="en-US" sz="8000" kern="1200" dirty="0">
                <a:solidFill>
                  <a:schemeClr val="tx1"/>
                </a:solidFill>
                <a:effectLst/>
                <a:latin typeface="+mn-lt"/>
                <a:ea typeface="ＭＳ Ｐゴシック" pitchFamily="-108" charset="-128"/>
                <a:cs typeface="ＭＳ Ｐゴシック" pitchFamily="-108" charset="-128"/>
              </a:rPr>
              <a:t>, R. </a:t>
            </a:r>
            <a:r>
              <a:rPr lang="en-US" sz="8000" kern="1200" dirty="0" err="1">
                <a:solidFill>
                  <a:schemeClr val="tx1"/>
                </a:solidFill>
                <a:effectLst/>
                <a:latin typeface="+mn-lt"/>
                <a:ea typeface="ＭＳ Ｐゴシック" pitchFamily="-108" charset="-128"/>
                <a:cs typeface="ＭＳ Ｐゴシック" pitchFamily="-108" charset="-128"/>
              </a:rPr>
              <a:t>Hetzer</a:t>
            </a:r>
            <a:r>
              <a:rPr lang="en-US" sz="8000" kern="1200" dirty="0">
                <a:solidFill>
                  <a:schemeClr val="tx1"/>
                </a:solidFill>
                <a:effectLst/>
                <a:latin typeface="+mn-lt"/>
                <a:ea typeface="ＭＳ Ｐゴシック" pitchFamily="-108" charset="-128"/>
                <a:cs typeface="ＭＳ Ｐゴシック" pitchFamily="-108" charset="-128"/>
              </a:rPr>
              <a:t>, J. E.</a:t>
            </a:r>
          </a:p>
          <a:p>
            <a:pPr lvl="1" indent="0" defTabSz="457200">
              <a:defRPr/>
            </a:pPr>
            <a:r>
              <a:rPr lang="en-US" sz="8000" kern="1200" dirty="0">
                <a:solidFill>
                  <a:schemeClr val="tx1"/>
                </a:solidFill>
                <a:effectLst/>
                <a:latin typeface="+mn-lt"/>
                <a:ea typeface="ＭＳ Ｐゴシック" pitchFamily="-108" charset="-128"/>
                <a:cs typeface="ＭＳ Ｐゴシック" pitchFamily="-108" charset="-128"/>
              </a:rPr>
              <a:t> Holt, B. Parr, Z. Poynter, C. Schumacher, S. N. </a:t>
            </a:r>
            <a:r>
              <a:rPr lang="en-US" sz="8000" kern="1200" dirty="0" err="1">
                <a:solidFill>
                  <a:schemeClr val="tx1"/>
                </a:solidFill>
                <a:effectLst/>
                <a:latin typeface="+mn-lt"/>
                <a:ea typeface="ＭＳ Ｐゴシック" pitchFamily="-108" charset="-128"/>
                <a:cs typeface="ＭＳ Ｐゴシック" pitchFamily="-108" charset="-128"/>
              </a:rPr>
              <a:t>Stonebraker</a:t>
            </a:r>
            <a:r>
              <a:rPr lang="en-US" sz="8000" kern="1200" dirty="0">
                <a:solidFill>
                  <a:schemeClr val="tx1"/>
                </a:solidFill>
                <a:effectLst/>
                <a:latin typeface="+mn-lt"/>
                <a:ea typeface="ＭＳ Ｐゴシック" pitchFamily="-108" charset="-128"/>
                <a:cs typeface="ＭＳ Ｐゴシック" pitchFamily="-108" charset="-128"/>
              </a:rPr>
              <a:t>, M. D. Thatcher, and M. </a:t>
            </a:r>
            <a:r>
              <a:rPr lang="en-US" sz="8000" kern="1200" dirty="0" err="1">
                <a:solidFill>
                  <a:schemeClr val="tx1"/>
                </a:solidFill>
                <a:effectLst/>
                <a:latin typeface="+mn-lt"/>
                <a:ea typeface="ＭＳ Ｐゴシック" pitchFamily="-108" charset="-128"/>
                <a:cs typeface="ＭＳ Ｐゴシック" pitchFamily="-108" charset="-128"/>
              </a:rPr>
              <a:t>Vater</a:t>
            </a:r>
            <a:r>
              <a:rPr lang="en-US" sz="8000" kern="1200" dirty="0">
                <a:solidFill>
                  <a:schemeClr val="tx1"/>
                </a:solidFill>
                <a:effectLst/>
                <a:latin typeface="+mn-lt"/>
                <a:ea typeface="ＭＳ Ｐゴシック" pitchFamily="-108" charset="-128"/>
                <a:cs typeface="ＭＳ Ｐゴシック" pitchFamily="-108" charset="-128"/>
              </a:rPr>
              <a:t>. 2014. The beginning of the end? Extensive dieback of an open-grown Amur honeysuckle stand in northern Kentucky, USA. Biol Invasions 16:2017–2023.</a:t>
            </a:r>
            <a:endParaRPr lang="en-US" sz="8000" dirty="0">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sz="8000" kern="1200" dirty="0">
                <a:solidFill>
                  <a:schemeClr val="tx1"/>
                </a:solidFill>
                <a:effectLst/>
                <a:latin typeface="+mn-lt"/>
                <a:ea typeface="ＭＳ Ｐゴシック" pitchFamily="-108" charset="-128"/>
                <a:cs typeface="ＭＳ Ｐゴシック" pitchFamily="-108" charset="-128"/>
              </a:rPr>
              <a:t>Boyce, R. L., S. M. Castellano, A. N. Marroquin, O. M. </a:t>
            </a:r>
            <a:r>
              <a:rPr lang="en-US" sz="8000" kern="1200" dirty="0" err="1">
                <a:solidFill>
                  <a:schemeClr val="tx1"/>
                </a:solidFill>
                <a:effectLst/>
                <a:latin typeface="+mn-lt"/>
                <a:ea typeface="ＭＳ Ｐゴシック" pitchFamily="-108" charset="-128"/>
                <a:cs typeface="ＭＳ Ｐゴシック" pitchFamily="-108" charset="-128"/>
              </a:rPr>
              <a:t>Uwolloh</a:t>
            </a:r>
            <a:r>
              <a:rPr lang="en-US" sz="8000" kern="1200" dirty="0">
                <a:solidFill>
                  <a:schemeClr val="tx1"/>
                </a:solidFill>
                <a:effectLst/>
                <a:latin typeface="+mn-lt"/>
                <a:ea typeface="ＭＳ Ｐゴシック" pitchFamily="-108" charset="-128"/>
                <a:cs typeface="ＭＳ Ｐゴシック" pitchFamily="-108" charset="-128"/>
              </a:rPr>
              <a:t>, S. E. Farrar,</a:t>
            </a:r>
          </a:p>
          <a:p>
            <a:pPr lvl="1" indent="0" defTabSz="457200">
              <a:defRPr/>
            </a:pPr>
            <a:r>
              <a:rPr lang="en-US" sz="8000" kern="1200" dirty="0">
                <a:solidFill>
                  <a:schemeClr val="tx1"/>
                </a:solidFill>
                <a:effectLst/>
                <a:latin typeface="+mn-lt"/>
                <a:ea typeface="ＭＳ Ｐゴシック" pitchFamily="-108" charset="-128"/>
                <a:cs typeface="ＭＳ Ｐゴシック" pitchFamily="-108" charset="-128"/>
              </a:rPr>
              <a:t> and K. P. Wolfe. 2020. Honeysuckle leaf blight reduces the growth of infected Amur honeysuckle (</a:t>
            </a:r>
            <a:r>
              <a:rPr lang="en-US" sz="8000" i="1" kern="1200" dirty="0">
                <a:solidFill>
                  <a:schemeClr val="tx1"/>
                </a:solidFill>
                <a:effectLst/>
                <a:latin typeface="+mn-lt"/>
                <a:ea typeface="ＭＳ Ｐゴシック" pitchFamily="-108" charset="-128"/>
                <a:cs typeface="ＭＳ Ｐゴシック" pitchFamily="-108" charset="-128"/>
              </a:rPr>
              <a:t>Lonicera </a:t>
            </a:r>
            <a:r>
              <a:rPr lang="en-US" sz="8000" i="1" kern="1200" dirty="0" err="1">
                <a:solidFill>
                  <a:schemeClr val="tx1"/>
                </a:solidFill>
                <a:effectLst/>
                <a:latin typeface="+mn-lt"/>
                <a:ea typeface="ＭＳ Ｐゴシック" pitchFamily="-108" charset="-128"/>
                <a:cs typeface="ＭＳ Ｐゴシック" pitchFamily="-108" charset="-128"/>
              </a:rPr>
              <a:t>maackii</a:t>
            </a:r>
            <a:r>
              <a:rPr lang="en-US" sz="8000" i="1" kern="1200" dirty="0">
                <a:solidFill>
                  <a:schemeClr val="tx1"/>
                </a:solidFill>
                <a:effectLst/>
                <a:latin typeface="+mn-lt"/>
                <a:ea typeface="ＭＳ Ｐゴシック" pitchFamily="-108" charset="-128"/>
                <a:cs typeface="ＭＳ Ｐゴシック" pitchFamily="-108" charset="-128"/>
              </a:rPr>
              <a:t>,</a:t>
            </a:r>
            <a:r>
              <a:rPr lang="en-US" sz="8000" kern="1200" dirty="0">
                <a:solidFill>
                  <a:schemeClr val="tx1"/>
                </a:solidFill>
                <a:effectLst/>
                <a:latin typeface="+mn-lt"/>
                <a:ea typeface="ＭＳ Ｐゴシック" pitchFamily="-108" charset="-128"/>
                <a:cs typeface="ＭＳ Ｐゴシック" pitchFamily="-108" charset="-128"/>
              </a:rPr>
              <a:t> Caprifoliaceae) seedlings in a greenhouse experiment. J Torrey Bot Soc 147:1–8.</a:t>
            </a:r>
            <a:endParaRPr lang="en-US" sz="8000" dirty="0">
              <a:latin typeface="+mn-lt"/>
              <a:ea typeface="ＭＳ Ｐゴシック" pitchFamily="-108" charset="-128"/>
              <a:cs typeface="ＭＳ Ｐゴシック" pitchFamily="-108" charset="-128"/>
            </a:endParaRPr>
          </a:p>
          <a:p>
            <a:pPr lvl="1" defTabSz="457200">
              <a:defRPr/>
            </a:pPr>
            <a:r>
              <a:rPr lang="en-US" sz="8000" dirty="0" err="1">
                <a:ea typeface="ＭＳ Ｐゴシック" pitchFamily="-108" charset="-128"/>
                <a:cs typeface="ＭＳ Ｐゴシック" pitchFamily="-108" charset="-128"/>
              </a:rPr>
              <a:t>Luken</a:t>
            </a:r>
            <a:r>
              <a:rPr lang="en-US" sz="8000" dirty="0">
                <a:ea typeface="ＭＳ Ｐゴシック" pitchFamily="-108" charset="-128"/>
                <a:cs typeface="ＭＳ Ｐゴシック" pitchFamily="-108" charset="-128"/>
              </a:rPr>
              <a:t>, J. O. 1988. Population structure and biomass allocation of the naturalized shrub </a:t>
            </a:r>
            <a:r>
              <a:rPr lang="en-US" sz="8000" i="1" dirty="0">
                <a:ea typeface="ＭＳ Ｐゴシック" pitchFamily="-108" charset="-128"/>
                <a:cs typeface="ＭＳ Ｐゴシック" pitchFamily="-108" charset="-128"/>
              </a:rPr>
              <a:t>Lonicera maackii</a:t>
            </a:r>
            <a:r>
              <a:rPr lang="en-US" sz="8000" dirty="0">
                <a:ea typeface="ＭＳ Ｐゴシック" pitchFamily="-108" charset="-128"/>
                <a:cs typeface="ＭＳ Ｐゴシック" pitchFamily="-108" charset="-128"/>
              </a:rPr>
              <a:t> (</a:t>
            </a:r>
            <a:r>
              <a:rPr lang="en-US" sz="8000" dirty="0" err="1">
                <a:ea typeface="ＭＳ Ｐゴシック" pitchFamily="-108" charset="-128"/>
                <a:cs typeface="ＭＳ Ｐゴシック" pitchFamily="-108" charset="-128"/>
              </a:rPr>
              <a:t>Rupr</a:t>
            </a:r>
            <a:r>
              <a:rPr lang="en-US" sz="8000" dirty="0">
                <a:ea typeface="ＭＳ Ｐゴシック" pitchFamily="-108" charset="-128"/>
                <a:cs typeface="ＭＳ Ｐゴシック" pitchFamily="-108" charset="-128"/>
              </a:rPr>
              <a:t>.) Maxim. in forest and open habitats. Am </a:t>
            </a:r>
            <a:r>
              <a:rPr lang="en-US" sz="8000" dirty="0" err="1">
                <a:ea typeface="ＭＳ Ｐゴシック" pitchFamily="-108" charset="-128"/>
                <a:cs typeface="ＭＳ Ｐゴシック" pitchFamily="-108" charset="-128"/>
              </a:rPr>
              <a:t>Midl</a:t>
            </a:r>
            <a:r>
              <a:rPr lang="en-US" sz="8000" dirty="0">
                <a:ea typeface="ＭＳ Ｐゴシック" pitchFamily="-108" charset="-128"/>
                <a:cs typeface="ＭＳ Ｐゴシック" pitchFamily="-108" charset="-128"/>
              </a:rPr>
              <a:t> Nat 119:258–267.</a:t>
            </a:r>
          </a:p>
          <a:p>
            <a:pPr lvl="1" defTabSz="457200">
              <a:defRPr/>
            </a:pPr>
            <a:r>
              <a:rPr lang="en-US" sz="8000" kern="1200" dirty="0" err="1">
                <a:solidFill>
                  <a:schemeClr val="tx1"/>
                </a:solidFill>
                <a:effectLst/>
                <a:latin typeface="+mn-lt"/>
                <a:ea typeface="ＭＳ Ｐゴシック" pitchFamily="-108" charset="-128"/>
                <a:cs typeface="ＭＳ Ｐゴシック" pitchFamily="-108" charset="-128"/>
              </a:rPr>
              <a:t>McNeish</a:t>
            </a:r>
            <a:r>
              <a:rPr lang="en-US" sz="8000" kern="1200" dirty="0">
                <a:solidFill>
                  <a:schemeClr val="tx1"/>
                </a:solidFill>
                <a:effectLst/>
                <a:latin typeface="+mn-lt"/>
                <a:ea typeface="ＭＳ Ｐゴシック" pitchFamily="-108" charset="-128"/>
                <a:cs typeface="ＭＳ Ｐゴシック" pitchFamily="-108" charset="-128"/>
              </a:rPr>
              <a:t>, R. E., and R. W. McEwan. 2016. A review on the invasion ecology of Amur honeysuckle (</a:t>
            </a:r>
            <a:r>
              <a:rPr lang="en-US" sz="8000" i="1" kern="1200" dirty="0">
                <a:solidFill>
                  <a:schemeClr val="tx1"/>
                </a:solidFill>
                <a:effectLst/>
                <a:latin typeface="+mn-lt"/>
                <a:ea typeface="ＭＳ Ｐゴシック" pitchFamily="-108" charset="-128"/>
                <a:cs typeface="ＭＳ Ｐゴシック" pitchFamily="-108" charset="-128"/>
              </a:rPr>
              <a:t>Lonicera </a:t>
            </a:r>
            <a:r>
              <a:rPr lang="en-US" sz="8000" i="1" kern="1200" dirty="0" err="1">
                <a:solidFill>
                  <a:schemeClr val="tx1"/>
                </a:solidFill>
                <a:effectLst/>
                <a:latin typeface="+mn-lt"/>
                <a:ea typeface="ＭＳ Ｐゴシック" pitchFamily="-108" charset="-128"/>
                <a:cs typeface="ＭＳ Ｐゴシック" pitchFamily="-108" charset="-128"/>
              </a:rPr>
              <a:t>maackii</a:t>
            </a:r>
            <a:r>
              <a:rPr lang="en-US" sz="8000" kern="1200" dirty="0">
                <a:solidFill>
                  <a:schemeClr val="tx1"/>
                </a:solidFill>
                <a:effectLst/>
                <a:latin typeface="+mn-lt"/>
                <a:ea typeface="ＭＳ Ｐゴシック" pitchFamily="-108" charset="-128"/>
                <a:cs typeface="ＭＳ Ｐゴシック" pitchFamily="-108" charset="-128"/>
              </a:rPr>
              <a:t>, Caprifoliaceae) a case study of ecological impacts at multiple scales. J Torrey Bot Soc 143:367–385.</a:t>
            </a:r>
          </a:p>
          <a:p>
            <a:pPr lvl="1" defTabSz="457200">
              <a:defRPr/>
            </a:pPr>
            <a:endParaRPr lang="en-US" sz="8800" dirty="0">
              <a:latin typeface="+mn-lt"/>
              <a:ea typeface="ＭＳ Ｐゴシック" pitchFamily="-108" charset="-128"/>
              <a:cs typeface="ＭＳ Ｐゴシック" pitchFamily="-108" charset="-128"/>
            </a:endParaRPr>
          </a:p>
          <a:p>
            <a:pPr lvl="1" defTabSz="457200">
              <a:defRPr/>
            </a:pPr>
            <a:endParaRPr lang="en-US" sz="8800" kern="1200" dirty="0">
              <a:solidFill>
                <a:schemeClr val="tx1"/>
              </a:solidFill>
              <a:effectLst/>
              <a:latin typeface="+mn-lt"/>
              <a:ea typeface="ＭＳ Ｐゴシック" pitchFamily="-108" charset="-128"/>
              <a:cs typeface="ＭＳ Ｐゴシック" pitchFamily="-108" charset="-128"/>
            </a:endParaRPr>
          </a:p>
          <a:p>
            <a:pPr defTabSz="457200">
              <a:defRPr/>
            </a:pPr>
            <a:endParaRPr lang="en-US" sz="8800" kern="1200" dirty="0">
              <a:solidFill>
                <a:schemeClr val="tx1"/>
              </a:solidFill>
              <a:effectLst/>
              <a:latin typeface="+mn-lt"/>
              <a:ea typeface="ＭＳ Ｐゴシック" pitchFamily="-108" charset="-128"/>
              <a:cs typeface="ＭＳ Ｐゴシック" pitchFamily="-108" charset="-128"/>
            </a:endParaRPr>
          </a:p>
          <a:p>
            <a:pPr algn="ctr"/>
            <a:endParaRPr lang="en-US" sz="8800" b="1" dirty="0">
              <a:solidFill>
                <a:prstClr val="black"/>
              </a:solidFill>
              <a:cs typeface="Times New Roman" panose="02020603050405020304" pitchFamily="18" charset="0"/>
            </a:endParaRPr>
          </a:p>
          <a:p>
            <a:pPr algn="ctr"/>
            <a:endParaRPr lang="en-US" sz="8800" b="1" dirty="0">
              <a:solidFill>
                <a:prstClr val="black"/>
              </a:solidFill>
              <a:cs typeface="Times New Roman" panose="02020603050405020304" pitchFamily="18" charset="0"/>
            </a:endParaRPr>
          </a:p>
        </p:txBody>
      </p:sp>
      <p:grpSp>
        <p:nvGrpSpPr>
          <p:cNvPr id="8" name="Group 7">
            <a:extLst>
              <a:ext uri="{FF2B5EF4-FFF2-40B4-BE49-F238E27FC236}">
                <a16:creationId xmlns:a16="http://schemas.microsoft.com/office/drawing/2014/main" id="{56F74CA5-1481-4945-B2F3-7AC48EBCA0C0}"/>
              </a:ext>
            </a:extLst>
          </p:cNvPr>
          <p:cNvGrpSpPr/>
          <p:nvPr/>
        </p:nvGrpSpPr>
        <p:grpSpPr>
          <a:xfrm>
            <a:off x="308383" y="454444"/>
            <a:ext cx="42741554" cy="3660356"/>
            <a:chOff x="308383" y="454444"/>
            <a:chExt cx="42741554" cy="3660356"/>
          </a:xfrm>
        </p:grpSpPr>
        <p:sp>
          <p:nvSpPr>
            <p:cNvPr id="9" name="TextBox 91">
              <a:extLst>
                <a:ext uri="{FF2B5EF4-FFF2-40B4-BE49-F238E27FC236}">
                  <a16:creationId xmlns:a16="http://schemas.microsoft.com/office/drawing/2014/main" id="{91386657-C0E6-3845-9BB0-D7A5CC07E67C}"/>
                </a:ext>
              </a:extLst>
            </p:cNvPr>
            <p:cNvSpPr txBox="1">
              <a:spLocks noChangeArrowheads="1"/>
            </p:cNvSpPr>
            <p:nvPr/>
          </p:nvSpPr>
          <p:spPr bwMode="auto">
            <a:xfrm>
              <a:off x="4222015" y="476320"/>
              <a:ext cx="34777130" cy="2831544"/>
            </a:xfrm>
            <a:prstGeom prst="rect">
              <a:avLst/>
            </a:prstGeom>
            <a:noFill/>
            <a:ln w="9525">
              <a:noFill/>
              <a:miter lim="800000"/>
              <a:headEnd/>
              <a:tailEnd/>
            </a:ln>
          </p:spPr>
          <p:txBody>
            <a:bodyPr wrap="square">
              <a:prstTxWarp prst="textNoShape">
                <a:avLst/>
              </a:prstTxWarp>
              <a:spAutoFit/>
            </a:bodyPr>
            <a:lstStyle/>
            <a:p>
              <a:pPr algn="ctr"/>
              <a:r>
                <a:rPr lang="en-US" sz="9000" b="1" dirty="0"/>
                <a:t>Determination of </a:t>
              </a:r>
              <a:r>
                <a:rPr lang="en-US" sz="8800" b="1" dirty="0"/>
                <a:t>Honeysuckle Leaf Blight Effects on the Growth of Amur Honeysuckle in the Field</a:t>
              </a:r>
              <a:endParaRPr lang="en-US" sz="8900" b="1" dirty="0">
                <a:solidFill>
                  <a:srgbClr val="1F497D">
                    <a:lumMod val="75000"/>
                  </a:srgbClr>
                </a:solidFill>
                <a:latin typeface="Arial Black" pitchFamily="-107" charset="0"/>
              </a:endParaRPr>
            </a:p>
          </p:txBody>
        </p:sp>
        <p:sp>
          <p:nvSpPr>
            <p:cNvPr id="10" name="Rectangle 9">
              <a:extLst>
                <a:ext uri="{FF2B5EF4-FFF2-40B4-BE49-F238E27FC236}">
                  <a16:creationId xmlns:a16="http://schemas.microsoft.com/office/drawing/2014/main" id="{57B482A9-EFAD-0444-8509-560FC28B158C}"/>
                </a:ext>
              </a:extLst>
            </p:cNvPr>
            <p:cNvSpPr/>
            <p:nvPr/>
          </p:nvSpPr>
          <p:spPr>
            <a:xfrm>
              <a:off x="7812381" y="3207263"/>
              <a:ext cx="27432000" cy="830997"/>
            </a:xfrm>
            <a:prstGeom prst="rect">
              <a:avLst/>
            </a:prstGeom>
          </p:spPr>
          <p:txBody>
            <a:bodyPr wrap="square">
              <a:spAutoFit/>
            </a:bodyPr>
            <a:lstStyle/>
            <a:p>
              <a:pPr algn="ctr"/>
              <a:r>
                <a:rPr lang="en-US" altLang="en-US" sz="4800" dirty="0">
                  <a:solidFill>
                    <a:prstClr val="black"/>
                  </a:solidFill>
                  <a:latin typeface="Arial" panose="020B0604020202020204" pitchFamily="34" charset="0"/>
                </a:rPr>
                <a:t>Caitlyn Helton, Dr. Richard Boyce</a:t>
              </a:r>
            </a:p>
          </p:txBody>
        </p:sp>
        <p:pic>
          <p:nvPicPr>
            <p:cNvPr id="11" name="Picture 10">
              <a:extLst>
                <a:ext uri="{FF2B5EF4-FFF2-40B4-BE49-F238E27FC236}">
                  <a16:creationId xmlns:a16="http://schemas.microsoft.com/office/drawing/2014/main" id="{759A2B02-F35A-8C43-9714-917A425541F1}"/>
                </a:ext>
              </a:extLst>
            </p:cNvPr>
            <p:cNvPicPr>
              <a:picLocks noChangeAspect="1"/>
            </p:cNvPicPr>
            <p:nvPr/>
          </p:nvPicPr>
          <p:blipFill rotWithShape="1">
            <a:blip r:embed="rId4">
              <a:extLst>
                <a:ext uri="{28A0092B-C50C-407E-A947-70E740481C1C}">
                  <a14:useLocalDpi xmlns:a14="http://schemas.microsoft.com/office/drawing/2010/main" val="0"/>
                </a:ext>
              </a:extLst>
            </a:blip>
            <a:srcRect l="8823" t="13796" r="9805" b="12736"/>
            <a:stretch/>
          </p:blipFill>
          <p:spPr>
            <a:xfrm>
              <a:off x="38999145" y="454444"/>
              <a:ext cx="4050792" cy="3660356"/>
            </a:xfrm>
            <a:prstGeom prst="rect">
              <a:avLst/>
            </a:prstGeom>
          </p:spPr>
        </p:pic>
        <p:pic>
          <p:nvPicPr>
            <p:cNvPr id="12" name="Picture 11" descr="A close up of text on a black background&#10;&#10;Description automatically generated">
              <a:extLst>
                <a:ext uri="{FF2B5EF4-FFF2-40B4-BE49-F238E27FC236}">
                  <a16:creationId xmlns:a16="http://schemas.microsoft.com/office/drawing/2014/main" id="{5A3F674A-2732-4147-A921-13F1A34B3AFB}"/>
                </a:ext>
              </a:extLst>
            </p:cNvPr>
            <p:cNvPicPr>
              <a:picLocks noChangeAspect="1"/>
            </p:cNvPicPr>
            <p:nvPr/>
          </p:nvPicPr>
          <p:blipFill>
            <a:blip r:embed="rId5"/>
            <a:stretch>
              <a:fillRect/>
            </a:stretch>
          </p:blipFill>
          <p:spPr>
            <a:xfrm>
              <a:off x="308383" y="454444"/>
              <a:ext cx="3913632" cy="3653878"/>
            </a:xfrm>
            <a:prstGeom prst="rect">
              <a:avLst/>
            </a:prstGeom>
          </p:spPr>
        </p:pic>
      </p:grpSp>
    </p:spTree>
    <p:extLst>
      <p:ext uri="{BB962C8B-B14F-4D97-AF65-F5344CB8AC3E}">
        <p14:creationId xmlns:p14="http://schemas.microsoft.com/office/powerpoint/2010/main" val="224762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stertemplate" id="{A28139B5-9BA9-4108-91A2-C75D2EDFDF22}" vid="{E4DEFFE6-C98B-4AB3-BF15-46B37A84DC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27968</TotalTime>
  <Words>3529</Words>
  <Application>Microsoft Office PowerPoint</Application>
  <PresentationFormat>Custom</PresentationFormat>
  <Paragraphs>197</Paragraphs>
  <Slides>9</Slides>
  <Notes>9</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Illinois at Urbana-Champaign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Allison Parker</dc:creator>
  <cp:keywords/>
  <dc:description/>
  <cp:lastModifiedBy>Caitlyn Helton</cp:lastModifiedBy>
  <cp:revision>231</cp:revision>
  <cp:lastPrinted>2009-06-18T18:06:01Z</cp:lastPrinted>
  <dcterms:created xsi:type="dcterms:W3CDTF">2014-11-04T14:07:03Z</dcterms:created>
  <dcterms:modified xsi:type="dcterms:W3CDTF">2020-11-01T01:58:58Z</dcterms:modified>
  <cp:category/>
</cp:coreProperties>
</file>