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20" r:id="rId2"/>
  </p:sldMasterIdLst>
  <p:sldIdLst>
    <p:sldId id="256" r:id="rId3"/>
    <p:sldId id="259" r:id="rId4"/>
    <p:sldId id="264" r:id="rId5"/>
    <p:sldId id="257" r:id="rId6"/>
    <p:sldId id="258" r:id="rId7"/>
    <p:sldId id="267" r:id="rId8"/>
    <p:sldId id="260" r:id="rId9"/>
    <p:sldId id="265" r:id="rId10"/>
    <p:sldId id="370" r:id="rId11"/>
    <p:sldId id="373" r:id="rId12"/>
    <p:sldId id="266" r:id="rId13"/>
    <p:sldId id="368" r:id="rId14"/>
    <p:sldId id="262" r:id="rId15"/>
    <p:sldId id="366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n Semmens" initials="KS" lastIdx="2" clrIdx="0">
    <p:extLst>
      <p:ext uri="{19B8F6BF-5375-455C-9EA6-DF929625EA0E}">
        <p15:presenceInfo xmlns:p15="http://schemas.microsoft.com/office/powerpoint/2012/main" userId="25d4ffa1d2220128" providerId="Windows Live"/>
      </p:ext>
    </p:extLst>
  </p:cmAuthor>
  <p:cmAuthor id="2" name="Vandiver, Bailey E." initials="VBE" lastIdx="1" clrIdx="1">
    <p:extLst>
      <p:ext uri="{19B8F6BF-5375-455C-9EA6-DF929625EA0E}">
        <p15:presenceInfo xmlns:p15="http://schemas.microsoft.com/office/powerpoint/2012/main" userId="S::beva223@uky.edu::1e857cd0-9566-44c4-89df-82436a5f2d7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954571" y="149783"/>
            <a:ext cx="10394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B3FA07-8785-2A4C-BEE5-21FD4E3079EF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15" name="Rectangle 14"/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2" name="Picture 21" descr="A close up of a sign&#10;&#10;Description automatically generated">
              <a:extLst>
                <a:ext uri="{FF2B5EF4-FFF2-40B4-BE49-F238E27FC236}">
                  <a16:creationId xmlns:a16="http://schemas.microsoft.com/office/drawing/2014/main" id="{68D8FC38-392D-0448-BA85-8C0341591D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632" y="124709"/>
              <a:ext cx="2853910" cy="983381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09F80E5-3276-B247-BE3B-82A3EC22DE99}"/>
              </a:ext>
            </a:extLst>
          </p:cNvPr>
          <p:cNvSpPr txBox="1"/>
          <p:nvPr userDrawn="1"/>
        </p:nvSpPr>
        <p:spPr>
          <a:xfrm>
            <a:off x="348343" y="-5660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60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118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806CCE3-A715-1A4E-95E7-673112B5B1DB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6B71C0-F9D8-0049-9485-6EDD0B5C92F0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5EE6CA9-24E6-E348-BA8E-B9FCBEFEF027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549B718-F0D3-754D-ACD6-F6D113A8C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544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828800" y="97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FAED32-C1DF-9241-AC5A-729C1551B84B}"/>
              </a:ext>
            </a:extLst>
          </p:cNvPr>
          <p:cNvGrpSpPr/>
          <p:nvPr userDrawn="1"/>
        </p:nvGrpSpPr>
        <p:grpSpPr>
          <a:xfrm>
            <a:off x="-18327" y="-24743"/>
            <a:ext cx="12228653" cy="1385549"/>
            <a:chOff x="231" y="7022"/>
            <a:chExt cx="12228653" cy="138554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3875CE-9C00-D749-85B9-3346B3DE1DFD}"/>
                </a:ext>
              </a:extLst>
            </p:cNvPr>
            <p:cNvSpPr/>
            <p:nvPr userDrawn="1"/>
          </p:nvSpPr>
          <p:spPr>
            <a:xfrm>
              <a:off x="231" y="1273342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9607D58-A872-174F-A1E5-0D0EA834F41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1" name="Picture 40" descr="A close up of a sign&#10;&#10;Description automatically generated">
              <a:extLst>
                <a:ext uri="{FF2B5EF4-FFF2-40B4-BE49-F238E27FC236}">
                  <a16:creationId xmlns:a16="http://schemas.microsoft.com/office/drawing/2014/main" id="{05EFEA0D-9A59-974B-93EC-FF76E53D0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758" y="129329"/>
              <a:ext cx="2616812" cy="9016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861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286" y="410832"/>
            <a:ext cx="10515600" cy="57573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1486" y="989012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9286" y="989012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EC9B728-FA9F-4B46-87EB-377493CFEF45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D9272FE-33B4-8646-808D-5F473F16CD7A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97D4248-CFC1-874A-ABD0-5452E953C9B4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b="1"/>
            </a:p>
          </p:txBody>
        </p:sp>
        <p:pic>
          <p:nvPicPr>
            <p:cNvPr id="38" name="Picture 37" descr="A close up of a sign&#10;&#10;Description automatically generated">
              <a:extLst>
                <a:ext uri="{FF2B5EF4-FFF2-40B4-BE49-F238E27FC236}">
                  <a16:creationId xmlns:a16="http://schemas.microsoft.com/office/drawing/2014/main" id="{09E2FAE6-054A-DC45-A998-8E13C4E326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286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461" y="2505075"/>
            <a:ext cx="5157787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738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1828800" y="134564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357FCFF-2C01-634F-B8CE-69477AE2DDA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5C178E5-916D-4E4A-A201-61BD7619C1E1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A0FE8C5-3933-D64F-93CF-CE71CBAAD1D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40" name="Picture 39" descr="A close up of a sign&#10;&#10;Description automatically generated">
              <a:extLst>
                <a:ext uri="{FF2B5EF4-FFF2-40B4-BE49-F238E27FC236}">
                  <a16:creationId xmlns:a16="http://schemas.microsoft.com/office/drawing/2014/main" id="{68F6139E-8DBC-AB41-B4DB-6403F20B4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0297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757" y="141413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E280C3-77F5-C94F-B735-D55B119ABF48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8ACBB17-F1BD-584C-BC4C-0FB6D5652949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17EECC6-D6B1-D74B-9CDF-61D7D99B8F6F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6" name="Picture 35" descr="A close up of a sign&#10;&#10;Description automatically generated">
              <a:extLst>
                <a:ext uri="{FF2B5EF4-FFF2-40B4-BE49-F238E27FC236}">
                  <a16:creationId xmlns:a16="http://schemas.microsoft.com/office/drawing/2014/main" id="{BF69EE1C-5C91-224F-98C2-932CCBE4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294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0AB04D-EE0E-D54A-8A33-133A39FB0052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293C73F-A8E0-2340-98F3-BCB254CDB435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F79A51-7B0D-E340-B082-8B690E1CD1BE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28" name="Picture 27" descr="A close up of a sign&#10;&#10;Description automatically generated">
              <a:extLst>
                <a:ext uri="{FF2B5EF4-FFF2-40B4-BE49-F238E27FC236}">
                  <a16:creationId xmlns:a16="http://schemas.microsoft.com/office/drawing/2014/main" id="{139063CB-F9C1-6847-95A2-2866FAEDA1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87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54896"/>
            <a:ext cx="3932237" cy="107617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1363278"/>
            <a:ext cx="6172200" cy="3889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41677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625600" y="1743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0" cap="all" baseline="0" dirty="0">
              <a:solidFill>
                <a:schemeClr val="bg1"/>
              </a:solidFill>
              <a:latin typeface="Minion Pro" panose="02040503050306020203" pitchFamily="18" charset="0"/>
            </a:endParaRPr>
          </a:p>
          <a:p>
            <a:r>
              <a:rPr lang="en-US" sz="1600" b="0" cap="all" baseline="0" dirty="0">
                <a:solidFill>
                  <a:schemeClr val="bg1"/>
                </a:solidFill>
                <a:latin typeface="Minion Pro" panose="02040503050306020203" pitchFamily="18" charset="0"/>
              </a:rPr>
              <a:t>Cooperative Extension Program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82CAFF3-D296-2549-9845-0404108EF0BD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4F0CC85-A484-FD4B-8E18-0923D3CADC8D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4C380E2-5015-8446-8BDA-F0000DF385C5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58535222-3A2A-2645-90C4-6A75CF6EA1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96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771882"/>
            <a:ext cx="3932237" cy="83936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600" y="771882"/>
            <a:ext cx="6172200" cy="465810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644460"/>
            <a:ext cx="3932237" cy="38120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2595FD-115E-3C43-BA85-AC4ACA7E649C}"/>
              </a:ext>
            </a:extLst>
          </p:cNvPr>
          <p:cNvGrpSpPr/>
          <p:nvPr userDrawn="1"/>
        </p:nvGrpSpPr>
        <p:grpSpPr>
          <a:xfrm>
            <a:off x="-27490" y="5570286"/>
            <a:ext cx="12246980" cy="1359378"/>
            <a:chOff x="-18096" y="-90889"/>
            <a:chExt cx="12246980" cy="135937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2961E9-0AE8-8441-885D-95E00F027094}"/>
                </a:ext>
              </a:extLst>
            </p:cNvPr>
            <p:cNvSpPr/>
            <p:nvPr userDrawn="1"/>
          </p:nvSpPr>
          <p:spPr>
            <a:xfrm>
              <a:off x="-18096" y="-90889"/>
              <a:ext cx="12228653" cy="119229"/>
            </a:xfrm>
            <a:prstGeom prst="rect">
              <a:avLst/>
            </a:prstGeom>
            <a:solidFill>
              <a:srgbClr val="FFD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9D16286-4694-3A47-9C84-F018BCC0BECC}"/>
                </a:ext>
              </a:extLst>
            </p:cNvPr>
            <p:cNvSpPr/>
            <p:nvPr userDrawn="1"/>
          </p:nvSpPr>
          <p:spPr>
            <a:xfrm>
              <a:off x="231" y="7022"/>
              <a:ext cx="12228653" cy="1261467"/>
            </a:xfrm>
            <a:prstGeom prst="rect">
              <a:avLst/>
            </a:prstGeom>
            <a:solidFill>
              <a:srgbClr val="046A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1" name="Picture 30" descr="A close up of a sign&#10;&#10;Description automatically generated">
              <a:extLst>
                <a:ext uri="{FF2B5EF4-FFF2-40B4-BE49-F238E27FC236}">
                  <a16:creationId xmlns:a16="http://schemas.microsoft.com/office/drawing/2014/main" id="{142DABC3-C088-7C46-B22E-C35B668907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747" y="219696"/>
              <a:ext cx="2743200" cy="945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1427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35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81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160EA64-D806-43AC-9DF2-F8C432F32B4C}" type="datetimeFigureOut">
              <a:rPr lang="en-US" dirty="0"/>
              <a:pPr/>
              <a:t>10/28/2020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10/28/2020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90B43-80D3-4E62-BCCE-7E9532414BF3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8FE5-FDAC-4AE2-9681-7E7F068E48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45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B64DA-421B-442F-87A6-2BA561FD4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2969" y="635561"/>
            <a:ext cx="8991600" cy="2618080"/>
          </a:xfrm>
        </p:spPr>
        <p:txBody>
          <a:bodyPr>
            <a:normAutofit/>
          </a:bodyPr>
          <a:lstStyle/>
          <a:p>
            <a:r>
              <a:rPr lang="en-US" sz="4000" dirty="0"/>
              <a:t>Floating raceway nursery </a:t>
            </a:r>
            <a:br>
              <a:rPr lang="en-US" sz="40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proof of concept for production of phase I fingerling largemouth bass 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i="1" dirty="0"/>
              <a:t>Micropterus </a:t>
            </a:r>
            <a:r>
              <a:rPr lang="en-US" sz="2400" i="1" dirty="0" err="1"/>
              <a:t>salmoides</a:t>
            </a:r>
            <a:r>
              <a:rPr lang="en-US" sz="2400" dirty="0"/>
              <a:t>)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4EA1C-865C-4AA8-9FCB-5E7DC459D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4370" y="3735767"/>
            <a:ext cx="4478903" cy="2898298"/>
          </a:xfrm>
        </p:spPr>
        <p:txBody>
          <a:bodyPr>
            <a:normAutofit/>
          </a:bodyPr>
          <a:lstStyle/>
          <a:p>
            <a:r>
              <a:rPr lang="en-US" dirty="0"/>
              <a:t>By: </a:t>
            </a:r>
          </a:p>
          <a:p>
            <a:r>
              <a:rPr lang="en-US" dirty="0"/>
              <a:t>Dawson Armstrong</a:t>
            </a:r>
          </a:p>
          <a:p>
            <a:r>
              <a:rPr lang="en-US" dirty="0"/>
              <a:t>Ken Semmens</a:t>
            </a:r>
          </a:p>
          <a:p>
            <a:r>
              <a:rPr lang="en-US" dirty="0"/>
              <a:t>John Kelso</a:t>
            </a:r>
          </a:p>
          <a:p>
            <a:r>
              <a:rPr lang="en-US" dirty="0"/>
              <a:t>Aquaculture Research Center</a:t>
            </a:r>
          </a:p>
          <a:p>
            <a:r>
              <a:rPr lang="en-US" dirty="0"/>
              <a:t> Frankfort, KY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B1AB7E8-8234-4753-B925-FD1DFFD2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443" y="3429000"/>
            <a:ext cx="2601126" cy="334837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67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27"/>
    </mc:Choice>
    <mc:Fallback>
      <p:transition spd="slow" advTm="21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D546D-F70D-4730-994D-9E97BCAA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Results:</a:t>
            </a:r>
            <a:br>
              <a:rPr lang="en-US" dirty="0"/>
            </a:br>
            <a:r>
              <a:rPr lang="en-US" dirty="0"/>
              <a:t>Growth of LMB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413AA-B352-4191-9A6B-BBD02B080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1599"/>
            <a:ext cx="5844209" cy="502774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 T-test was ran on growth of LMB. Comparing the weight between the raceways and ponds, the p-value was 0.423</a:t>
            </a:r>
          </a:p>
          <a:p>
            <a:r>
              <a:rPr lang="en-US" dirty="0"/>
              <a:t>Comparing the length of LMB between the raceways and ponds, the p-value was 0.241 </a:t>
            </a:r>
          </a:p>
          <a:p>
            <a:r>
              <a:rPr lang="en-US" dirty="0"/>
              <a:t>Statistically, growth between the raceways and ponds was not significant. </a:t>
            </a:r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6B6DAF3-5FFC-45BD-A078-4A424676C4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101274"/>
              </p:ext>
            </p:extLst>
          </p:nvPr>
        </p:nvGraphicFramePr>
        <p:xfrm>
          <a:off x="0" y="1444987"/>
          <a:ext cx="5844210" cy="252300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48070">
                  <a:extLst>
                    <a:ext uri="{9D8B030D-6E8A-4147-A177-3AD203B41FA5}">
                      <a16:colId xmlns:a16="http://schemas.microsoft.com/office/drawing/2014/main" val="3621279538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1539411214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4232309944"/>
                    </a:ext>
                  </a:extLst>
                </a:gridCol>
              </a:tblGrid>
              <a:tr h="63075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Weight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Length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968665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1.34g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41.93mm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2911198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0.77g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34.29mm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026403"/>
                  </a:ext>
                </a:extLst>
              </a:tr>
              <a:tr h="6307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Outside Raceway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1.70g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45.62mm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66324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D4AD0E8-EA12-4DC0-A68C-A5DCB1437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747" y="1444987"/>
            <a:ext cx="5102052" cy="411732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5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43"/>
    </mc:Choice>
    <mc:Fallback>
      <p:transition spd="slow" advTm="66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D0C83-789D-4BFC-9A2F-8A94D311A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sz="2200"/>
              <a:t>Advantages of Floating nursery production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21920-4C64-4119-AB8D-E1C20B8C3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4492932" cy="3263206"/>
          </a:xfrm>
        </p:spPr>
        <p:txBody>
          <a:bodyPr>
            <a:normAutofit/>
          </a:bodyPr>
          <a:lstStyle/>
          <a:p>
            <a:r>
              <a:rPr lang="en-US"/>
              <a:t>Modest cost</a:t>
            </a:r>
          </a:p>
          <a:p>
            <a:r>
              <a:rPr lang="en-US"/>
              <a:t>Utilize existing ponds</a:t>
            </a:r>
          </a:p>
          <a:p>
            <a:r>
              <a:rPr lang="en-US"/>
              <a:t>Management and harvest labor efficient </a:t>
            </a:r>
          </a:p>
          <a:p>
            <a:r>
              <a:rPr lang="en-US"/>
              <a:t>Easily separate multiple size groups  </a:t>
            </a:r>
          </a:p>
          <a:p>
            <a:r>
              <a:rPr lang="en-US"/>
              <a:t>Abundant natural feed available to fry </a:t>
            </a:r>
          </a:p>
          <a:p>
            <a:r>
              <a:rPr lang="en-US"/>
              <a:t>Protection of fry from predators </a:t>
            </a:r>
          </a:p>
          <a:p>
            <a:r>
              <a:rPr lang="en-US"/>
              <a:t>Multiple raceways can be placed in ponds, so space is not limited </a:t>
            </a:r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6AC89B-FC31-4359-8180-FE1BCC496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A5970C-32AD-45E3-B88B-C683E4C1C5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in a parking lot&#10;&#10;Description automatically generated">
            <a:extLst>
              <a:ext uri="{FF2B5EF4-FFF2-40B4-BE49-F238E27FC236}">
                <a16:creationId xmlns:a16="http://schemas.microsoft.com/office/drawing/2014/main" id="{1BA005D8-6FB9-4615-BBFE-A3C88824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789" y="1633626"/>
            <a:ext cx="4782312" cy="359868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5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587"/>
    </mc:Choice>
    <mc:Fallback>
      <p:transition spd="slow" advTm="63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0761F-CC0A-4D08-8373-FDB6765D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ED8E-E7EE-4ACA-B73F-827E3893C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1915" y="2638045"/>
            <a:ext cx="4271771" cy="36761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Escapement of Raceways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Secure screens more carefully with cross braces on bottom.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Consider using smaller mesh for screens.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Growth/food availability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Increase flow (</a:t>
            </a:r>
            <a:r>
              <a:rPr lang="en-US" dirty="0" err="1">
                <a:solidFill>
                  <a:schemeClr val="tx1"/>
                </a:solidFill>
              </a:rPr>
              <a:t>gpm</a:t>
            </a:r>
            <a:r>
              <a:rPr lang="en-US" dirty="0">
                <a:solidFill>
                  <a:schemeClr val="tx1"/>
                </a:solidFill>
              </a:rPr>
              <a:t>) through raceway to deliver more food.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a belt feeder to introduce small amounts of feed in the third week.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4881EE-06DA-4A75-B6FE-083E4A9ED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750779"/>
            <a:ext cx="4270247" cy="3014753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tx1"/>
                </a:solidFill>
              </a:rPr>
              <a:t>Other things to investigate: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Don’t harvest LMB. Grade and feed train them in the raceway. 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Multiple raceways in a single pond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Can unmanaged recreational ponds support this practice?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Fish Density inside the raceway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Zooplankton form and abundance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6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109"/>
    </mc:Choice>
    <mc:Fallback>
      <p:transition spd="slow" advTm="104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BE4B-2DBE-4704-B528-B1A545AE4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10D3-1B87-401A-800F-F1C6FC3EE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905" y="2464789"/>
            <a:ext cx="10106527" cy="4219956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First attempt of floating nursery production of phase I Largemouth Bass was encouraging.</a:t>
            </a:r>
          </a:p>
          <a:p>
            <a:r>
              <a:rPr lang="en-US" sz="2800" dirty="0"/>
              <a:t>Suspended design and materials were viable.</a:t>
            </a:r>
          </a:p>
          <a:p>
            <a:r>
              <a:rPr lang="en-US" sz="2800" dirty="0"/>
              <a:t>Verified modest cost.</a:t>
            </a:r>
          </a:p>
          <a:p>
            <a:r>
              <a:rPr lang="en-US" sz="2800" dirty="0"/>
              <a:t>Significant numbers of fry survived and grew in the floating nursery. </a:t>
            </a:r>
          </a:p>
          <a:p>
            <a:r>
              <a:rPr lang="en-US" sz="2800" dirty="0"/>
              <a:t>Growth in ponds was greater than growth in floating raceway nursery. </a:t>
            </a:r>
          </a:p>
          <a:p>
            <a:r>
              <a:rPr lang="en-US" sz="2800" dirty="0"/>
              <a:t>Escapement was an issue in floating raceway.   </a:t>
            </a:r>
          </a:p>
          <a:p>
            <a:r>
              <a:rPr lang="en-US" sz="2800" dirty="0"/>
              <a:t>Harvesting the LMB took far less time and was gentle on the fish.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43"/>
    </mc:Choice>
    <mc:Fallback>
      <p:transition spd="slow" advTm="8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1485" y="989012"/>
            <a:ext cx="7218783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material is based upon work that is supported by the National Institute of Food and Agriculture, U.S. Department of Agriculture, Capacity Building Grant 2017-38821-26436.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Any opinions, findings, conclusions, or recommendations expressed in this publication are those of the author(s) and do not necessarily reflect the view of the U.S. Department of Agriculture</a:t>
            </a:r>
            <a:r>
              <a:rPr lang="en-US" altLang="en-US" dirty="0"/>
              <a:t>.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DB5AB9-85F7-4B83-B5E6-B431C9C55AB7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330" y="1203649"/>
            <a:ext cx="2668556" cy="362960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120509-F113-4A7C-8D22-FA867EAD7E47}"/>
              </a:ext>
            </a:extLst>
          </p:cNvPr>
          <p:cNvSpPr txBox="1">
            <a:spLocks/>
          </p:cNvSpPr>
          <p:nvPr/>
        </p:nvSpPr>
        <p:spPr>
          <a:xfrm>
            <a:off x="3934808" y="6211710"/>
            <a:ext cx="7729728" cy="4709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4"/>
    </mc:Choice>
    <mc:Fallback>
      <p:transition spd="slow" advTm="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B4C311-EF06-4D17-BBCD-D6ACC1221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772" y="3060439"/>
            <a:ext cx="4550228" cy="3797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579E27-5EDA-45C2-8EAC-BFB7A4725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7520" y="3060440"/>
            <a:ext cx="3944129" cy="3797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726F31-20A2-4AB0-85C7-2DBFCB830CC8}"/>
              </a:ext>
            </a:extLst>
          </p:cNvPr>
          <p:cNvSpPr txBox="1"/>
          <p:nvPr/>
        </p:nvSpPr>
        <p:spPr>
          <a:xfrm>
            <a:off x="1045029" y="298580"/>
            <a:ext cx="955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Black" panose="020B0A04020102020204" pitchFamily="34" charset="0"/>
              </a:rPr>
              <a:t>Questions?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76A76-7B1C-4632-85F4-0E706D84AD5B}"/>
              </a:ext>
            </a:extLst>
          </p:cNvPr>
          <p:cNvSpPr txBox="1"/>
          <p:nvPr/>
        </p:nvSpPr>
        <p:spPr>
          <a:xfrm>
            <a:off x="1074133" y="1356343"/>
            <a:ext cx="949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If you would like a copy of the assembly video for this Floating Raceway Nursery, email me:</a:t>
            </a:r>
          </a:p>
          <a:p>
            <a:pPr algn="ctr"/>
            <a:r>
              <a:rPr lang="en-US" dirty="0" err="1">
                <a:latin typeface="Arial Black" panose="020B0A04020102020204" pitchFamily="34" charset="0"/>
              </a:rPr>
              <a:t>Dawson.Armstrong@kysu.edu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D25BC6-FE81-407C-9A90-B25DF9A2D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0439"/>
            <a:ext cx="4154116" cy="529045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1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67"/>
    </mc:Choice>
    <mc:Fallback>
      <p:transition spd="slow" advTm="20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376B1-B019-48A6-BE18-1F348FE9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81" y="2708804"/>
            <a:ext cx="3698803" cy="1440394"/>
          </a:xfrm>
          <a:noFill/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Intensive  Production of Largemouth Bass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03EBD-907E-4D59-98D4-A72CD1063C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05E64-062F-4E72-85CC-D8996D4A0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9182" y="802638"/>
            <a:ext cx="5408696" cy="5252722"/>
          </a:xfrm>
        </p:spPr>
        <p:txBody>
          <a:bodyPr anchor="ctr"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Drain brood pond to remove all fish.</a:t>
            </a:r>
          </a:p>
          <a:p>
            <a:r>
              <a:rPr lang="en-US" dirty="0">
                <a:solidFill>
                  <a:schemeClr val="bg1"/>
                </a:solidFill>
              </a:rPr>
              <a:t>Stock brooders and place spawning mats.</a:t>
            </a:r>
          </a:p>
          <a:p>
            <a:r>
              <a:rPr lang="en-US" dirty="0">
                <a:solidFill>
                  <a:schemeClr val="bg1"/>
                </a:solidFill>
              </a:rPr>
              <a:t>Fish spawn on mat.</a:t>
            </a:r>
          </a:p>
          <a:p>
            <a:r>
              <a:rPr lang="en-US" dirty="0">
                <a:solidFill>
                  <a:schemeClr val="bg1"/>
                </a:solidFill>
              </a:rPr>
              <a:t>Harvest mats with eggs.</a:t>
            </a:r>
          </a:p>
          <a:p>
            <a:r>
              <a:rPr lang="en-US" dirty="0">
                <a:solidFill>
                  <a:schemeClr val="bg1"/>
                </a:solidFill>
              </a:rPr>
              <a:t>Incubate eggs in the hatchery.</a:t>
            </a:r>
          </a:p>
          <a:p>
            <a:r>
              <a:rPr lang="en-US" dirty="0">
                <a:solidFill>
                  <a:schemeClr val="bg1"/>
                </a:solidFill>
              </a:rPr>
              <a:t>Fry hatch into sac fry.</a:t>
            </a:r>
          </a:p>
          <a:p>
            <a:r>
              <a:rPr lang="en-US" dirty="0">
                <a:solidFill>
                  <a:schemeClr val="bg1"/>
                </a:solidFill>
              </a:rPr>
              <a:t>Fertilize nursery ponds.</a:t>
            </a:r>
          </a:p>
          <a:p>
            <a:r>
              <a:rPr lang="en-US" dirty="0">
                <a:solidFill>
                  <a:schemeClr val="bg1"/>
                </a:solidFill>
              </a:rPr>
              <a:t>Yolk sac consumed and fry swim up.</a:t>
            </a:r>
          </a:p>
          <a:p>
            <a:r>
              <a:rPr lang="en-US" dirty="0">
                <a:solidFill>
                  <a:schemeClr val="bg1"/>
                </a:solidFill>
              </a:rPr>
              <a:t>Stock swim-up fry into prepared pond.</a:t>
            </a:r>
          </a:p>
          <a:p>
            <a:r>
              <a:rPr lang="en-US" dirty="0">
                <a:solidFill>
                  <a:schemeClr val="bg1"/>
                </a:solidFill>
              </a:rPr>
              <a:t>After 30 days, harvest Phase I fingerlings.</a:t>
            </a:r>
          </a:p>
          <a:p>
            <a:r>
              <a:rPr lang="en-US" dirty="0">
                <a:solidFill>
                  <a:schemeClr val="bg1"/>
                </a:solidFill>
              </a:rPr>
              <a:t>Feed train fingerlings in the hatchery.  </a:t>
            </a:r>
          </a:p>
          <a:p>
            <a:r>
              <a:rPr lang="en-US" dirty="0">
                <a:solidFill>
                  <a:schemeClr val="bg1"/>
                </a:solidFill>
              </a:rPr>
              <a:t>Stock feed trained fingerlings into ponds (Phase II).</a:t>
            </a:r>
          </a:p>
          <a:p>
            <a:r>
              <a:rPr lang="en-US" dirty="0">
                <a:solidFill>
                  <a:schemeClr val="bg1"/>
                </a:solidFill>
              </a:rPr>
              <a:t>Grow fish to stocker size the end of the year.</a:t>
            </a:r>
          </a:p>
          <a:p>
            <a:r>
              <a:rPr lang="en-US" dirty="0">
                <a:solidFill>
                  <a:schemeClr val="bg1"/>
                </a:solidFill>
              </a:rPr>
              <a:t>Grow out stockers to market size.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9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2136"/>
    </mc:Choice>
    <mc:Fallback>
      <p:transition spd="slow" advTm="6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2C7A3-2718-433B-87F5-5F266E111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079" y="377463"/>
            <a:ext cx="7729728" cy="1188720"/>
          </a:xfrm>
        </p:spPr>
        <p:txBody>
          <a:bodyPr/>
          <a:lstStyle/>
          <a:p>
            <a:r>
              <a:rPr lang="en-US" dirty="0"/>
              <a:t>Issues with producing LMB In indoor systems or nursery ponds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D8065-1237-4C94-8608-DA6F3C1FF9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1887229"/>
            <a:ext cx="7729728" cy="4526154"/>
          </a:xfrm>
        </p:spPr>
        <p:txBody>
          <a:bodyPr>
            <a:normAutofit/>
          </a:bodyPr>
          <a:lstStyle/>
          <a:p>
            <a:r>
              <a:rPr lang="en-US" b="1" dirty="0"/>
              <a:t>INDOOR SYSTEMS </a:t>
            </a:r>
          </a:p>
          <a:p>
            <a:r>
              <a:rPr lang="en-US" dirty="0"/>
              <a:t>Costly </a:t>
            </a:r>
          </a:p>
          <a:p>
            <a:r>
              <a:rPr lang="en-US" dirty="0"/>
              <a:t>First live food is very difficult to culture indoors</a:t>
            </a:r>
          </a:p>
          <a:p>
            <a:r>
              <a:rPr lang="en-US" dirty="0"/>
              <a:t>Space is limited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NURSERY PONDS</a:t>
            </a:r>
          </a:p>
          <a:p>
            <a:r>
              <a:rPr lang="en-US" dirty="0"/>
              <a:t>Number of fish stocked in the pond can be limited</a:t>
            </a:r>
          </a:p>
          <a:p>
            <a:r>
              <a:rPr lang="en-US" dirty="0"/>
              <a:t>Can only stock same age spawns together or cannibalism will occur </a:t>
            </a:r>
          </a:p>
          <a:p>
            <a:r>
              <a:rPr lang="en-US" dirty="0"/>
              <a:t>Recovery of fish is an issue (filamentous algae, hot weather, etc.)</a:t>
            </a:r>
          </a:p>
          <a:p>
            <a:r>
              <a:rPr lang="en-US" dirty="0"/>
              <a:t>Damaging/killing the fish during harvest is an issue </a:t>
            </a:r>
          </a:p>
          <a:p>
            <a:r>
              <a:rPr lang="en-US" dirty="0"/>
              <a:t>Labor intensive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2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43"/>
    </mc:Choice>
    <mc:Fallback>
      <p:transition spd="slow" advTm="5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9C7316-16E5-451F-9B8D-AB997F2D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dirty="0"/>
              <a:t>What is a Raceway?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35975-BEC1-49ED-9B1E-D2C1ED758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062" y="1843590"/>
            <a:ext cx="8779512" cy="364281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404040"/>
                </a:solidFill>
              </a:rPr>
              <a:t>Also known as a flow-through system, a raceway is a unit that has three enclosed walls and uses continuously running water for production of aquatic organisms. 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dirty="0">
                <a:solidFill>
                  <a:srgbClr val="404040"/>
                </a:solidFill>
              </a:rPr>
              <a:t>Advantages of raceways include: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Space per unit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Higher stocking density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Ease of feeding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Ease of harvesting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Improved water quality 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Multiple size groups can easily be separated</a:t>
            </a:r>
          </a:p>
          <a:p>
            <a:pPr lvl="2"/>
            <a:r>
              <a:rPr lang="en-US" dirty="0">
                <a:solidFill>
                  <a:srgbClr val="404040"/>
                </a:solidFill>
              </a:rPr>
              <a:t>Predator protection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14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71"/>
    </mc:Choice>
    <mc:Fallback>
      <p:transition spd="slow" advTm="29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96EB3-3EDD-42CB-92C2-1477FCA51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1306"/>
            <a:ext cx="7729728" cy="1188720"/>
          </a:xfrm>
        </p:spPr>
        <p:txBody>
          <a:bodyPr/>
          <a:lstStyle/>
          <a:p>
            <a:r>
              <a:rPr lang="en-US" dirty="0"/>
              <a:t>Floating Raceway Nursery design 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CB8D095-5382-4E84-B45C-5225825B7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64" y="1451185"/>
            <a:ext cx="5462546" cy="5335509"/>
          </a:xfrm>
        </p:spPr>
        <p:txBody>
          <a:bodyPr>
            <a:normAutofit/>
          </a:bodyPr>
          <a:lstStyle/>
          <a:p>
            <a:r>
              <a:rPr lang="en-US" dirty="0"/>
              <a:t>Total length: 16 ft</a:t>
            </a:r>
          </a:p>
          <a:p>
            <a:r>
              <a:rPr lang="en-US" dirty="0"/>
              <a:t>Inside length holding fish: 8 ft</a:t>
            </a:r>
          </a:p>
          <a:p>
            <a:r>
              <a:rPr lang="en-US" dirty="0"/>
              <a:t>Inside width: 3 ft</a:t>
            </a:r>
          </a:p>
          <a:p>
            <a:r>
              <a:rPr lang="en-US" dirty="0"/>
              <a:t>Side walls are </a:t>
            </a:r>
            <a:r>
              <a:rPr lang="en-US" dirty="0" err="1"/>
              <a:t>Permalon</a:t>
            </a:r>
            <a:r>
              <a:rPr lang="en-US" dirty="0"/>
              <a:t> plastic sheets</a:t>
            </a:r>
          </a:p>
          <a:p>
            <a:r>
              <a:rPr lang="en-US" dirty="0"/>
              <a:t>Suspend raceway from floating frame</a:t>
            </a:r>
          </a:p>
          <a:p>
            <a:r>
              <a:rPr lang="en-US" dirty="0"/>
              <a:t>Hard bottom, with vertical sides</a:t>
            </a:r>
          </a:p>
          <a:p>
            <a:r>
              <a:rPr lang="en-US" dirty="0"/>
              <a:t>Floatation at each end of raceway</a:t>
            </a:r>
          </a:p>
          <a:p>
            <a:r>
              <a:rPr lang="en-US" dirty="0"/>
              <a:t>Keyway for screen removal </a:t>
            </a:r>
          </a:p>
          <a:p>
            <a:r>
              <a:rPr lang="en-US" dirty="0"/>
              <a:t>1/3 hp electric pump to push water and aerate </a:t>
            </a:r>
          </a:p>
          <a:p>
            <a:r>
              <a:rPr lang="en-US" dirty="0"/>
              <a:t>Mesh cover predator protection and escapement </a:t>
            </a:r>
          </a:p>
          <a:p>
            <a:r>
              <a:rPr lang="en-US" dirty="0"/>
              <a:t>Fine mesh screen in keyway on one end and a plywood sheet end wall</a:t>
            </a:r>
          </a:p>
          <a:p>
            <a:r>
              <a:rPr lang="en-US" dirty="0"/>
              <a:t>Estimated cost of materials is $500 </a:t>
            </a:r>
          </a:p>
        </p:txBody>
      </p:sp>
      <p:pic>
        <p:nvPicPr>
          <p:cNvPr id="8" name="Picture 7" descr="A bird sitting on top of a body of water&#10;&#10;Description automatically generated">
            <a:extLst>
              <a:ext uri="{FF2B5EF4-FFF2-40B4-BE49-F238E27FC236}">
                <a16:creationId xmlns:a16="http://schemas.microsoft.com/office/drawing/2014/main" id="{1D995B06-B278-47A4-9243-4FD2B9B22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3249" y="1931437"/>
            <a:ext cx="6568751" cy="492656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0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405"/>
    </mc:Choice>
    <mc:Fallback>
      <p:transition spd="slow" advTm="73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7AD89-7218-4B14-89FD-D26EA1F9D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210" y="0"/>
            <a:ext cx="7729728" cy="1188720"/>
          </a:xfrm>
        </p:spPr>
        <p:txBody>
          <a:bodyPr/>
          <a:lstStyle/>
          <a:p>
            <a:r>
              <a:rPr lang="en-US" dirty="0"/>
              <a:t>Construction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 picture containing indoor, building, window, table&#10;&#10;Description automatically generated">
            <a:extLst>
              <a:ext uri="{FF2B5EF4-FFF2-40B4-BE49-F238E27FC236}">
                <a16:creationId xmlns:a16="http://schemas.microsoft.com/office/drawing/2014/main" id="{35F22E40-4046-4331-84D7-DC46733FF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2086700"/>
            <a:ext cx="3815845" cy="4771300"/>
          </a:xfrm>
        </p:spPr>
      </p:pic>
      <p:pic>
        <p:nvPicPr>
          <p:cNvPr id="7" name="Picture 6" descr="A picture containing indoor, table, wooden, sitting&#10;&#10;Description automatically generated">
            <a:extLst>
              <a:ext uri="{FF2B5EF4-FFF2-40B4-BE49-F238E27FC236}">
                <a16:creationId xmlns:a16="http://schemas.microsoft.com/office/drawing/2014/main" id="{13754136-9320-4287-A467-8217BA0BC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5843" y="2082861"/>
            <a:ext cx="4096515" cy="4775137"/>
          </a:xfrm>
          <a:prstGeom prst="rect">
            <a:avLst/>
          </a:prstGeom>
        </p:spPr>
      </p:pic>
      <p:pic>
        <p:nvPicPr>
          <p:cNvPr id="9" name="Picture 8" descr="A picture containing indoor, table, building, sitting&#10;&#10;Description automatically generated">
            <a:extLst>
              <a:ext uri="{FF2B5EF4-FFF2-40B4-BE49-F238E27FC236}">
                <a16:creationId xmlns:a16="http://schemas.microsoft.com/office/drawing/2014/main" id="{FF06368F-F7BB-4117-9E4C-162D469BF8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2359" y="2082862"/>
            <a:ext cx="4279642" cy="47751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4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8"/>
    </mc:Choice>
    <mc:Fallback>
      <p:transition spd="slow" advTm="20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A3764AE-D7B7-4CB5-A0E1-2885E4598A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4198D-FF61-43FF-9632-604BE997A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3" y="1873191"/>
            <a:ext cx="3610691" cy="2631432"/>
          </a:xfr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Phase I </a:t>
            </a:r>
            <a:b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Largemouth Bass production at </a:t>
            </a:r>
            <a:b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Kentucky State University 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9C095C-3AB6-49D8-9436-3672566FEE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B6D2-C7DC-48BF-A75D-66306E647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3" y="973600"/>
            <a:ext cx="5826919" cy="4924280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In this experiment there were two treatments: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 nursery ponds as a control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3 ponds with floating raceway nursery treatment</a:t>
            </a:r>
          </a:p>
          <a:p>
            <a:r>
              <a:rPr lang="en-US" dirty="0">
                <a:solidFill>
                  <a:schemeClr val="tx1"/>
                </a:solidFill>
              </a:rPr>
              <a:t>All 6 ponds received the same fertilization program.</a:t>
            </a:r>
          </a:p>
          <a:p>
            <a:r>
              <a:rPr lang="en-US" dirty="0">
                <a:solidFill>
                  <a:schemeClr val="tx1"/>
                </a:solidFill>
              </a:rPr>
              <a:t>Fill brood pond; stock brooders.</a:t>
            </a:r>
          </a:p>
          <a:p>
            <a:r>
              <a:rPr lang="en-US" dirty="0">
                <a:solidFill>
                  <a:schemeClr val="tx1"/>
                </a:solidFill>
              </a:rPr>
              <a:t>Brood stock spawn; collect mats with eggs.</a:t>
            </a:r>
          </a:p>
          <a:p>
            <a:r>
              <a:rPr lang="en-US" dirty="0">
                <a:solidFill>
                  <a:schemeClr val="tx1"/>
                </a:solidFill>
              </a:rPr>
              <a:t>Prepare nursery ponds.</a:t>
            </a:r>
          </a:p>
          <a:p>
            <a:r>
              <a:rPr lang="en-US" dirty="0">
                <a:solidFill>
                  <a:schemeClr val="tx1"/>
                </a:solidFill>
              </a:rPr>
              <a:t>Eggs hatch and become swim up fry.</a:t>
            </a:r>
          </a:p>
          <a:p>
            <a:r>
              <a:rPr lang="en-US" dirty="0">
                <a:solidFill>
                  <a:schemeClr val="tx1"/>
                </a:solidFill>
              </a:rPr>
              <a:t>Stock 6,000 swim up fry in each pond and raceway.</a:t>
            </a:r>
          </a:p>
          <a:p>
            <a:r>
              <a:rPr lang="en-US" dirty="0">
                <a:solidFill>
                  <a:schemeClr val="tx1"/>
                </a:solidFill>
              </a:rPr>
              <a:t>Water from the pond pumped over plywood end wall of each raceway at 15 </a:t>
            </a:r>
            <a:r>
              <a:rPr lang="en-US" dirty="0" err="1">
                <a:solidFill>
                  <a:schemeClr val="tx1"/>
                </a:solidFill>
              </a:rPr>
              <a:t>gpm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r>
              <a:rPr lang="en-US" dirty="0">
                <a:solidFill>
                  <a:schemeClr val="tx1"/>
                </a:solidFill>
              </a:rPr>
              <a:t>Fish in both treatments feed on zooplankton and other natural foods.</a:t>
            </a:r>
          </a:p>
          <a:p>
            <a:r>
              <a:rPr lang="en-US" dirty="0">
                <a:solidFill>
                  <a:schemeClr val="tx1"/>
                </a:solidFill>
              </a:rPr>
              <a:t>Fingerlings are harvested after 27 days.</a:t>
            </a:r>
          </a:p>
          <a:p>
            <a:r>
              <a:rPr lang="en-US" dirty="0">
                <a:solidFill>
                  <a:schemeClr val="tx1"/>
                </a:solidFill>
              </a:rPr>
              <a:t>Move fingerlings taken to the hatchery for feed training.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92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108"/>
    </mc:Choice>
    <mc:Fallback>
      <p:transition spd="slow" advTm="80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itting, chocolate, cake, green&#10;&#10;Description automatically generated">
            <a:extLst>
              <a:ext uri="{FF2B5EF4-FFF2-40B4-BE49-F238E27FC236}">
                <a16:creationId xmlns:a16="http://schemas.microsoft.com/office/drawing/2014/main" id="{DA929F77-1F56-4133-9326-06CD369F06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1" b="18637"/>
          <a:stretch/>
        </p:blipFill>
        <p:spPr>
          <a:xfrm>
            <a:off x="321724" y="321732"/>
            <a:ext cx="5728548" cy="6214533"/>
          </a:xfrm>
          <a:prstGeom prst="rect">
            <a:avLst/>
          </a:prstGeom>
        </p:spPr>
      </p:pic>
      <p:pic>
        <p:nvPicPr>
          <p:cNvPr id="7" name="Picture 6" descr="A picture containing indoor, dirty, car, sitting&#10;&#10;Description automatically generated">
            <a:extLst>
              <a:ext uri="{FF2B5EF4-FFF2-40B4-BE49-F238E27FC236}">
                <a16:creationId xmlns:a16="http://schemas.microsoft.com/office/drawing/2014/main" id="{E5399F9D-B614-4A1E-BFD9-77C72497B3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5" r="-1" b="17172"/>
          <a:stretch/>
        </p:blipFill>
        <p:spPr>
          <a:xfrm>
            <a:off x="6141728" y="321732"/>
            <a:ext cx="5728547" cy="62145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3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80"/>
    </mc:Choice>
    <mc:Fallback>
      <p:transition spd="slow" advTm="17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3AD38-EBB7-4EC3-9A93-9DD5C92A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0"/>
            <a:ext cx="7729728" cy="1188720"/>
          </a:xfrm>
        </p:spPr>
        <p:txBody>
          <a:bodyPr/>
          <a:lstStyle/>
          <a:p>
            <a:r>
              <a:rPr lang="en-US" dirty="0"/>
              <a:t>Results:</a:t>
            </a:r>
            <a:br>
              <a:rPr lang="en-US" dirty="0"/>
            </a:br>
            <a:r>
              <a:rPr lang="en-US" dirty="0"/>
              <a:t>Recovery of LMB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CD3DE-2010-49F9-8CBD-CC7FEF0C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6263"/>
            <a:ext cx="6528021" cy="4746929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Escapement and survival are issues to address</a:t>
            </a:r>
          </a:p>
          <a:p>
            <a:r>
              <a:rPr lang="en-US" dirty="0"/>
              <a:t>Recovery of fish inside the raceways was much more efficient than recovery of fish in nursery ponds</a:t>
            </a:r>
          </a:p>
          <a:p>
            <a:r>
              <a:rPr lang="en-US" dirty="0"/>
              <a:t>Harvesting 3 nursery ponds took us 3.5 hours</a:t>
            </a:r>
          </a:p>
          <a:p>
            <a:r>
              <a:rPr lang="en-US" dirty="0"/>
              <a:t>Harvesting the three raceways and the escapees took 2 hours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0FF4D1-8FEB-430E-BD9E-3338B78C9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8620" y="1703283"/>
            <a:ext cx="4996403" cy="4049486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614DEB1-A0D7-4870-8DE7-D73F246A53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76488"/>
              </p:ext>
            </p:extLst>
          </p:nvPr>
        </p:nvGraphicFramePr>
        <p:xfrm>
          <a:off x="520117" y="1424572"/>
          <a:ext cx="5575883" cy="23504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4052">
                  <a:extLst>
                    <a:ext uri="{9D8B030D-6E8A-4147-A177-3AD203B41FA5}">
                      <a16:colId xmlns:a16="http://schemas.microsoft.com/office/drawing/2014/main" val="3645261004"/>
                    </a:ext>
                  </a:extLst>
                </a:gridCol>
                <a:gridCol w="2871831">
                  <a:extLst>
                    <a:ext uri="{9D8B030D-6E8A-4147-A177-3AD203B41FA5}">
                      <a16:colId xmlns:a16="http://schemas.microsoft.com/office/drawing/2014/main" val="3594066165"/>
                    </a:ext>
                  </a:extLst>
                </a:gridCol>
              </a:tblGrid>
              <a:tr h="470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Recovery of LMB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724808"/>
                  </a:ext>
                </a:extLst>
              </a:tr>
              <a:tr h="4700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570922"/>
                  </a:ext>
                </a:extLst>
              </a:tr>
              <a:tr h="4700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88518"/>
                  </a:ext>
                </a:extLst>
              </a:tr>
              <a:tr h="4700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Outside Raceway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2127912"/>
                  </a:ext>
                </a:extLst>
              </a:tr>
              <a:tr h="47009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Raceway 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639704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0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51"/>
    </mc:Choice>
    <mc:Fallback>
      <p:transition spd="slow" advTm="55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920</Words>
  <Application>Microsoft Office PowerPoint</Application>
  <PresentationFormat>Widescreen</PresentationFormat>
  <Paragraphs>153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Gill Sans MT</vt:lpstr>
      <vt:lpstr>Minion Pro</vt:lpstr>
      <vt:lpstr>Times New Roman</vt:lpstr>
      <vt:lpstr>Parcel</vt:lpstr>
      <vt:lpstr>1_Office Theme</vt:lpstr>
      <vt:lpstr>Floating raceway nursery   proof of concept for production of phase I fingerling largemouth bass  (Micropterus salmoides)  </vt:lpstr>
      <vt:lpstr>Intensive  Production of Largemouth Bass</vt:lpstr>
      <vt:lpstr>Issues with producing LMB In indoor systems or nursery ponds</vt:lpstr>
      <vt:lpstr>What is a Raceway?</vt:lpstr>
      <vt:lpstr>Floating Raceway Nursery design </vt:lpstr>
      <vt:lpstr>Construction</vt:lpstr>
      <vt:lpstr>Phase I  Largemouth Bass production at  Kentucky State University </vt:lpstr>
      <vt:lpstr>PowerPoint Presentation</vt:lpstr>
      <vt:lpstr>Results: Recovery of LMB</vt:lpstr>
      <vt:lpstr>Results: Growth of LMB </vt:lpstr>
      <vt:lpstr>Advantages of Floating nursery production </vt:lpstr>
      <vt:lpstr>Addressing issues</vt:lpstr>
      <vt:lpstr>Conclusion</vt:lpstr>
      <vt:lpstr>Acknowledgement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Floating raceway nursery   proof of concept for production of phase I fingerling largemouth bass  (Micropterus salmoides)</dc:title>
  <dc:creator>Dawson Armstrong</dc:creator>
  <cp:lastModifiedBy>Administrator</cp:lastModifiedBy>
  <cp:revision>7</cp:revision>
  <dcterms:created xsi:type="dcterms:W3CDTF">2020-10-28T14:01:36Z</dcterms:created>
  <dcterms:modified xsi:type="dcterms:W3CDTF">2020-10-28T16:31:26Z</dcterms:modified>
</cp:coreProperties>
</file>