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 roundtripDataSignature="AMtx7mj0737DvmsAFVpN22k0xyMIydYu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71" autoAdjust="0"/>
    <p:restoredTop sz="94674"/>
  </p:normalViewPr>
  <p:slideViewPr>
    <p:cSldViewPr snapToGrid="0">
      <p:cViewPr>
        <p:scale>
          <a:sx n="16" d="100"/>
          <a:sy n="16" d="100"/>
        </p:scale>
        <p:origin x="2011" y="86"/>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customschemas.google.com/relationships/presentationmetadata" Target="metadata"/><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ableStyles" Target="tableStyles.xml"/><Relationship Id="rId10" Type="http://schemas.openxmlformats.org/officeDocument/2006/relationships/theme" Target="theme/them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
          <p:cNvSpPr txBox="1">
            <a:spLocks noGrp="1"/>
          </p:cNvSpPr>
          <p:nvPr>
            <p:ph type="ctrTitle"/>
          </p:nvPr>
        </p:nvSpPr>
        <p:spPr>
          <a:xfrm>
            <a:off x="1496198" y="4765280"/>
            <a:ext cx="40898881" cy="1313664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24960"/>
            </a:lvl1pPr>
            <a:lvl2pPr lvl="1" algn="ctr">
              <a:lnSpc>
                <a:spcPct val="100000"/>
              </a:lnSpc>
              <a:spcBef>
                <a:spcPts val="0"/>
              </a:spcBef>
              <a:spcAft>
                <a:spcPts val="0"/>
              </a:spcAft>
              <a:buSzPts val="5200"/>
              <a:buNone/>
              <a:defRPr sz="24960"/>
            </a:lvl2pPr>
            <a:lvl3pPr lvl="2" algn="ctr">
              <a:lnSpc>
                <a:spcPct val="100000"/>
              </a:lnSpc>
              <a:spcBef>
                <a:spcPts val="0"/>
              </a:spcBef>
              <a:spcAft>
                <a:spcPts val="0"/>
              </a:spcAft>
              <a:buSzPts val="5200"/>
              <a:buNone/>
              <a:defRPr sz="24960"/>
            </a:lvl3pPr>
            <a:lvl4pPr lvl="3" algn="ctr">
              <a:lnSpc>
                <a:spcPct val="100000"/>
              </a:lnSpc>
              <a:spcBef>
                <a:spcPts val="0"/>
              </a:spcBef>
              <a:spcAft>
                <a:spcPts val="0"/>
              </a:spcAft>
              <a:buSzPts val="5200"/>
              <a:buNone/>
              <a:defRPr sz="24960"/>
            </a:lvl4pPr>
            <a:lvl5pPr lvl="4" algn="ctr">
              <a:lnSpc>
                <a:spcPct val="100000"/>
              </a:lnSpc>
              <a:spcBef>
                <a:spcPts val="0"/>
              </a:spcBef>
              <a:spcAft>
                <a:spcPts val="0"/>
              </a:spcAft>
              <a:buSzPts val="5200"/>
              <a:buNone/>
              <a:defRPr sz="24960"/>
            </a:lvl5pPr>
            <a:lvl6pPr lvl="5" algn="ctr">
              <a:lnSpc>
                <a:spcPct val="100000"/>
              </a:lnSpc>
              <a:spcBef>
                <a:spcPts val="0"/>
              </a:spcBef>
              <a:spcAft>
                <a:spcPts val="0"/>
              </a:spcAft>
              <a:buSzPts val="5200"/>
              <a:buNone/>
              <a:defRPr sz="24960"/>
            </a:lvl6pPr>
            <a:lvl7pPr lvl="6" algn="ctr">
              <a:lnSpc>
                <a:spcPct val="100000"/>
              </a:lnSpc>
              <a:spcBef>
                <a:spcPts val="0"/>
              </a:spcBef>
              <a:spcAft>
                <a:spcPts val="0"/>
              </a:spcAft>
              <a:buSzPts val="5200"/>
              <a:buNone/>
              <a:defRPr sz="24960"/>
            </a:lvl7pPr>
            <a:lvl8pPr lvl="7" algn="ctr">
              <a:lnSpc>
                <a:spcPct val="100000"/>
              </a:lnSpc>
              <a:spcBef>
                <a:spcPts val="0"/>
              </a:spcBef>
              <a:spcAft>
                <a:spcPts val="0"/>
              </a:spcAft>
              <a:buSzPts val="5200"/>
              <a:buNone/>
              <a:defRPr sz="24960"/>
            </a:lvl8pPr>
            <a:lvl9pPr lvl="8" algn="ctr">
              <a:lnSpc>
                <a:spcPct val="100000"/>
              </a:lnSpc>
              <a:spcBef>
                <a:spcPts val="0"/>
              </a:spcBef>
              <a:spcAft>
                <a:spcPts val="0"/>
              </a:spcAft>
              <a:buSzPts val="5200"/>
              <a:buNone/>
              <a:defRPr sz="24960"/>
            </a:lvl9pPr>
          </a:lstStyle>
          <a:p>
            <a:endParaRPr/>
          </a:p>
        </p:txBody>
      </p:sp>
      <p:sp>
        <p:nvSpPr>
          <p:cNvPr id="11" name="Google Shape;11;p3"/>
          <p:cNvSpPr txBox="1">
            <a:spLocks noGrp="1"/>
          </p:cNvSpPr>
          <p:nvPr>
            <p:ph type="subTitle" idx="1"/>
          </p:nvPr>
        </p:nvSpPr>
        <p:spPr>
          <a:xfrm>
            <a:off x="1496160" y="18138400"/>
            <a:ext cx="40898881" cy="507264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3439"/>
            </a:lvl1pPr>
            <a:lvl2pPr lvl="1" algn="ctr">
              <a:lnSpc>
                <a:spcPct val="100000"/>
              </a:lnSpc>
              <a:spcBef>
                <a:spcPts val="0"/>
              </a:spcBef>
              <a:spcAft>
                <a:spcPts val="0"/>
              </a:spcAft>
              <a:buSzPts val="2800"/>
              <a:buNone/>
              <a:defRPr sz="13439"/>
            </a:lvl2pPr>
            <a:lvl3pPr lvl="2" algn="ctr">
              <a:lnSpc>
                <a:spcPct val="100000"/>
              </a:lnSpc>
              <a:spcBef>
                <a:spcPts val="0"/>
              </a:spcBef>
              <a:spcAft>
                <a:spcPts val="0"/>
              </a:spcAft>
              <a:buSzPts val="2800"/>
              <a:buNone/>
              <a:defRPr sz="13439"/>
            </a:lvl3pPr>
            <a:lvl4pPr lvl="3" algn="ctr">
              <a:lnSpc>
                <a:spcPct val="100000"/>
              </a:lnSpc>
              <a:spcBef>
                <a:spcPts val="0"/>
              </a:spcBef>
              <a:spcAft>
                <a:spcPts val="0"/>
              </a:spcAft>
              <a:buSzPts val="2800"/>
              <a:buNone/>
              <a:defRPr sz="13439"/>
            </a:lvl4pPr>
            <a:lvl5pPr lvl="4" algn="ctr">
              <a:lnSpc>
                <a:spcPct val="100000"/>
              </a:lnSpc>
              <a:spcBef>
                <a:spcPts val="0"/>
              </a:spcBef>
              <a:spcAft>
                <a:spcPts val="0"/>
              </a:spcAft>
              <a:buSzPts val="2800"/>
              <a:buNone/>
              <a:defRPr sz="13439"/>
            </a:lvl5pPr>
            <a:lvl6pPr lvl="5" algn="ctr">
              <a:lnSpc>
                <a:spcPct val="100000"/>
              </a:lnSpc>
              <a:spcBef>
                <a:spcPts val="0"/>
              </a:spcBef>
              <a:spcAft>
                <a:spcPts val="0"/>
              </a:spcAft>
              <a:buSzPts val="2800"/>
              <a:buNone/>
              <a:defRPr sz="13439"/>
            </a:lvl6pPr>
            <a:lvl7pPr lvl="6" algn="ctr">
              <a:lnSpc>
                <a:spcPct val="100000"/>
              </a:lnSpc>
              <a:spcBef>
                <a:spcPts val="0"/>
              </a:spcBef>
              <a:spcAft>
                <a:spcPts val="0"/>
              </a:spcAft>
              <a:buSzPts val="2800"/>
              <a:buNone/>
              <a:defRPr sz="13439"/>
            </a:lvl7pPr>
            <a:lvl8pPr lvl="7" algn="ctr">
              <a:lnSpc>
                <a:spcPct val="100000"/>
              </a:lnSpc>
              <a:spcBef>
                <a:spcPts val="0"/>
              </a:spcBef>
              <a:spcAft>
                <a:spcPts val="0"/>
              </a:spcAft>
              <a:buSzPts val="2800"/>
              <a:buNone/>
              <a:defRPr sz="13439"/>
            </a:lvl8pPr>
            <a:lvl9pPr lvl="8" algn="ctr">
              <a:lnSpc>
                <a:spcPct val="100000"/>
              </a:lnSpc>
              <a:spcBef>
                <a:spcPts val="0"/>
              </a:spcBef>
              <a:spcAft>
                <a:spcPts val="0"/>
              </a:spcAft>
              <a:buSzPts val="2800"/>
              <a:buNone/>
              <a:defRPr sz="13439"/>
            </a:lvl9pPr>
          </a:lstStyle>
          <a:p>
            <a:endParaRPr/>
          </a:p>
        </p:txBody>
      </p:sp>
      <p:sp>
        <p:nvSpPr>
          <p:cNvPr id="12" name="Google Shape;12;p3"/>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1496160" y="2848160"/>
            <a:ext cx="40898881" cy="366528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1496160" y="7375840"/>
            <a:ext cx="40898881" cy="2186496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7680"/>
              </a:spcBef>
              <a:spcAft>
                <a:spcPts val="0"/>
              </a:spcAft>
              <a:buSzPts val="1400"/>
              <a:buChar char="○"/>
              <a:defRPr/>
            </a:lvl2pPr>
            <a:lvl3pPr marL="1371600" lvl="2" indent="-317500" algn="l">
              <a:lnSpc>
                <a:spcPct val="115000"/>
              </a:lnSpc>
              <a:spcBef>
                <a:spcPts val="7680"/>
              </a:spcBef>
              <a:spcAft>
                <a:spcPts val="0"/>
              </a:spcAft>
              <a:buSzPts val="1400"/>
              <a:buChar char="■"/>
              <a:defRPr/>
            </a:lvl3pPr>
            <a:lvl4pPr marL="1828800" lvl="3" indent="-317500" algn="l">
              <a:lnSpc>
                <a:spcPct val="115000"/>
              </a:lnSpc>
              <a:spcBef>
                <a:spcPts val="7680"/>
              </a:spcBef>
              <a:spcAft>
                <a:spcPts val="0"/>
              </a:spcAft>
              <a:buSzPts val="1400"/>
              <a:buChar char="●"/>
              <a:defRPr/>
            </a:lvl4pPr>
            <a:lvl5pPr marL="2286000" lvl="4" indent="-317500" algn="l">
              <a:lnSpc>
                <a:spcPct val="115000"/>
              </a:lnSpc>
              <a:spcBef>
                <a:spcPts val="7680"/>
              </a:spcBef>
              <a:spcAft>
                <a:spcPts val="0"/>
              </a:spcAft>
              <a:buSzPts val="1400"/>
              <a:buChar char="○"/>
              <a:defRPr/>
            </a:lvl5pPr>
            <a:lvl6pPr marL="2743200" lvl="5" indent="-317500" algn="l">
              <a:lnSpc>
                <a:spcPct val="115000"/>
              </a:lnSpc>
              <a:spcBef>
                <a:spcPts val="7680"/>
              </a:spcBef>
              <a:spcAft>
                <a:spcPts val="0"/>
              </a:spcAft>
              <a:buSzPts val="1400"/>
              <a:buChar char="■"/>
              <a:defRPr/>
            </a:lvl6pPr>
            <a:lvl7pPr marL="3200400" lvl="6" indent="-317500" algn="l">
              <a:lnSpc>
                <a:spcPct val="115000"/>
              </a:lnSpc>
              <a:spcBef>
                <a:spcPts val="7680"/>
              </a:spcBef>
              <a:spcAft>
                <a:spcPts val="0"/>
              </a:spcAft>
              <a:buSzPts val="1400"/>
              <a:buChar char="●"/>
              <a:defRPr/>
            </a:lvl7pPr>
            <a:lvl8pPr marL="3657600" lvl="7" indent="-317500" algn="l">
              <a:lnSpc>
                <a:spcPct val="115000"/>
              </a:lnSpc>
              <a:spcBef>
                <a:spcPts val="7680"/>
              </a:spcBef>
              <a:spcAft>
                <a:spcPts val="0"/>
              </a:spcAft>
              <a:buSzPts val="1400"/>
              <a:buChar char="○"/>
              <a:defRPr/>
            </a:lvl8pPr>
            <a:lvl9pPr marL="4114800" lvl="8" indent="-317500" algn="l">
              <a:lnSpc>
                <a:spcPct val="115000"/>
              </a:lnSpc>
              <a:spcBef>
                <a:spcPts val="7680"/>
              </a:spcBef>
              <a:spcAft>
                <a:spcPts val="7680"/>
              </a:spcAft>
              <a:buSzPts val="1400"/>
              <a:buChar char="■"/>
              <a:defRPr/>
            </a:lvl9pPr>
          </a:lstStyle>
          <a:p>
            <a:endParaRPr/>
          </a:p>
        </p:txBody>
      </p:sp>
      <p:sp>
        <p:nvSpPr>
          <p:cNvPr id="16" name="Google Shape;16;p4"/>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1496160" y="2848160"/>
            <a:ext cx="40898881" cy="366528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5"/>
          <p:cNvSpPr txBox="1">
            <a:spLocks noGrp="1"/>
          </p:cNvSpPr>
          <p:nvPr>
            <p:ph type="body" idx="1"/>
          </p:nvPr>
        </p:nvSpPr>
        <p:spPr>
          <a:xfrm>
            <a:off x="1496160" y="7375840"/>
            <a:ext cx="19199520" cy="2186496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6719"/>
            </a:lvl1pPr>
            <a:lvl2pPr marL="914400" lvl="1" indent="-304800" algn="l">
              <a:lnSpc>
                <a:spcPct val="115000"/>
              </a:lnSpc>
              <a:spcBef>
                <a:spcPts val="7680"/>
              </a:spcBef>
              <a:spcAft>
                <a:spcPts val="0"/>
              </a:spcAft>
              <a:buSzPts val="1200"/>
              <a:buChar char="○"/>
              <a:defRPr sz="5760"/>
            </a:lvl2pPr>
            <a:lvl3pPr marL="1371600" lvl="2" indent="-304800" algn="l">
              <a:lnSpc>
                <a:spcPct val="115000"/>
              </a:lnSpc>
              <a:spcBef>
                <a:spcPts val="7680"/>
              </a:spcBef>
              <a:spcAft>
                <a:spcPts val="0"/>
              </a:spcAft>
              <a:buSzPts val="1200"/>
              <a:buChar char="■"/>
              <a:defRPr sz="5760"/>
            </a:lvl3pPr>
            <a:lvl4pPr marL="1828800" lvl="3" indent="-304800" algn="l">
              <a:lnSpc>
                <a:spcPct val="115000"/>
              </a:lnSpc>
              <a:spcBef>
                <a:spcPts val="7680"/>
              </a:spcBef>
              <a:spcAft>
                <a:spcPts val="0"/>
              </a:spcAft>
              <a:buSzPts val="1200"/>
              <a:buChar char="●"/>
              <a:defRPr sz="5760"/>
            </a:lvl4pPr>
            <a:lvl5pPr marL="2286000" lvl="4" indent="-304800" algn="l">
              <a:lnSpc>
                <a:spcPct val="115000"/>
              </a:lnSpc>
              <a:spcBef>
                <a:spcPts val="7680"/>
              </a:spcBef>
              <a:spcAft>
                <a:spcPts val="0"/>
              </a:spcAft>
              <a:buSzPts val="1200"/>
              <a:buChar char="○"/>
              <a:defRPr sz="5760"/>
            </a:lvl5pPr>
            <a:lvl6pPr marL="2743200" lvl="5" indent="-304800" algn="l">
              <a:lnSpc>
                <a:spcPct val="115000"/>
              </a:lnSpc>
              <a:spcBef>
                <a:spcPts val="7680"/>
              </a:spcBef>
              <a:spcAft>
                <a:spcPts val="0"/>
              </a:spcAft>
              <a:buSzPts val="1200"/>
              <a:buChar char="■"/>
              <a:defRPr sz="5760"/>
            </a:lvl6pPr>
            <a:lvl7pPr marL="3200400" lvl="6" indent="-304800" algn="l">
              <a:lnSpc>
                <a:spcPct val="115000"/>
              </a:lnSpc>
              <a:spcBef>
                <a:spcPts val="7680"/>
              </a:spcBef>
              <a:spcAft>
                <a:spcPts val="0"/>
              </a:spcAft>
              <a:buSzPts val="1200"/>
              <a:buChar char="●"/>
              <a:defRPr sz="5760"/>
            </a:lvl7pPr>
            <a:lvl8pPr marL="3657600" lvl="7" indent="-304800" algn="l">
              <a:lnSpc>
                <a:spcPct val="115000"/>
              </a:lnSpc>
              <a:spcBef>
                <a:spcPts val="7680"/>
              </a:spcBef>
              <a:spcAft>
                <a:spcPts val="0"/>
              </a:spcAft>
              <a:buSzPts val="1200"/>
              <a:buChar char="○"/>
              <a:defRPr sz="5760"/>
            </a:lvl8pPr>
            <a:lvl9pPr marL="4114800" lvl="8" indent="-304800" algn="l">
              <a:lnSpc>
                <a:spcPct val="115000"/>
              </a:lnSpc>
              <a:spcBef>
                <a:spcPts val="7680"/>
              </a:spcBef>
              <a:spcAft>
                <a:spcPts val="7680"/>
              </a:spcAft>
              <a:buSzPts val="1200"/>
              <a:buChar char="■"/>
              <a:defRPr sz="5760"/>
            </a:lvl9pPr>
          </a:lstStyle>
          <a:p>
            <a:endParaRPr/>
          </a:p>
        </p:txBody>
      </p:sp>
      <p:sp>
        <p:nvSpPr>
          <p:cNvPr id="20" name="Google Shape;20;p5"/>
          <p:cNvSpPr txBox="1">
            <a:spLocks noGrp="1"/>
          </p:cNvSpPr>
          <p:nvPr>
            <p:ph type="body" idx="2"/>
          </p:nvPr>
        </p:nvSpPr>
        <p:spPr>
          <a:xfrm>
            <a:off x="23195520" y="7375840"/>
            <a:ext cx="19199520" cy="2186496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6719"/>
            </a:lvl1pPr>
            <a:lvl2pPr marL="914400" lvl="1" indent="-304800" algn="l">
              <a:lnSpc>
                <a:spcPct val="115000"/>
              </a:lnSpc>
              <a:spcBef>
                <a:spcPts val="7680"/>
              </a:spcBef>
              <a:spcAft>
                <a:spcPts val="0"/>
              </a:spcAft>
              <a:buSzPts val="1200"/>
              <a:buChar char="○"/>
              <a:defRPr sz="5760"/>
            </a:lvl2pPr>
            <a:lvl3pPr marL="1371600" lvl="2" indent="-304800" algn="l">
              <a:lnSpc>
                <a:spcPct val="115000"/>
              </a:lnSpc>
              <a:spcBef>
                <a:spcPts val="7680"/>
              </a:spcBef>
              <a:spcAft>
                <a:spcPts val="0"/>
              </a:spcAft>
              <a:buSzPts val="1200"/>
              <a:buChar char="■"/>
              <a:defRPr sz="5760"/>
            </a:lvl3pPr>
            <a:lvl4pPr marL="1828800" lvl="3" indent="-304800" algn="l">
              <a:lnSpc>
                <a:spcPct val="115000"/>
              </a:lnSpc>
              <a:spcBef>
                <a:spcPts val="7680"/>
              </a:spcBef>
              <a:spcAft>
                <a:spcPts val="0"/>
              </a:spcAft>
              <a:buSzPts val="1200"/>
              <a:buChar char="●"/>
              <a:defRPr sz="5760"/>
            </a:lvl4pPr>
            <a:lvl5pPr marL="2286000" lvl="4" indent="-304800" algn="l">
              <a:lnSpc>
                <a:spcPct val="115000"/>
              </a:lnSpc>
              <a:spcBef>
                <a:spcPts val="7680"/>
              </a:spcBef>
              <a:spcAft>
                <a:spcPts val="0"/>
              </a:spcAft>
              <a:buSzPts val="1200"/>
              <a:buChar char="○"/>
              <a:defRPr sz="5760"/>
            </a:lvl5pPr>
            <a:lvl6pPr marL="2743200" lvl="5" indent="-304800" algn="l">
              <a:lnSpc>
                <a:spcPct val="115000"/>
              </a:lnSpc>
              <a:spcBef>
                <a:spcPts val="7680"/>
              </a:spcBef>
              <a:spcAft>
                <a:spcPts val="0"/>
              </a:spcAft>
              <a:buSzPts val="1200"/>
              <a:buChar char="■"/>
              <a:defRPr sz="5760"/>
            </a:lvl6pPr>
            <a:lvl7pPr marL="3200400" lvl="6" indent="-304800" algn="l">
              <a:lnSpc>
                <a:spcPct val="115000"/>
              </a:lnSpc>
              <a:spcBef>
                <a:spcPts val="7680"/>
              </a:spcBef>
              <a:spcAft>
                <a:spcPts val="0"/>
              </a:spcAft>
              <a:buSzPts val="1200"/>
              <a:buChar char="●"/>
              <a:defRPr sz="5760"/>
            </a:lvl7pPr>
            <a:lvl8pPr marL="3657600" lvl="7" indent="-304800" algn="l">
              <a:lnSpc>
                <a:spcPct val="115000"/>
              </a:lnSpc>
              <a:spcBef>
                <a:spcPts val="7680"/>
              </a:spcBef>
              <a:spcAft>
                <a:spcPts val="0"/>
              </a:spcAft>
              <a:buSzPts val="1200"/>
              <a:buChar char="○"/>
              <a:defRPr sz="5760"/>
            </a:lvl8pPr>
            <a:lvl9pPr marL="4114800" lvl="8" indent="-304800" algn="l">
              <a:lnSpc>
                <a:spcPct val="115000"/>
              </a:lnSpc>
              <a:spcBef>
                <a:spcPts val="7680"/>
              </a:spcBef>
              <a:spcAft>
                <a:spcPts val="7680"/>
              </a:spcAft>
              <a:buSzPts val="1200"/>
              <a:buChar char="■"/>
              <a:defRPr sz="5760"/>
            </a:lvl9pPr>
          </a:lstStyle>
          <a:p>
            <a:endParaRPr/>
          </a:p>
        </p:txBody>
      </p:sp>
      <p:sp>
        <p:nvSpPr>
          <p:cNvPr id="21" name="Google Shape;21;p5"/>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1496160" y="2848160"/>
            <a:ext cx="40898881" cy="366528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6"/>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1496160" y="3555840"/>
            <a:ext cx="13478401" cy="483648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11520"/>
            </a:lvl1pPr>
            <a:lvl2pPr lvl="1" algn="l">
              <a:lnSpc>
                <a:spcPct val="100000"/>
              </a:lnSpc>
              <a:spcBef>
                <a:spcPts val="0"/>
              </a:spcBef>
              <a:spcAft>
                <a:spcPts val="0"/>
              </a:spcAft>
              <a:buSzPts val="2400"/>
              <a:buNone/>
              <a:defRPr sz="11520"/>
            </a:lvl2pPr>
            <a:lvl3pPr lvl="2" algn="l">
              <a:lnSpc>
                <a:spcPct val="100000"/>
              </a:lnSpc>
              <a:spcBef>
                <a:spcPts val="0"/>
              </a:spcBef>
              <a:spcAft>
                <a:spcPts val="0"/>
              </a:spcAft>
              <a:buSzPts val="2400"/>
              <a:buNone/>
              <a:defRPr sz="11520"/>
            </a:lvl3pPr>
            <a:lvl4pPr lvl="3" algn="l">
              <a:lnSpc>
                <a:spcPct val="100000"/>
              </a:lnSpc>
              <a:spcBef>
                <a:spcPts val="0"/>
              </a:spcBef>
              <a:spcAft>
                <a:spcPts val="0"/>
              </a:spcAft>
              <a:buSzPts val="2400"/>
              <a:buNone/>
              <a:defRPr sz="11520"/>
            </a:lvl4pPr>
            <a:lvl5pPr lvl="4" algn="l">
              <a:lnSpc>
                <a:spcPct val="100000"/>
              </a:lnSpc>
              <a:spcBef>
                <a:spcPts val="0"/>
              </a:spcBef>
              <a:spcAft>
                <a:spcPts val="0"/>
              </a:spcAft>
              <a:buSzPts val="2400"/>
              <a:buNone/>
              <a:defRPr sz="11520"/>
            </a:lvl5pPr>
            <a:lvl6pPr lvl="5" algn="l">
              <a:lnSpc>
                <a:spcPct val="100000"/>
              </a:lnSpc>
              <a:spcBef>
                <a:spcPts val="0"/>
              </a:spcBef>
              <a:spcAft>
                <a:spcPts val="0"/>
              </a:spcAft>
              <a:buSzPts val="2400"/>
              <a:buNone/>
              <a:defRPr sz="11520"/>
            </a:lvl6pPr>
            <a:lvl7pPr lvl="6" algn="l">
              <a:lnSpc>
                <a:spcPct val="100000"/>
              </a:lnSpc>
              <a:spcBef>
                <a:spcPts val="0"/>
              </a:spcBef>
              <a:spcAft>
                <a:spcPts val="0"/>
              </a:spcAft>
              <a:buSzPts val="2400"/>
              <a:buNone/>
              <a:defRPr sz="11520"/>
            </a:lvl7pPr>
            <a:lvl8pPr lvl="7" algn="l">
              <a:lnSpc>
                <a:spcPct val="100000"/>
              </a:lnSpc>
              <a:spcBef>
                <a:spcPts val="0"/>
              </a:spcBef>
              <a:spcAft>
                <a:spcPts val="0"/>
              </a:spcAft>
              <a:buSzPts val="2400"/>
              <a:buNone/>
              <a:defRPr sz="11520"/>
            </a:lvl8pPr>
            <a:lvl9pPr lvl="8" algn="l">
              <a:lnSpc>
                <a:spcPct val="100000"/>
              </a:lnSpc>
              <a:spcBef>
                <a:spcPts val="0"/>
              </a:spcBef>
              <a:spcAft>
                <a:spcPts val="0"/>
              </a:spcAft>
              <a:buSzPts val="2400"/>
              <a:buNone/>
              <a:defRPr sz="11520"/>
            </a:lvl9pPr>
          </a:lstStyle>
          <a:p>
            <a:endParaRPr/>
          </a:p>
        </p:txBody>
      </p:sp>
      <p:sp>
        <p:nvSpPr>
          <p:cNvPr id="27" name="Google Shape;27;p7"/>
          <p:cNvSpPr txBox="1">
            <a:spLocks noGrp="1"/>
          </p:cNvSpPr>
          <p:nvPr>
            <p:ph type="body" idx="1"/>
          </p:nvPr>
        </p:nvSpPr>
        <p:spPr>
          <a:xfrm>
            <a:off x="1496160" y="8893440"/>
            <a:ext cx="13478401" cy="2034816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5760"/>
            </a:lvl1pPr>
            <a:lvl2pPr marL="914400" lvl="1" indent="-304800" algn="l">
              <a:lnSpc>
                <a:spcPct val="115000"/>
              </a:lnSpc>
              <a:spcBef>
                <a:spcPts val="7680"/>
              </a:spcBef>
              <a:spcAft>
                <a:spcPts val="0"/>
              </a:spcAft>
              <a:buSzPts val="1200"/>
              <a:buChar char="○"/>
              <a:defRPr sz="5760"/>
            </a:lvl2pPr>
            <a:lvl3pPr marL="1371600" lvl="2" indent="-304800" algn="l">
              <a:lnSpc>
                <a:spcPct val="115000"/>
              </a:lnSpc>
              <a:spcBef>
                <a:spcPts val="7680"/>
              </a:spcBef>
              <a:spcAft>
                <a:spcPts val="0"/>
              </a:spcAft>
              <a:buSzPts val="1200"/>
              <a:buChar char="■"/>
              <a:defRPr sz="5760"/>
            </a:lvl3pPr>
            <a:lvl4pPr marL="1828800" lvl="3" indent="-304800" algn="l">
              <a:lnSpc>
                <a:spcPct val="115000"/>
              </a:lnSpc>
              <a:spcBef>
                <a:spcPts val="7680"/>
              </a:spcBef>
              <a:spcAft>
                <a:spcPts val="0"/>
              </a:spcAft>
              <a:buSzPts val="1200"/>
              <a:buChar char="●"/>
              <a:defRPr sz="5760"/>
            </a:lvl4pPr>
            <a:lvl5pPr marL="2286000" lvl="4" indent="-304800" algn="l">
              <a:lnSpc>
                <a:spcPct val="115000"/>
              </a:lnSpc>
              <a:spcBef>
                <a:spcPts val="7680"/>
              </a:spcBef>
              <a:spcAft>
                <a:spcPts val="0"/>
              </a:spcAft>
              <a:buSzPts val="1200"/>
              <a:buChar char="○"/>
              <a:defRPr sz="5760"/>
            </a:lvl5pPr>
            <a:lvl6pPr marL="2743200" lvl="5" indent="-304800" algn="l">
              <a:lnSpc>
                <a:spcPct val="115000"/>
              </a:lnSpc>
              <a:spcBef>
                <a:spcPts val="7680"/>
              </a:spcBef>
              <a:spcAft>
                <a:spcPts val="0"/>
              </a:spcAft>
              <a:buSzPts val="1200"/>
              <a:buChar char="■"/>
              <a:defRPr sz="5760"/>
            </a:lvl6pPr>
            <a:lvl7pPr marL="3200400" lvl="6" indent="-304800" algn="l">
              <a:lnSpc>
                <a:spcPct val="115000"/>
              </a:lnSpc>
              <a:spcBef>
                <a:spcPts val="7680"/>
              </a:spcBef>
              <a:spcAft>
                <a:spcPts val="0"/>
              </a:spcAft>
              <a:buSzPts val="1200"/>
              <a:buChar char="●"/>
              <a:defRPr sz="5760"/>
            </a:lvl7pPr>
            <a:lvl8pPr marL="3657600" lvl="7" indent="-304800" algn="l">
              <a:lnSpc>
                <a:spcPct val="115000"/>
              </a:lnSpc>
              <a:spcBef>
                <a:spcPts val="7680"/>
              </a:spcBef>
              <a:spcAft>
                <a:spcPts val="0"/>
              </a:spcAft>
              <a:buSzPts val="1200"/>
              <a:buChar char="○"/>
              <a:defRPr sz="5760"/>
            </a:lvl8pPr>
            <a:lvl9pPr marL="4114800" lvl="8" indent="-304800" algn="l">
              <a:lnSpc>
                <a:spcPct val="115000"/>
              </a:lnSpc>
              <a:spcBef>
                <a:spcPts val="7680"/>
              </a:spcBef>
              <a:spcAft>
                <a:spcPts val="7680"/>
              </a:spcAft>
              <a:buSzPts val="1200"/>
              <a:buChar char="■"/>
              <a:defRPr sz="5760"/>
            </a:lvl9pPr>
          </a:lstStyle>
          <a:p>
            <a:endParaRPr/>
          </a:p>
        </p:txBody>
      </p:sp>
      <p:sp>
        <p:nvSpPr>
          <p:cNvPr id="28" name="Google Shape;28;p7"/>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353200" y="2880960"/>
            <a:ext cx="30565441" cy="26181121"/>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23040"/>
            </a:lvl1pPr>
            <a:lvl2pPr lvl="1" algn="l">
              <a:lnSpc>
                <a:spcPct val="100000"/>
              </a:lnSpc>
              <a:spcBef>
                <a:spcPts val="0"/>
              </a:spcBef>
              <a:spcAft>
                <a:spcPts val="0"/>
              </a:spcAft>
              <a:buSzPts val="4800"/>
              <a:buNone/>
              <a:defRPr sz="23040"/>
            </a:lvl2pPr>
            <a:lvl3pPr lvl="2" algn="l">
              <a:lnSpc>
                <a:spcPct val="100000"/>
              </a:lnSpc>
              <a:spcBef>
                <a:spcPts val="0"/>
              </a:spcBef>
              <a:spcAft>
                <a:spcPts val="0"/>
              </a:spcAft>
              <a:buSzPts val="4800"/>
              <a:buNone/>
              <a:defRPr sz="23040"/>
            </a:lvl3pPr>
            <a:lvl4pPr lvl="3" algn="l">
              <a:lnSpc>
                <a:spcPct val="100000"/>
              </a:lnSpc>
              <a:spcBef>
                <a:spcPts val="0"/>
              </a:spcBef>
              <a:spcAft>
                <a:spcPts val="0"/>
              </a:spcAft>
              <a:buSzPts val="4800"/>
              <a:buNone/>
              <a:defRPr sz="23040"/>
            </a:lvl4pPr>
            <a:lvl5pPr lvl="4" algn="l">
              <a:lnSpc>
                <a:spcPct val="100000"/>
              </a:lnSpc>
              <a:spcBef>
                <a:spcPts val="0"/>
              </a:spcBef>
              <a:spcAft>
                <a:spcPts val="0"/>
              </a:spcAft>
              <a:buSzPts val="4800"/>
              <a:buNone/>
              <a:defRPr sz="23040"/>
            </a:lvl5pPr>
            <a:lvl6pPr lvl="5" algn="l">
              <a:lnSpc>
                <a:spcPct val="100000"/>
              </a:lnSpc>
              <a:spcBef>
                <a:spcPts val="0"/>
              </a:spcBef>
              <a:spcAft>
                <a:spcPts val="0"/>
              </a:spcAft>
              <a:buSzPts val="4800"/>
              <a:buNone/>
              <a:defRPr sz="23040"/>
            </a:lvl6pPr>
            <a:lvl7pPr lvl="6" algn="l">
              <a:lnSpc>
                <a:spcPct val="100000"/>
              </a:lnSpc>
              <a:spcBef>
                <a:spcPts val="0"/>
              </a:spcBef>
              <a:spcAft>
                <a:spcPts val="0"/>
              </a:spcAft>
              <a:buSzPts val="4800"/>
              <a:buNone/>
              <a:defRPr sz="23040"/>
            </a:lvl7pPr>
            <a:lvl8pPr lvl="7" algn="l">
              <a:lnSpc>
                <a:spcPct val="100000"/>
              </a:lnSpc>
              <a:spcBef>
                <a:spcPts val="0"/>
              </a:spcBef>
              <a:spcAft>
                <a:spcPts val="0"/>
              </a:spcAft>
              <a:buSzPts val="4800"/>
              <a:buNone/>
              <a:defRPr sz="23040"/>
            </a:lvl8pPr>
            <a:lvl9pPr lvl="8" algn="l">
              <a:lnSpc>
                <a:spcPct val="100000"/>
              </a:lnSpc>
              <a:spcBef>
                <a:spcPts val="0"/>
              </a:spcBef>
              <a:spcAft>
                <a:spcPts val="0"/>
              </a:spcAft>
              <a:buSzPts val="4800"/>
              <a:buNone/>
              <a:defRPr sz="23040"/>
            </a:lvl9pPr>
          </a:lstStyle>
          <a:p>
            <a:endParaRPr/>
          </a:p>
        </p:txBody>
      </p:sp>
      <p:sp>
        <p:nvSpPr>
          <p:cNvPr id="31" name="Google Shape;31;p8"/>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21945600" y="-800"/>
            <a:ext cx="21945600" cy="32918401"/>
          </a:xfrm>
          <a:prstGeom prst="rect">
            <a:avLst/>
          </a:prstGeom>
          <a:solidFill>
            <a:schemeClr val="lt2"/>
          </a:solidFill>
          <a:ln>
            <a:noFill/>
          </a:ln>
        </p:spPr>
        <p:txBody>
          <a:bodyPr spcFirstLastPara="1" wrap="square" lIns="438825" tIns="438825" rIns="438825" bIns="438825" anchor="ctr" anchorCtr="0">
            <a:noAutofit/>
          </a:bodyPr>
          <a:lstStyle/>
          <a:p>
            <a:pPr marL="0" marR="0" lvl="0" indent="0" algn="l" rtl="0">
              <a:lnSpc>
                <a:spcPct val="100000"/>
              </a:lnSpc>
              <a:spcBef>
                <a:spcPts val="0"/>
              </a:spcBef>
              <a:spcAft>
                <a:spcPts val="0"/>
              </a:spcAft>
              <a:buClr>
                <a:srgbClr val="000000"/>
              </a:buClr>
              <a:buSzPts val="36125"/>
              <a:buFont typeface="Arial"/>
              <a:buNone/>
            </a:pPr>
            <a:endParaRPr sz="36125" b="0" i="0" u="none" strike="noStrike" cap="none">
              <a:solidFill>
                <a:srgbClr val="000000"/>
              </a:solidFill>
              <a:latin typeface="Arial"/>
              <a:ea typeface="Arial"/>
              <a:cs typeface="Arial"/>
              <a:sym typeface="Arial"/>
            </a:endParaRPr>
          </a:p>
        </p:txBody>
      </p:sp>
      <p:sp>
        <p:nvSpPr>
          <p:cNvPr id="34" name="Google Shape;34;p9"/>
          <p:cNvSpPr txBox="1">
            <a:spLocks noGrp="1"/>
          </p:cNvSpPr>
          <p:nvPr>
            <p:ph type="title"/>
          </p:nvPr>
        </p:nvSpPr>
        <p:spPr>
          <a:xfrm>
            <a:off x="1274400" y="7892320"/>
            <a:ext cx="19416960" cy="948672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20160"/>
            </a:lvl1pPr>
            <a:lvl2pPr lvl="1" algn="ctr">
              <a:lnSpc>
                <a:spcPct val="100000"/>
              </a:lnSpc>
              <a:spcBef>
                <a:spcPts val="0"/>
              </a:spcBef>
              <a:spcAft>
                <a:spcPts val="0"/>
              </a:spcAft>
              <a:buSzPts val="4200"/>
              <a:buNone/>
              <a:defRPr sz="20160"/>
            </a:lvl2pPr>
            <a:lvl3pPr lvl="2" algn="ctr">
              <a:lnSpc>
                <a:spcPct val="100000"/>
              </a:lnSpc>
              <a:spcBef>
                <a:spcPts val="0"/>
              </a:spcBef>
              <a:spcAft>
                <a:spcPts val="0"/>
              </a:spcAft>
              <a:buSzPts val="4200"/>
              <a:buNone/>
              <a:defRPr sz="20160"/>
            </a:lvl3pPr>
            <a:lvl4pPr lvl="3" algn="ctr">
              <a:lnSpc>
                <a:spcPct val="100000"/>
              </a:lnSpc>
              <a:spcBef>
                <a:spcPts val="0"/>
              </a:spcBef>
              <a:spcAft>
                <a:spcPts val="0"/>
              </a:spcAft>
              <a:buSzPts val="4200"/>
              <a:buNone/>
              <a:defRPr sz="20160"/>
            </a:lvl4pPr>
            <a:lvl5pPr lvl="4" algn="ctr">
              <a:lnSpc>
                <a:spcPct val="100000"/>
              </a:lnSpc>
              <a:spcBef>
                <a:spcPts val="0"/>
              </a:spcBef>
              <a:spcAft>
                <a:spcPts val="0"/>
              </a:spcAft>
              <a:buSzPts val="4200"/>
              <a:buNone/>
              <a:defRPr sz="20160"/>
            </a:lvl5pPr>
            <a:lvl6pPr lvl="5" algn="ctr">
              <a:lnSpc>
                <a:spcPct val="100000"/>
              </a:lnSpc>
              <a:spcBef>
                <a:spcPts val="0"/>
              </a:spcBef>
              <a:spcAft>
                <a:spcPts val="0"/>
              </a:spcAft>
              <a:buSzPts val="4200"/>
              <a:buNone/>
              <a:defRPr sz="20160"/>
            </a:lvl6pPr>
            <a:lvl7pPr lvl="6" algn="ctr">
              <a:lnSpc>
                <a:spcPct val="100000"/>
              </a:lnSpc>
              <a:spcBef>
                <a:spcPts val="0"/>
              </a:spcBef>
              <a:spcAft>
                <a:spcPts val="0"/>
              </a:spcAft>
              <a:buSzPts val="4200"/>
              <a:buNone/>
              <a:defRPr sz="20160"/>
            </a:lvl7pPr>
            <a:lvl8pPr lvl="7" algn="ctr">
              <a:lnSpc>
                <a:spcPct val="100000"/>
              </a:lnSpc>
              <a:spcBef>
                <a:spcPts val="0"/>
              </a:spcBef>
              <a:spcAft>
                <a:spcPts val="0"/>
              </a:spcAft>
              <a:buSzPts val="4200"/>
              <a:buNone/>
              <a:defRPr sz="20160"/>
            </a:lvl8pPr>
            <a:lvl9pPr lvl="8" algn="ctr">
              <a:lnSpc>
                <a:spcPct val="100000"/>
              </a:lnSpc>
              <a:spcBef>
                <a:spcPts val="0"/>
              </a:spcBef>
              <a:spcAft>
                <a:spcPts val="0"/>
              </a:spcAft>
              <a:buSzPts val="4200"/>
              <a:buNone/>
              <a:defRPr sz="20160"/>
            </a:lvl9pPr>
          </a:lstStyle>
          <a:p>
            <a:endParaRPr/>
          </a:p>
        </p:txBody>
      </p:sp>
      <p:sp>
        <p:nvSpPr>
          <p:cNvPr id="35" name="Google Shape;35;p9"/>
          <p:cNvSpPr txBox="1">
            <a:spLocks noGrp="1"/>
          </p:cNvSpPr>
          <p:nvPr>
            <p:ph type="subTitle" idx="1"/>
          </p:nvPr>
        </p:nvSpPr>
        <p:spPr>
          <a:xfrm>
            <a:off x="1274400" y="17939680"/>
            <a:ext cx="19416960" cy="790464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0080"/>
            </a:lvl1pPr>
            <a:lvl2pPr lvl="1" algn="ctr">
              <a:lnSpc>
                <a:spcPct val="100000"/>
              </a:lnSpc>
              <a:spcBef>
                <a:spcPts val="0"/>
              </a:spcBef>
              <a:spcAft>
                <a:spcPts val="0"/>
              </a:spcAft>
              <a:buSzPts val="2100"/>
              <a:buNone/>
              <a:defRPr sz="10080"/>
            </a:lvl2pPr>
            <a:lvl3pPr lvl="2" algn="ctr">
              <a:lnSpc>
                <a:spcPct val="100000"/>
              </a:lnSpc>
              <a:spcBef>
                <a:spcPts val="0"/>
              </a:spcBef>
              <a:spcAft>
                <a:spcPts val="0"/>
              </a:spcAft>
              <a:buSzPts val="2100"/>
              <a:buNone/>
              <a:defRPr sz="10080"/>
            </a:lvl3pPr>
            <a:lvl4pPr lvl="3" algn="ctr">
              <a:lnSpc>
                <a:spcPct val="100000"/>
              </a:lnSpc>
              <a:spcBef>
                <a:spcPts val="0"/>
              </a:spcBef>
              <a:spcAft>
                <a:spcPts val="0"/>
              </a:spcAft>
              <a:buSzPts val="2100"/>
              <a:buNone/>
              <a:defRPr sz="10080"/>
            </a:lvl4pPr>
            <a:lvl5pPr lvl="4" algn="ctr">
              <a:lnSpc>
                <a:spcPct val="100000"/>
              </a:lnSpc>
              <a:spcBef>
                <a:spcPts val="0"/>
              </a:spcBef>
              <a:spcAft>
                <a:spcPts val="0"/>
              </a:spcAft>
              <a:buSzPts val="2100"/>
              <a:buNone/>
              <a:defRPr sz="10080"/>
            </a:lvl5pPr>
            <a:lvl6pPr lvl="5" algn="ctr">
              <a:lnSpc>
                <a:spcPct val="100000"/>
              </a:lnSpc>
              <a:spcBef>
                <a:spcPts val="0"/>
              </a:spcBef>
              <a:spcAft>
                <a:spcPts val="0"/>
              </a:spcAft>
              <a:buSzPts val="2100"/>
              <a:buNone/>
              <a:defRPr sz="10080"/>
            </a:lvl6pPr>
            <a:lvl7pPr lvl="6" algn="ctr">
              <a:lnSpc>
                <a:spcPct val="100000"/>
              </a:lnSpc>
              <a:spcBef>
                <a:spcPts val="0"/>
              </a:spcBef>
              <a:spcAft>
                <a:spcPts val="0"/>
              </a:spcAft>
              <a:buSzPts val="2100"/>
              <a:buNone/>
              <a:defRPr sz="10080"/>
            </a:lvl7pPr>
            <a:lvl8pPr lvl="7" algn="ctr">
              <a:lnSpc>
                <a:spcPct val="100000"/>
              </a:lnSpc>
              <a:spcBef>
                <a:spcPts val="0"/>
              </a:spcBef>
              <a:spcAft>
                <a:spcPts val="0"/>
              </a:spcAft>
              <a:buSzPts val="2100"/>
              <a:buNone/>
              <a:defRPr sz="10080"/>
            </a:lvl8pPr>
            <a:lvl9pPr lvl="8" algn="ctr">
              <a:lnSpc>
                <a:spcPct val="100000"/>
              </a:lnSpc>
              <a:spcBef>
                <a:spcPts val="0"/>
              </a:spcBef>
              <a:spcAft>
                <a:spcPts val="0"/>
              </a:spcAft>
              <a:buSzPts val="2100"/>
              <a:buNone/>
              <a:defRPr sz="10080"/>
            </a:lvl9pPr>
          </a:lstStyle>
          <a:p>
            <a:endParaRPr/>
          </a:p>
        </p:txBody>
      </p:sp>
      <p:sp>
        <p:nvSpPr>
          <p:cNvPr id="36" name="Google Shape;36;p9"/>
          <p:cNvSpPr txBox="1">
            <a:spLocks noGrp="1"/>
          </p:cNvSpPr>
          <p:nvPr>
            <p:ph type="body" idx="2"/>
          </p:nvPr>
        </p:nvSpPr>
        <p:spPr>
          <a:xfrm>
            <a:off x="23709600" y="4634080"/>
            <a:ext cx="18417601" cy="23648641"/>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7680"/>
              </a:spcBef>
              <a:spcAft>
                <a:spcPts val="0"/>
              </a:spcAft>
              <a:buSzPts val="1400"/>
              <a:buChar char="○"/>
              <a:defRPr/>
            </a:lvl2pPr>
            <a:lvl3pPr marL="1371600" lvl="2" indent="-317500" algn="l">
              <a:lnSpc>
                <a:spcPct val="115000"/>
              </a:lnSpc>
              <a:spcBef>
                <a:spcPts val="7680"/>
              </a:spcBef>
              <a:spcAft>
                <a:spcPts val="0"/>
              </a:spcAft>
              <a:buSzPts val="1400"/>
              <a:buChar char="■"/>
              <a:defRPr/>
            </a:lvl3pPr>
            <a:lvl4pPr marL="1828800" lvl="3" indent="-317500" algn="l">
              <a:lnSpc>
                <a:spcPct val="115000"/>
              </a:lnSpc>
              <a:spcBef>
                <a:spcPts val="7680"/>
              </a:spcBef>
              <a:spcAft>
                <a:spcPts val="0"/>
              </a:spcAft>
              <a:buSzPts val="1400"/>
              <a:buChar char="●"/>
              <a:defRPr/>
            </a:lvl4pPr>
            <a:lvl5pPr marL="2286000" lvl="4" indent="-317500" algn="l">
              <a:lnSpc>
                <a:spcPct val="115000"/>
              </a:lnSpc>
              <a:spcBef>
                <a:spcPts val="7680"/>
              </a:spcBef>
              <a:spcAft>
                <a:spcPts val="0"/>
              </a:spcAft>
              <a:buSzPts val="1400"/>
              <a:buChar char="○"/>
              <a:defRPr/>
            </a:lvl5pPr>
            <a:lvl6pPr marL="2743200" lvl="5" indent="-317500" algn="l">
              <a:lnSpc>
                <a:spcPct val="115000"/>
              </a:lnSpc>
              <a:spcBef>
                <a:spcPts val="7680"/>
              </a:spcBef>
              <a:spcAft>
                <a:spcPts val="0"/>
              </a:spcAft>
              <a:buSzPts val="1400"/>
              <a:buChar char="■"/>
              <a:defRPr/>
            </a:lvl6pPr>
            <a:lvl7pPr marL="3200400" lvl="6" indent="-317500" algn="l">
              <a:lnSpc>
                <a:spcPct val="115000"/>
              </a:lnSpc>
              <a:spcBef>
                <a:spcPts val="7680"/>
              </a:spcBef>
              <a:spcAft>
                <a:spcPts val="0"/>
              </a:spcAft>
              <a:buSzPts val="1400"/>
              <a:buChar char="●"/>
              <a:defRPr/>
            </a:lvl7pPr>
            <a:lvl8pPr marL="3657600" lvl="7" indent="-317500" algn="l">
              <a:lnSpc>
                <a:spcPct val="115000"/>
              </a:lnSpc>
              <a:spcBef>
                <a:spcPts val="7680"/>
              </a:spcBef>
              <a:spcAft>
                <a:spcPts val="0"/>
              </a:spcAft>
              <a:buSzPts val="1400"/>
              <a:buChar char="○"/>
              <a:defRPr/>
            </a:lvl8pPr>
            <a:lvl9pPr marL="4114800" lvl="8" indent="-317500" algn="l">
              <a:lnSpc>
                <a:spcPct val="115000"/>
              </a:lnSpc>
              <a:spcBef>
                <a:spcPts val="7680"/>
              </a:spcBef>
              <a:spcAft>
                <a:spcPts val="7680"/>
              </a:spcAft>
              <a:buSzPts val="1400"/>
              <a:buChar char="■"/>
              <a:defRPr/>
            </a:lvl9pPr>
          </a:lstStyle>
          <a:p>
            <a:endParaRPr/>
          </a:p>
        </p:txBody>
      </p:sp>
      <p:sp>
        <p:nvSpPr>
          <p:cNvPr id="37" name="Google Shape;37;p9"/>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1496160" y="27075681"/>
            <a:ext cx="28794239" cy="387264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1496160" y="7079200"/>
            <a:ext cx="40898881" cy="1256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57600"/>
            </a:lvl1pPr>
            <a:lvl2pPr lvl="1" algn="ctr">
              <a:lnSpc>
                <a:spcPct val="100000"/>
              </a:lnSpc>
              <a:spcBef>
                <a:spcPts val="0"/>
              </a:spcBef>
              <a:spcAft>
                <a:spcPts val="0"/>
              </a:spcAft>
              <a:buSzPts val="12000"/>
              <a:buNone/>
              <a:defRPr sz="57600"/>
            </a:lvl2pPr>
            <a:lvl3pPr lvl="2" algn="ctr">
              <a:lnSpc>
                <a:spcPct val="100000"/>
              </a:lnSpc>
              <a:spcBef>
                <a:spcPts val="0"/>
              </a:spcBef>
              <a:spcAft>
                <a:spcPts val="0"/>
              </a:spcAft>
              <a:buSzPts val="12000"/>
              <a:buNone/>
              <a:defRPr sz="57600"/>
            </a:lvl3pPr>
            <a:lvl4pPr lvl="3" algn="ctr">
              <a:lnSpc>
                <a:spcPct val="100000"/>
              </a:lnSpc>
              <a:spcBef>
                <a:spcPts val="0"/>
              </a:spcBef>
              <a:spcAft>
                <a:spcPts val="0"/>
              </a:spcAft>
              <a:buSzPts val="12000"/>
              <a:buNone/>
              <a:defRPr sz="57600"/>
            </a:lvl4pPr>
            <a:lvl5pPr lvl="4" algn="ctr">
              <a:lnSpc>
                <a:spcPct val="100000"/>
              </a:lnSpc>
              <a:spcBef>
                <a:spcPts val="0"/>
              </a:spcBef>
              <a:spcAft>
                <a:spcPts val="0"/>
              </a:spcAft>
              <a:buSzPts val="12000"/>
              <a:buNone/>
              <a:defRPr sz="57600"/>
            </a:lvl5pPr>
            <a:lvl6pPr lvl="5" algn="ctr">
              <a:lnSpc>
                <a:spcPct val="100000"/>
              </a:lnSpc>
              <a:spcBef>
                <a:spcPts val="0"/>
              </a:spcBef>
              <a:spcAft>
                <a:spcPts val="0"/>
              </a:spcAft>
              <a:buSzPts val="12000"/>
              <a:buNone/>
              <a:defRPr sz="57600"/>
            </a:lvl6pPr>
            <a:lvl7pPr lvl="6" algn="ctr">
              <a:lnSpc>
                <a:spcPct val="100000"/>
              </a:lnSpc>
              <a:spcBef>
                <a:spcPts val="0"/>
              </a:spcBef>
              <a:spcAft>
                <a:spcPts val="0"/>
              </a:spcAft>
              <a:buSzPts val="12000"/>
              <a:buNone/>
              <a:defRPr sz="57600"/>
            </a:lvl7pPr>
            <a:lvl8pPr lvl="7" algn="ctr">
              <a:lnSpc>
                <a:spcPct val="100000"/>
              </a:lnSpc>
              <a:spcBef>
                <a:spcPts val="0"/>
              </a:spcBef>
              <a:spcAft>
                <a:spcPts val="0"/>
              </a:spcAft>
              <a:buSzPts val="12000"/>
              <a:buNone/>
              <a:defRPr sz="57600"/>
            </a:lvl8pPr>
            <a:lvl9pPr lvl="8" algn="ctr">
              <a:lnSpc>
                <a:spcPct val="100000"/>
              </a:lnSpc>
              <a:spcBef>
                <a:spcPts val="0"/>
              </a:spcBef>
              <a:spcAft>
                <a:spcPts val="0"/>
              </a:spcAft>
              <a:buSzPts val="12000"/>
              <a:buNone/>
              <a:defRPr sz="57600"/>
            </a:lvl9pPr>
          </a:lstStyle>
          <a:p>
            <a:r>
              <a:t>xx%</a:t>
            </a:r>
          </a:p>
        </p:txBody>
      </p:sp>
      <p:sp>
        <p:nvSpPr>
          <p:cNvPr id="43" name="Google Shape;43;p11"/>
          <p:cNvSpPr txBox="1">
            <a:spLocks noGrp="1"/>
          </p:cNvSpPr>
          <p:nvPr>
            <p:ph type="body" idx="1"/>
          </p:nvPr>
        </p:nvSpPr>
        <p:spPr>
          <a:xfrm>
            <a:off x="1496160" y="20174241"/>
            <a:ext cx="40898881" cy="832512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7680"/>
              </a:spcBef>
              <a:spcAft>
                <a:spcPts val="0"/>
              </a:spcAft>
              <a:buSzPts val="1400"/>
              <a:buChar char="○"/>
              <a:defRPr/>
            </a:lvl2pPr>
            <a:lvl3pPr marL="1371600" lvl="2" indent="-317500" algn="ctr">
              <a:lnSpc>
                <a:spcPct val="115000"/>
              </a:lnSpc>
              <a:spcBef>
                <a:spcPts val="7680"/>
              </a:spcBef>
              <a:spcAft>
                <a:spcPts val="0"/>
              </a:spcAft>
              <a:buSzPts val="1400"/>
              <a:buChar char="■"/>
              <a:defRPr/>
            </a:lvl3pPr>
            <a:lvl4pPr marL="1828800" lvl="3" indent="-317500" algn="ctr">
              <a:lnSpc>
                <a:spcPct val="115000"/>
              </a:lnSpc>
              <a:spcBef>
                <a:spcPts val="7680"/>
              </a:spcBef>
              <a:spcAft>
                <a:spcPts val="0"/>
              </a:spcAft>
              <a:buSzPts val="1400"/>
              <a:buChar char="●"/>
              <a:defRPr/>
            </a:lvl4pPr>
            <a:lvl5pPr marL="2286000" lvl="4" indent="-317500" algn="ctr">
              <a:lnSpc>
                <a:spcPct val="115000"/>
              </a:lnSpc>
              <a:spcBef>
                <a:spcPts val="7680"/>
              </a:spcBef>
              <a:spcAft>
                <a:spcPts val="0"/>
              </a:spcAft>
              <a:buSzPts val="1400"/>
              <a:buChar char="○"/>
              <a:defRPr/>
            </a:lvl5pPr>
            <a:lvl6pPr marL="2743200" lvl="5" indent="-317500" algn="ctr">
              <a:lnSpc>
                <a:spcPct val="115000"/>
              </a:lnSpc>
              <a:spcBef>
                <a:spcPts val="7680"/>
              </a:spcBef>
              <a:spcAft>
                <a:spcPts val="0"/>
              </a:spcAft>
              <a:buSzPts val="1400"/>
              <a:buChar char="■"/>
              <a:defRPr/>
            </a:lvl6pPr>
            <a:lvl7pPr marL="3200400" lvl="6" indent="-317500" algn="ctr">
              <a:lnSpc>
                <a:spcPct val="115000"/>
              </a:lnSpc>
              <a:spcBef>
                <a:spcPts val="7680"/>
              </a:spcBef>
              <a:spcAft>
                <a:spcPts val="0"/>
              </a:spcAft>
              <a:buSzPts val="1400"/>
              <a:buChar char="●"/>
              <a:defRPr/>
            </a:lvl7pPr>
            <a:lvl8pPr marL="3657600" lvl="7" indent="-317500" algn="ctr">
              <a:lnSpc>
                <a:spcPct val="115000"/>
              </a:lnSpc>
              <a:spcBef>
                <a:spcPts val="7680"/>
              </a:spcBef>
              <a:spcAft>
                <a:spcPts val="0"/>
              </a:spcAft>
              <a:buSzPts val="1400"/>
              <a:buChar char="○"/>
              <a:defRPr/>
            </a:lvl8pPr>
            <a:lvl9pPr marL="4114800" lvl="8" indent="-317500" algn="ctr">
              <a:lnSpc>
                <a:spcPct val="115000"/>
              </a:lnSpc>
              <a:spcBef>
                <a:spcPts val="7680"/>
              </a:spcBef>
              <a:spcAft>
                <a:spcPts val="7680"/>
              </a:spcAft>
              <a:buSzPts val="1400"/>
              <a:buChar char="■"/>
              <a:defRPr/>
            </a:lvl9pPr>
          </a:lstStyle>
          <a:p>
            <a:endParaRPr/>
          </a:p>
        </p:txBody>
      </p:sp>
      <p:sp>
        <p:nvSpPr>
          <p:cNvPr id="44" name="Google Shape;44;p11"/>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1496160" y="2848160"/>
            <a:ext cx="40898881" cy="366528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1496160" y="7375840"/>
            <a:ext cx="40898881" cy="2186496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6719"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6719"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6719"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6719"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6719"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6719"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6719"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6719" b="0" i="0" u="none" strike="noStrike" cap="none">
                <a:solidFill>
                  <a:schemeClr val="dk2"/>
                </a:solidFill>
                <a:latin typeface="Arial"/>
                <a:ea typeface="Arial"/>
                <a:cs typeface="Arial"/>
                <a:sym typeface="Arial"/>
              </a:defRPr>
            </a:lvl9pPr>
          </a:lstStyle>
          <a:p>
            <a:endParaRPr/>
          </a:p>
        </p:txBody>
      </p:sp>
      <p:sp>
        <p:nvSpPr>
          <p:cNvPr id="8" name="Google Shape;8;p2"/>
          <p:cNvSpPr txBox="1">
            <a:spLocks noGrp="1"/>
          </p:cNvSpPr>
          <p:nvPr>
            <p:ph type="sldNum" idx="12"/>
          </p:nvPr>
        </p:nvSpPr>
        <p:spPr>
          <a:xfrm>
            <a:off x="40667797" y="29844588"/>
            <a:ext cx="2633760" cy="251904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4800"/>
              <a:buFont typeface="Arial"/>
              <a:buNone/>
              <a:defRPr sz="4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g"/><Relationship Id="rId18" Type="http://schemas.openxmlformats.org/officeDocument/2006/relationships/image" Target="../media/image13.png"/><Relationship Id="rId3" Type="http://schemas.openxmlformats.org/officeDocument/2006/relationships/slideLayout" Target="../slideLayouts/slideLayout1.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7.jpg"/><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jpg"/><Relationship Id="rId24" Type="http://schemas.openxmlformats.org/officeDocument/2006/relationships/image" Target="../media/image19.png"/><Relationship Id="rId5" Type="http://schemas.openxmlformats.org/officeDocument/2006/relationships/image" Target="../media/image1.png"/><Relationship Id="rId15" Type="http://schemas.openxmlformats.org/officeDocument/2006/relationships/image" Target="../media/image10.png"/><Relationship Id="rId23" Type="http://schemas.openxmlformats.org/officeDocument/2006/relationships/image" Target="../media/image18.jpg"/><Relationship Id="rId10" Type="http://schemas.openxmlformats.org/officeDocument/2006/relationships/image" Target="../media/image5.jpg"/><Relationship Id="rId19"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hyperlink" Target="http://dx.doi.org/10.1098/rstb.2018.0180" TargetMode="External"/><Relationship Id="rId14" Type="http://schemas.openxmlformats.org/officeDocument/2006/relationships/image" Target="../media/image9.jp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Shape 50"/>
        <p:cNvGrpSpPr/>
        <p:nvPr/>
      </p:nvGrpSpPr>
      <p:grpSpPr>
        <a:xfrm>
          <a:off x="0" y="0"/>
          <a:ext cx="0" cy="0"/>
          <a:chOff x="0" y="0"/>
          <a:chExt cx="0" cy="0"/>
        </a:xfrm>
      </p:grpSpPr>
      <p:sp>
        <p:nvSpPr>
          <p:cNvPr id="51" name="Google Shape;51;p1"/>
          <p:cNvSpPr txBox="1">
            <a:spLocks noGrp="1"/>
          </p:cNvSpPr>
          <p:nvPr>
            <p:ph type="ctrTitle"/>
          </p:nvPr>
        </p:nvSpPr>
        <p:spPr>
          <a:xfrm>
            <a:off x="617760" y="942768"/>
            <a:ext cx="42655681" cy="3983040"/>
          </a:xfrm>
          <a:prstGeom prst="rect">
            <a:avLst/>
          </a:prstGeom>
          <a:solidFill>
            <a:srgbClr val="FFFFFF"/>
          </a:solidFill>
          <a:ln w="88900" cap="flat" cmpd="sng">
            <a:solidFill>
              <a:schemeClr val="dk1"/>
            </a:solidFill>
            <a:prstDash val="solid"/>
            <a:round/>
            <a:headEnd type="none" w="sm" len="sm"/>
            <a:tailEnd type="none" w="sm" len="sm"/>
          </a:ln>
        </p:spPr>
        <p:txBody>
          <a:bodyPr spcFirstLastPara="1" wrap="square" lIns="438825" tIns="438825" rIns="438825" bIns="438825" anchor="b" anchorCtr="0">
            <a:noAutofit/>
          </a:bodyPr>
          <a:lstStyle/>
          <a:p>
            <a:pPr marL="0" lvl="0" indent="0" algn="ctr" rtl="0">
              <a:lnSpc>
                <a:spcPct val="100000"/>
              </a:lnSpc>
              <a:spcBef>
                <a:spcPts val="0"/>
              </a:spcBef>
              <a:spcAft>
                <a:spcPts val="0"/>
              </a:spcAft>
              <a:buSzPts val="5200"/>
              <a:buNone/>
            </a:pPr>
            <a:r>
              <a:rPr lang="en-US" sz="7200" b="1" dirty="0">
                <a:latin typeface="Times New Roman"/>
                <a:ea typeface="Times New Roman"/>
                <a:cs typeface="Times New Roman"/>
                <a:sym typeface="Times New Roman"/>
              </a:rPr>
              <a:t>Metabolic responses of adult Bluntnose Minnows (</a:t>
            </a:r>
            <a:r>
              <a:rPr lang="en-US" sz="7200" b="1" i="1" dirty="0" err="1">
                <a:latin typeface="Times New Roman"/>
                <a:ea typeface="Times New Roman"/>
                <a:cs typeface="Times New Roman"/>
                <a:sym typeface="Times New Roman"/>
              </a:rPr>
              <a:t>Pimephales</a:t>
            </a:r>
            <a:r>
              <a:rPr lang="en-US" sz="7200" b="1" i="1" dirty="0">
                <a:latin typeface="Times New Roman"/>
                <a:ea typeface="Times New Roman"/>
                <a:cs typeface="Times New Roman"/>
                <a:sym typeface="Times New Roman"/>
              </a:rPr>
              <a:t> </a:t>
            </a:r>
            <a:r>
              <a:rPr lang="en-US" sz="7200" b="1" i="1" dirty="0" err="1">
                <a:latin typeface="Times New Roman"/>
                <a:ea typeface="Times New Roman"/>
                <a:cs typeface="Times New Roman"/>
                <a:sym typeface="Times New Roman"/>
              </a:rPr>
              <a:t>notatus</a:t>
            </a:r>
            <a:r>
              <a:rPr lang="en-US" sz="7200" b="1" dirty="0">
                <a:latin typeface="Times New Roman"/>
                <a:ea typeface="Times New Roman"/>
                <a:cs typeface="Times New Roman"/>
                <a:sym typeface="Times New Roman"/>
              </a:rPr>
              <a:t>) to a range of thermal conditions</a:t>
            </a:r>
            <a:endParaRPr sz="7200" b="1" dirty="0">
              <a:latin typeface="Times New Roman"/>
              <a:ea typeface="Times New Roman"/>
              <a:cs typeface="Times New Roman"/>
              <a:sym typeface="Times New Roman"/>
            </a:endParaRPr>
          </a:p>
          <a:p>
            <a:pPr marL="0" lvl="0" indent="0" algn="ctr" rtl="0">
              <a:lnSpc>
                <a:spcPct val="100000"/>
              </a:lnSpc>
              <a:spcBef>
                <a:spcPts val="0"/>
              </a:spcBef>
              <a:spcAft>
                <a:spcPts val="0"/>
              </a:spcAft>
              <a:buSzPts val="5200"/>
              <a:buNone/>
            </a:pPr>
            <a:r>
              <a:rPr lang="en-US" sz="5280" dirty="0">
                <a:latin typeface="Times New Roman"/>
                <a:ea typeface="Times New Roman"/>
                <a:cs typeface="Times New Roman"/>
                <a:sym typeface="Times New Roman"/>
              </a:rPr>
              <a:t>Sam P. Bauer, Emily Steele, Olivia </a:t>
            </a:r>
            <a:r>
              <a:rPr lang="en-US" sz="5280" dirty="0" err="1">
                <a:latin typeface="Times New Roman"/>
                <a:ea typeface="Times New Roman"/>
                <a:cs typeface="Times New Roman"/>
                <a:sym typeface="Times New Roman"/>
              </a:rPr>
              <a:t>Timmerding</a:t>
            </a:r>
            <a:r>
              <a:rPr lang="en-US" sz="5280" dirty="0">
                <a:latin typeface="Times New Roman"/>
                <a:ea typeface="Times New Roman"/>
                <a:cs typeface="Times New Roman"/>
                <a:sym typeface="Times New Roman"/>
              </a:rPr>
              <a:t>, and Richard D. </a:t>
            </a:r>
            <a:r>
              <a:rPr lang="en-US" sz="5280" dirty="0" err="1">
                <a:latin typeface="Times New Roman"/>
                <a:ea typeface="Times New Roman"/>
                <a:cs typeface="Times New Roman"/>
                <a:sym typeface="Times New Roman"/>
              </a:rPr>
              <a:t>Durtsche</a:t>
            </a:r>
            <a:r>
              <a:rPr lang="en-US" sz="5280" dirty="0">
                <a:latin typeface="Times New Roman"/>
                <a:ea typeface="Times New Roman"/>
                <a:cs typeface="Times New Roman"/>
                <a:sym typeface="Times New Roman"/>
              </a:rPr>
              <a:t> </a:t>
            </a:r>
            <a:endParaRPr sz="5280" dirty="0">
              <a:latin typeface="Times New Roman"/>
              <a:ea typeface="Times New Roman"/>
              <a:cs typeface="Times New Roman"/>
              <a:sym typeface="Times New Roman"/>
            </a:endParaRPr>
          </a:p>
          <a:p>
            <a:pPr marL="0" lvl="0" indent="0" algn="ctr" rtl="0">
              <a:lnSpc>
                <a:spcPct val="100000"/>
              </a:lnSpc>
              <a:spcBef>
                <a:spcPts val="0"/>
              </a:spcBef>
              <a:spcAft>
                <a:spcPts val="0"/>
              </a:spcAft>
              <a:buSzPts val="5200"/>
              <a:buNone/>
            </a:pPr>
            <a:r>
              <a:rPr lang="en-US" sz="5280" dirty="0">
                <a:latin typeface="Times New Roman"/>
                <a:ea typeface="Times New Roman"/>
                <a:cs typeface="Times New Roman"/>
                <a:sym typeface="Times New Roman"/>
              </a:rPr>
              <a:t>NKU Department of Biological Sciences, Highland Heights, KY 41076</a:t>
            </a:r>
            <a:endParaRPr sz="5280" dirty="0">
              <a:latin typeface="Times New Roman"/>
              <a:ea typeface="Times New Roman"/>
              <a:cs typeface="Times New Roman"/>
              <a:sym typeface="Times New Roman"/>
            </a:endParaRPr>
          </a:p>
        </p:txBody>
      </p:sp>
      <p:sp>
        <p:nvSpPr>
          <p:cNvPr id="52" name="Google Shape;52;p1"/>
          <p:cNvSpPr txBox="1">
            <a:spLocks noGrp="1"/>
          </p:cNvSpPr>
          <p:nvPr>
            <p:ph type="subTitle" idx="1"/>
          </p:nvPr>
        </p:nvSpPr>
        <p:spPr>
          <a:xfrm>
            <a:off x="617760" y="21827691"/>
            <a:ext cx="12674641" cy="9826308"/>
          </a:xfrm>
          <a:prstGeom prst="rect">
            <a:avLst/>
          </a:prstGeom>
          <a:blipFill rotWithShape="1">
            <a:blip r:embed="rId5">
              <a:alphaModFix/>
            </a:blip>
            <a:stretch>
              <a:fillRect/>
            </a:stretch>
          </a:blipFill>
          <a:ln w="508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42900" algn="ctr" rtl="0">
              <a:lnSpc>
                <a:spcPct val="100000"/>
              </a:lnSpc>
              <a:spcBef>
                <a:spcPts val="0"/>
              </a:spcBef>
              <a:spcAft>
                <a:spcPts val="0"/>
              </a:spcAft>
              <a:buSzPts val="2800"/>
              <a:buNone/>
            </a:pPr>
            <a:r>
              <a:rPr lang="en-US"/>
              <a:t> </a:t>
            </a:r>
            <a:endParaRPr/>
          </a:p>
        </p:txBody>
      </p:sp>
      <p:sp>
        <p:nvSpPr>
          <p:cNvPr id="53" name="Google Shape;53;p1"/>
          <p:cNvSpPr txBox="1"/>
          <p:nvPr/>
        </p:nvSpPr>
        <p:spPr>
          <a:xfrm>
            <a:off x="617759" y="5643010"/>
            <a:ext cx="12674700" cy="10550052"/>
          </a:xfrm>
          <a:prstGeom prst="rect">
            <a:avLst/>
          </a:prstGeom>
          <a:solidFill>
            <a:srgbClr val="FFFFFF"/>
          </a:solidFill>
          <a:ln w="50800" cap="flat" cmpd="sng">
            <a:solidFill>
              <a:schemeClr val="dk1"/>
            </a:solidFill>
            <a:prstDash val="solid"/>
            <a:round/>
            <a:headEnd type="none" w="sm" len="sm"/>
            <a:tailEnd type="none" w="sm" len="sm"/>
          </a:ln>
        </p:spPr>
        <p:txBody>
          <a:bodyPr spcFirstLastPara="1" wrap="square" lIns="438825" tIns="438825" rIns="438825" bIns="4388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sng" strike="noStrike" cap="none" dirty="0">
                <a:solidFill>
                  <a:srgbClr val="000000"/>
                </a:solidFill>
                <a:latin typeface="Times New Roman"/>
                <a:ea typeface="Times New Roman"/>
                <a:cs typeface="Times New Roman"/>
                <a:sym typeface="Times New Roman"/>
              </a:rPr>
              <a:t>Introduction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sng" strike="noStrike" cap="none" dirty="0">
              <a:solidFill>
                <a:srgbClr val="000000"/>
              </a:solidFill>
              <a:latin typeface="Times New Roman"/>
              <a:ea typeface="Times New Roman"/>
              <a:cs typeface="Times New Roman"/>
              <a:sym typeface="Times New Roman"/>
            </a:endParaRPr>
          </a:p>
          <a:p>
            <a:pPr marL="0" marR="0" lvl="0" indent="45720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Times New Roman"/>
                <a:ea typeface="Times New Roman"/>
                <a:cs typeface="Times New Roman"/>
                <a:sym typeface="Times New Roman"/>
              </a:rPr>
              <a:t>Alteration in temperatures due to climate change could have a direct effect on</a:t>
            </a:r>
            <a:r>
              <a:rPr lang="en-US" sz="2400" b="0" i="1" u="none" strike="noStrike" cap="none" dirty="0">
                <a:solidFill>
                  <a:srgbClr val="000000"/>
                </a:solidFill>
                <a:latin typeface="Times New Roman"/>
                <a:ea typeface="Times New Roman"/>
                <a:cs typeface="Times New Roman"/>
                <a:sym typeface="Times New Roman"/>
              </a:rPr>
              <a:t> </a:t>
            </a:r>
            <a:r>
              <a:rPr lang="en-US" sz="2400" b="0" i="0" u="none" strike="noStrike" cap="none" dirty="0">
                <a:solidFill>
                  <a:srgbClr val="000000"/>
                </a:solidFill>
                <a:latin typeface="Times New Roman"/>
                <a:ea typeface="Times New Roman"/>
                <a:cs typeface="Times New Roman"/>
                <a:sym typeface="Times New Roman"/>
              </a:rPr>
              <a:t>the fitness and metabolism, or aerobic scope (AS) of fish</a:t>
            </a:r>
            <a:r>
              <a:rPr lang="en-US" sz="2400" b="1" i="0" u="none" strike="noStrike" cap="none" dirty="0">
                <a:solidFill>
                  <a:srgbClr val="000000"/>
                </a:solidFill>
                <a:latin typeface="Times New Roman"/>
                <a:ea typeface="Times New Roman"/>
                <a:cs typeface="Times New Roman"/>
                <a:sym typeface="Times New Roman"/>
              </a:rPr>
              <a:t>. </a:t>
            </a:r>
            <a:r>
              <a:rPr lang="en-US" sz="2400" b="0" i="0" u="none" strike="noStrike" cap="none" dirty="0">
                <a:solidFill>
                  <a:srgbClr val="000000"/>
                </a:solidFill>
                <a:latin typeface="Times New Roman"/>
                <a:ea typeface="Times New Roman"/>
                <a:cs typeface="Times New Roman"/>
                <a:sym typeface="Times New Roman"/>
              </a:rPr>
              <a:t>Aerobic scope is the difference between standard metabolic rate [SMR] and maximum metabolic rate [MMR] (Clark et al. 2013).</a:t>
            </a:r>
            <a:r>
              <a:rPr lang="en-US" sz="2400" b="1" i="0" u="none" strike="noStrike" cap="none" dirty="0">
                <a:solidFill>
                  <a:srgbClr val="000000"/>
                </a:solidFill>
                <a:latin typeface="Times New Roman"/>
                <a:ea typeface="Times New Roman"/>
                <a:cs typeface="Times New Roman"/>
                <a:sym typeface="Times New Roman"/>
              </a:rPr>
              <a:t> </a:t>
            </a:r>
            <a:r>
              <a:rPr lang="en-US" sz="2400" b="0" i="0" u="none" strike="noStrike" cap="none" dirty="0">
                <a:solidFill>
                  <a:srgbClr val="000000"/>
                </a:solidFill>
                <a:latin typeface="Times New Roman"/>
                <a:ea typeface="Times New Roman"/>
                <a:cs typeface="Times New Roman"/>
                <a:sym typeface="Times New Roman"/>
              </a:rPr>
              <a:t>An organism’s</a:t>
            </a:r>
            <a:r>
              <a:rPr lang="en-US" sz="2400" b="1" i="0" u="none" strike="noStrike" cap="none" dirty="0">
                <a:solidFill>
                  <a:srgbClr val="000000"/>
                </a:solidFill>
                <a:latin typeface="Times New Roman"/>
                <a:ea typeface="Times New Roman"/>
                <a:cs typeface="Times New Roman"/>
                <a:sym typeface="Times New Roman"/>
              </a:rPr>
              <a:t> </a:t>
            </a:r>
            <a:r>
              <a:rPr lang="en-US" sz="2400" b="0" i="0" u="none" strike="noStrike" cap="none" dirty="0">
                <a:solidFill>
                  <a:srgbClr val="000000"/>
                </a:solidFill>
                <a:latin typeface="Times New Roman"/>
                <a:ea typeface="Times New Roman"/>
                <a:cs typeface="Times New Roman"/>
                <a:sym typeface="Times New Roman"/>
              </a:rPr>
              <a:t>standard metabolic rate</a:t>
            </a:r>
            <a:r>
              <a:rPr lang="en-US" sz="2400" b="1" i="0" u="none" strike="noStrike" cap="none" dirty="0">
                <a:solidFill>
                  <a:srgbClr val="000000"/>
                </a:solidFill>
                <a:latin typeface="Times New Roman"/>
                <a:ea typeface="Times New Roman"/>
                <a:cs typeface="Times New Roman"/>
                <a:sym typeface="Times New Roman"/>
              </a:rPr>
              <a:t> </a:t>
            </a:r>
            <a:r>
              <a:rPr lang="en-US" sz="2400" b="0" i="0" u="none" strike="noStrike" cap="none" dirty="0">
                <a:solidFill>
                  <a:srgbClr val="000000"/>
                </a:solidFill>
                <a:latin typeface="Times New Roman"/>
                <a:ea typeface="Times New Roman"/>
                <a:cs typeface="Times New Roman"/>
                <a:sym typeface="Times New Roman"/>
              </a:rPr>
              <a:t>is the least</a:t>
            </a:r>
            <a:r>
              <a:rPr lang="en-US" sz="2400" b="1" i="0" u="none" strike="noStrike" cap="none" dirty="0">
                <a:solidFill>
                  <a:srgbClr val="000000"/>
                </a:solidFill>
                <a:latin typeface="Times New Roman"/>
                <a:ea typeface="Times New Roman"/>
                <a:cs typeface="Times New Roman"/>
                <a:sym typeface="Times New Roman"/>
              </a:rPr>
              <a:t> </a:t>
            </a:r>
            <a:r>
              <a:rPr lang="en-US" sz="2400" b="0" i="0" u="none" strike="noStrike" cap="none" dirty="0">
                <a:solidFill>
                  <a:srgbClr val="000000"/>
                </a:solidFill>
                <a:latin typeface="Times New Roman"/>
                <a:ea typeface="Times New Roman"/>
                <a:cs typeface="Times New Roman"/>
                <a:sym typeface="Times New Roman"/>
              </a:rPr>
              <a:t>amount of energy that is used to properly sustain bodily functionality. A maximum metabolic rate is the rate of oxygen consumption at the greatest amount of activity at which an organism can withstand. Metabolic rates show to be influenced by environmental variation; therefore, the climatic temperature  fluctuations are pertinent to the noted differences in organisms’ metabolism (</a:t>
            </a:r>
            <a:r>
              <a:rPr lang="en-US" sz="2400" b="0" i="0" u="none" strike="noStrike" cap="none" dirty="0" err="1">
                <a:solidFill>
                  <a:srgbClr val="000000"/>
                </a:solidFill>
                <a:latin typeface="Times New Roman"/>
                <a:ea typeface="Times New Roman"/>
                <a:cs typeface="Times New Roman"/>
                <a:sym typeface="Times New Roman"/>
              </a:rPr>
              <a:t>Norin</a:t>
            </a:r>
            <a:r>
              <a:rPr lang="en-US" sz="2400" b="0" i="0" u="none" strike="noStrike" cap="none" dirty="0">
                <a:solidFill>
                  <a:srgbClr val="000000"/>
                </a:solidFill>
                <a:latin typeface="Times New Roman"/>
                <a:ea typeface="Times New Roman"/>
                <a:cs typeface="Times New Roman"/>
                <a:sym typeface="Times New Roman"/>
              </a:rPr>
              <a:t> and Metcalf, 2018). </a:t>
            </a:r>
            <a:endParaRPr sz="1400" b="0" i="0" u="none" strike="noStrike" cap="none" dirty="0">
              <a:solidFill>
                <a:srgbClr val="000000"/>
              </a:solidFill>
              <a:latin typeface="Arial"/>
              <a:ea typeface="Arial"/>
              <a:cs typeface="Arial"/>
              <a:sym typeface="Arial"/>
            </a:endParaRPr>
          </a:p>
          <a:p>
            <a:pPr lvl="0" indent="457200">
              <a:lnSpc>
                <a:spcPct val="107000"/>
              </a:lnSpc>
              <a:spcBef>
                <a:spcPts val="800"/>
              </a:spcBef>
              <a:buSzPts val="2400"/>
            </a:pPr>
            <a:r>
              <a:rPr lang="en-US" sz="2400" b="0" i="0" u="none" strike="noStrike" cap="none" dirty="0">
                <a:solidFill>
                  <a:srgbClr val="000000"/>
                </a:solidFill>
                <a:latin typeface="Times New Roman"/>
                <a:ea typeface="Times New Roman"/>
                <a:cs typeface="Times New Roman"/>
                <a:sym typeface="Times New Roman"/>
              </a:rPr>
              <a:t>Bluntnose Minnows are native to the streams in the north eastern part of America. Their length may range from 40-100 millimeters and are a common stream fish found throughout Kentucky. Given that climates are changing in some areas globally (e.g., arctic and northern temperate regions) at a much faster rate than may have been initially predicted, we were interested to determine the effect of a range of temperatures, including temperatures </a:t>
            </a:r>
            <a:r>
              <a:rPr lang="en-US" sz="2400" dirty="0">
                <a:latin typeface="Times New Roman"/>
                <a:ea typeface="Times New Roman"/>
                <a:cs typeface="Times New Roman"/>
                <a:sym typeface="Times New Roman"/>
              </a:rPr>
              <a:t>that might influence fish physiology, for stream fishes in Kentucky. As the bluntnose is a mid-water to lower water column stream fish, we reasoned that this would be a good model fish to evaluate under different thermal conditions. Measuring metabolic rates in these fish is a mechanism to not only determine their physiological response to altered thermal environments, but to make predictions about their fitness under future climatic thermal shifts. </a:t>
            </a:r>
            <a:r>
              <a:rPr lang="en-US" sz="2400" b="0" i="0" u="none" strike="noStrike" cap="none" dirty="0">
                <a:solidFill>
                  <a:srgbClr val="000000"/>
                </a:solidFill>
                <a:latin typeface="Times New Roman"/>
                <a:ea typeface="Times New Roman"/>
                <a:cs typeface="Times New Roman"/>
                <a:sym typeface="Times New Roman"/>
              </a:rPr>
              <a:t>We hypothesize that as the temperature (℃) increases, then the fish’s standard metabolic rate, maximum metabolic rate, and aerobic scope will also increase showing a direct correlation between metabolism and temperature. </a:t>
            </a:r>
            <a:r>
              <a:rPr lang="en-US" sz="2400" dirty="0">
                <a:latin typeface="Times New Roman"/>
                <a:ea typeface="Times New Roman"/>
                <a:cs typeface="Times New Roman"/>
                <a:sym typeface="Times New Roman"/>
              </a:rPr>
              <a:t>We measured the aerobic scope of adult Bluntnose minnows, </a:t>
            </a:r>
            <a:r>
              <a:rPr lang="en-US" sz="2400" i="1" dirty="0" err="1">
                <a:latin typeface="Times New Roman"/>
                <a:ea typeface="Times New Roman"/>
                <a:cs typeface="Times New Roman"/>
                <a:sym typeface="Times New Roman"/>
              </a:rPr>
              <a:t>Pimephales</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notatus</a:t>
            </a:r>
            <a:r>
              <a:rPr lang="en-US" sz="2400" dirty="0">
                <a:latin typeface="Times New Roman"/>
                <a:ea typeface="Times New Roman"/>
                <a:cs typeface="Times New Roman"/>
                <a:sym typeface="Times New Roman"/>
              </a:rPr>
              <a:t>, at four temperatures (28℃,23℃, 18℃, 13℃).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800"/>
              </a:spcBef>
              <a:spcAft>
                <a:spcPts val="0"/>
              </a:spcAft>
              <a:buClr>
                <a:srgbClr val="000000"/>
              </a:buClr>
              <a:buSzPts val="2400"/>
              <a:buFont typeface="Arial"/>
              <a:buNone/>
            </a:pPr>
            <a:endParaRPr sz="2400" b="1" i="0" u="sng" strike="noStrike" cap="none" dirty="0">
              <a:solidFill>
                <a:srgbClr val="000000"/>
              </a:solidFill>
              <a:latin typeface="Times New Roman"/>
              <a:ea typeface="Times New Roman"/>
              <a:cs typeface="Times New Roman"/>
              <a:sym typeface="Times New Roman"/>
            </a:endParaRPr>
          </a:p>
        </p:txBody>
      </p:sp>
      <p:pic>
        <p:nvPicPr>
          <p:cNvPr id="54" name="Google Shape;54;p1"/>
          <p:cNvPicPr preferRelativeResize="0"/>
          <p:nvPr/>
        </p:nvPicPr>
        <p:blipFill rotWithShape="1">
          <a:blip r:embed="rId6">
            <a:alphaModFix/>
          </a:blip>
          <a:srcRect/>
          <a:stretch/>
        </p:blipFill>
        <p:spPr>
          <a:xfrm>
            <a:off x="38737621" y="2934288"/>
            <a:ext cx="2453150" cy="1833794"/>
          </a:xfrm>
          <a:prstGeom prst="rect">
            <a:avLst/>
          </a:prstGeom>
          <a:noFill/>
          <a:ln>
            <a:noFill/>
          </a:ln>
        </p:spPr>
      </p:pic>
      <p:pic>
        <p:nvPicPr>
          <p:cNvPr id="55" name="Google Shape;55;p1"/>
          <p:cNvPicPr preferRelativeResize="0"/>
          <p:nvPr/>
        </p:nvPicPr>
        <p:blipFill rotWithShape="1">
          <a:blip r:embed="rId7">
            <a:alphaModFix/>
          </a:blip>
          <a:srcRect/>
          <a:stretch/>
        </p:blipFill>
        <p:spPr>
          <a:xfrm>
            <a:off x="34083056" y="2934288"/>
            <a:ext cx="2453150" cy="1760057"/>
          </a:xfrm>
          <a:prstGeom prst="rect">
            <a:avLst/>
          </a:prstGeom>
          <a:noFill/>
          <a:ln>
            <a:noFill/>
          </a:ln>
        </p:spPr>
      </p:pic>
      <p:pic>
        <p:nvPicPr>
          <p:cNvPr id="56" name="Google Shape;56;p1"/>
          <p:cNvPicPr preferRelativeResize="0"/>
          <p:nvPr/>
        </p:nvPicPr>
        <p:blipFill rotWithShape="1">
          <a:blip r:embed="rId8">
            <a:alphaModFix/>
          </a:blip>
          <a:srcRect/>
          <a:stretch/>
        </p:blipFill>
        <p:spPr>
          <a:xfrm>
            <a:off x="6825335" y="3064839"/>
            <a:ext cx="5059395" cy="1673026"/>
          </a:xfrm>
          <a:prstGeom prst="rect">
            <a:avLst/>
          </a:prstGeom>
          <a:noFill/>
          <a:ln>
            <a:noFill/>
          </a:ln>
        </p:spPr>
      </p:pic>
      <p:sp>
        <p:nvSpPr>
          <p:cNvPr id="57" name="Google Shape;57;p1"/>
          <p:cNvSpPr txBox="1"/>
          <p:nvPr/>
        </p:nvSpPr>
        <p:spPr>
          <a:xfrm>
            <a:off x="30121025" y="5643010"/>
            <a:ext cx="13422703" cy="11295359"/>
          </a:xfrm>
          <a:prstGeom prst="rect">
            <a:avLst/>
          </a:prstGeom>
          <a:solidFill>
            <a:schemeClr val="lt1"/>
          </a:solidFill>
          <a:ln w="50800" cap="flat" cmpd="sng">
            <a:solidFill>
              <a:schemeClr val="dk1">
                <a:alpha val="77254"/>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000"/>
              <a:buFont typeface="Arial"/>
              <a:buNone/>
            </a:pPr>
            <a:endParaRPr sz="1000" b="1" i="0" u="sng" strike="noStrike" cap="none" dirty="0">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Clr>
                <a:srgbClr val="000000"/>
              </a:buClr>
              <a:buSzPts val="6000"/>
              <a:buFont typeface="Arial"/>
              <a:buNone/>
            </a:pPr>
            <a:r>
              <a:rPr lang="en-US" sz="6000" b="1" i="0" u="sng" strike="noStrike" cap="none" dirty="0">
                <a:solidFill>
                  <a:srgbClr val="000000"/>
                </a:solidFill>
                <a:latin typeface="Times New Roman"/>
                <a:ea typeface="Times New Roman"/>
                <a:cs typeface="Times New Roman"/>
                <a:sym typeface="Times New Roman"/>
              </a:rPr>
              <a:t>Conclusion</a:t>
            </a:r>
          </a:p>
          <a:p>
            <a:pPr marL="857250" lvl="0" indent="-857250">
              <a:buSzPts val="6000"/>
              <a:buFont typeface="Arial" panose="020B0604020202020204" pitchFamily="34" charset="0"/>
              <a:buChar char="•"/>
            </a:pPr>
            <a:r>
              <a:rPr lang="en-US" sz="3600" dirty="0">
                <a:latin typeface="Times New Roman"/>
                <a:ea typeface="Times New Roman"/>
                <a:cs typeface="Times New Roman"/>
                <a:sym typeface="Times New Roman"/>
              </a:rPr>
              <a:t>Metabolic Rates were measured at 13C, 18C, 23C, and 28C. The log transformed standard metabolic rate was not found to be significantly different.</a:t>
            </a:r>
          </a:p>
          <a:p>
            <a:pPr marL="857250" indent="-857250">
              <a:buSzPts val="6000"/>
              <a:buFont typeface="Arial" panose="020B0604020202020204" pitchFamily="34" charset="0"/>
              <a:buChar char="•"/>
            </a:pPr>
            <a:r>
              <a:rPr lang="en-US" sz="3600" dirty="0">
                <a:latin typeface="Times New Roman"/>
                <a:ea typeface="Times New Roman"/>
                <a:cs typeface="Times New Roman"/>
                <a:sym typeface="Times New Roman"/>
              </a:rPr>
              <a:t>Maximum metabolic rates were significantly different, especially for the highest temperature. A </a:t>
            </a:r>
            <a:r>
              <a:rPr lang="en-US" sz="3600" dirty="0" err="1">
                <a:latin typeface="Times New Roman"/>
                <a:ea typeface="Times New Roman"/>
                <a:cs typeface="Times New Roman"/>
                <a:sym typeface="Times New Roman"/>
              </a:rPr>
              <a:t>tukey</a:t>
            </a:r>
            <a:r>
              <a:rPr lang="en-US" sz="3600" dirty="0">
                <a:latin typeface="Times New Roman"/>
                <a:ea typeface="Times New Roman"/>
                <a:cs typeface="Times New Roman"/>
                <a:sym typeface="Times New Roman"/>
              </a:rPr>
              <a:t> post-hoc test indicated that 28C was significantly different than the other temperatures. </a:t>
            </a:r>
          </a:p>
          <a:p>
            <a:pPr marL="857250" lvl="0" indent="-857250">
              <a:buSzPts val="6000"/>
              <a:buFont typeface="Arial" panose="020B0604020202020204" pitchFamily="34" charset="0"/>
              <a:buChar char="•"/>
            </a:pPr>
            <a:r>
              <a:rPr lang="en-US" sz="3600" dirty="0">
                <a:latin typeface="Times New Roman"/>
                <a:ea typeface="Times New Roman"/>
                <a:cs typeface="Times New Roman"/>
                <a:sym typeface="Times New Roman"/>
              </a:rPr>
              <a:t>Aerobic Scope was also significantly different between 28C and the other temperatures (13C, 18C, 23C).  This difference was driven by the larger change in maximum metabolic rate at the highest temperatures.</a:t>
            </a:r>
          </a:p>
          <a:p>
            <a:pPr marL="857250" lvl="0" indent="-857250">
              <a:buSzPts val="6000"/>
              <a:buFont typeface="Arial" panose="020B0604020202020204" pitchFamily="34" charset="0"/>
              <a:buChar char="•"/>
            </a:pPr>
            <a:r>
              <a:rPr lang="en-US" sz="3600" dirty="0">
                <a:latin typeface="Times New Roman"/>
                <a:ea typeface="Times New Roman"/>
                <a:cs typeface="Times New Roman"/>
                <a:sym typeface="Times New Roman"/>
              </a:rPr>
              <a:t>At warmer temperatures (e.g., future climate change conditions), the fish will be using more energy than normal when they engage in activities outside of resting. Therefore, temperatures that are too high can be detrimental for fish. Under a scenario of a future warmer planet, Kentucky stream fishes, like bluntnose minnows, could lose more energy during daily activities due to high metabolic rates depleting energy reserve which could possibly threaten the species survival.</a:t>
            </a:r>
          </a:p>
        </p:txBody>
      </p:sp>
      <p:sp>
        <p:nvSpPr>
          <p:cNvPr id="58" name="Google Shape;58;p1"/>
          <p:cNvSpPr txBox="1"/>
          <p:nvPr/>
        </p:nvSpPr>
        <p:spPr>
          <a:xfrm>
            <a:off x="13849744" y="5594707"/>
            <a:ext cx="15776815" cy="20744100"/>
          </a:xfrm>
          <a:prstGeom prst="rect">
            <a:avLst/>
          </a:prstGeom>
          <a:solidFill>
            <a:schemeClr val="lt1"/>
          </a:solidFill>
          <a:ln w="508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000"/>
              <a:buFont typeface="Arial"/>
              <a:buNone/>
            </a:pPr>
            <a:endParaRPr sz="1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r>
              <a:rPr lang="en-US" sz="6000" b="1" i="0" u="sng" strike="noStrike" cap="none" dirty="0">
                <a:solidFill>
                  <a:srgbClr val="000000"/>
                </a:solidFill>
                <a:latin typeface="Times New Roman"/>
                <a:ea typeface="Times New Roman"/>
                <a:cs typeface="Times New Roman"/>
                <a:sym typeface="Times New Roman"/>
              </a:rPr>
              <a:t>Graphs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5400"/>
              <a:buFont typeface="Arial"/>
              <a:buNone/>
            </a:pPr>
            <a:endParaRPr sz="54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6000"/>
              <a:buFont typeface="Arial"/>
              <a:buNone/>
            </a:pPr>
            <a:endParaRPr sz="60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200"/>
              <a:buFont typeface="Arial"/>
              <a:buNone/>
            </a:pPr>
            <a:endParaRPr lang="en-US" sz="32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200"/>
              <a:buFont typeface="Arial"/>
              <a:buNone/>
            </a:pPr>
            <a:endParaRPr lang="en-US" sz="3200" b="1" u="sng" dirty="0">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200"/>
              <a:buFont typeface="Arial"/>
              <a:buNone/>
            </a:pPr>
            <a:endParaRPr lang="en-US" sz="3200" b="1" i="0" u="sng"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200"/>
              <a:buFont typeface="Arial"/>
              <a:buNone/>
            </a:pPr>
            <a:endParaRPr sz="3200" b="1" i="0" u="sng" strike="noStrike" cap="none" dirty="0">
              <a:solidFill>
                <a:srgbClr val="000000"/>
              </a:solidFill>
              <a:latin typeface="Times New Roman"/>
              <a:ea typeface="Times New Roman"/>
              <a:cs typeface="Times New Roman"/>
              <a:sym typeface="Times New Roman"/>
            </a:endParaRPr>
          </a:p>
        </p:txBody>
      </p:sp>
      <p:sp>
        <p:nvSpPr>
          <p:cNvPr id="59" name="Google Shape;59;p1"/>
          <p:cNvSpPr txBox="1"/>
          <p:nvPr/>
        </p:nvSpPr>
        <p:spPr>
          <a:xfrm>
            <a:off x="30230907" y="23006507"/>
            <a:ext cx="12970385" cy="4220089"/>
          </a:xfrm>
          <a:prstGeom prst="rect">
            <a:avLst/>
          </a:prstGeom>
          <a:solidFill>
            <a:schemeClr val="lt1"/>
          </a:solidFill>
          <a:ln w="508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ctr" rtl="0">
              <a:lnSpc>
                <a:spcPct val="107000"/>
              </a:lnSpc>
              <a:spcBef>
                <a:spcPts val="0"/>
              </a:spcBef>
              <a:spcAft>
                <a:spcPts val="0"/>
              </a:spcAft>
              <a:buClr>
                <a:srgbClr val="000000"/>
              </a:buClr>
              <a:buSzPts val="6000"/>
              <a:buFont typeface="Arial"/>
              <a:buNone/>
            </a:pPr>
            <a:r>
              <a:rPr lang="en-US" sz="6000" b="1" i="0" u="sng" strike="noStrike" cap="none" dirty="0">
                <a:solidFill>
                  <a:schemeClr val="dk1"/>
                </a:solidFill>
                <a:latin typeface="Times New Roman"/>
                <a:ea typeface="Times New Roman"/>
                <a:cs typeface="Times New Roman"/>
                <a:sym typeface="Times New Roman"/>
              </a:rPr>
              <a:t>Citations</a:t>
            </a:r>
            <a:endParaRPr sz="24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7000"/>
              </a:lnSpc>
              <a:spcBef>
                <a:spcPts val="800"/>
              </a:spcBef>
              <a:spcAft>
                <a:spcPts val="0"/>
              </a:spcAft>
              <a:buClr>
                <a:srgbClr val="000000"/>
              </a:buClr>
              <a:buSzPts val="2400"/>
              <a:buFont typeface="Arial"/>
              <a:buNone/>
            </a:pPr>
            <a:r>
              <a:rPr lang="en-US" sz="2400" b="0" i="0" u="none" strike="noStrike" cap="none" dirty="0">
                <a:solidFill>
                  <a:schemeClr val="dk1"/>
                </a:solidFill>
                <a:latin typeface="Times New Roman"/>
                <a:ea typeface="Times New Roman"/>
                <a:cs typeface="Times New Roman"/>
                <a:sym typeface="Times New Roman"/>
              </a:rPr>
              <a:t>Clark, T. D., </a:t>
            </a:r>
            <a:r>
              <a:rPr lang="en-US" sz="2400" b="0" i="0" u="none" strike="noStrike" cap="none" dirty="0" err="1">
                <a:solidFill>
                  <a:schemeClr val="dk1"/>
                </a:solidFill>
                <a:latin typeface="Times New Roman"/>
                <a:ea typeface="Times New Roman"/>
                <a:cs typeface="Times New Roman"/>
                <a:sym typeface="Times New Roman"/>
              </a:rPr>
              <a:t>Sandbloom</a:t>
            </a:r>
            <a:r>
              <a:rPr lang="en-US" sz="2400" b="0" i="0" u="none" strike="noStrike" cap="none" dirty="0">
                <a:solidFill>
                  <a:schemeClr val="dk1"/>
                </a:solidFill>
                <a:latin typeface="Times New Roman"/>
                <a:ea typeface="Times New Roman"/>
                <a:cs typeface="Times New Roman"/>
                <a:sym typeface="Times New Roman"/>
              </a:rPr>
              <a:t>, E., &amp; </a:t>
            </a:r>
            <a:r>
              <a:rPr lang="en-US" sz="2400" b="0" i="0" u="none" strike="noStrike" cap="none" dirty="0" err="1">
                <a:solidFill>
                  <a:schemeClr val="dk1"/>
                </a:solidFill>
                <a:latin typeface="Times New Roman"/>
                <a:ea typeface="Times New Roman"/>
                <a:cs typeface="Times New Roman"/>
                <a:sym typeface="Times New Roman"/>
              </a:rPr>
              <a:t>Jutfelt</a:t>
            </a:r>
            <a:r>
              <a:rPr lang="en-US" sz="2400" b="0" i="0" u="none" strike="noStrike" cap="none" dirty="0">
                <a:solidFill>
                  <a:schemeClr val="dk1"/>
                </a:solidFill>
                <a:latin typeface="Times New Roman"/>
                <a:ea typeface="Times New Roman"/>
                <a:cs typeface="Times New Roman"/>
                <a:sym typeface="Times New Roman"/>
              </a:rPr>
              <a:t>, F. (2013). Aerobic scope measurements of fishes in an era of climate change: respirometry, relevance and recommendations. </a:t>
            </a:r>
            <a:r>
              <a:rPr lang="en-US" sz="2400" b="0" i="1" u="none" strike="noStrike" cap="none" dirty="0">
                <a:solidFill>
                  <a:schemeClr val="dk1"/>
                </a:solidFill>
                <a:latin typeface="Times New Roman"/>
                <a:ea typeface="Times New Roman"/>
                <a:cs typeface="Times New Roman"/>
                <a:sym typeface="Times New Roman"/>
              </a:rPr>
              <a:t>Journal of Experimental Biology</a:t>
            </a:r>
            <a:r>
              <a:rPr lang="en-US" sz="2400" b="0" i="0" u="none" strike="noStrike" cap="none" dirty="0">
                <a:solidFill>
                  <a:schemeClr val="dk1"/>
                </a:solidFill>
                <a:latin typeface="Times New Roman"/>
                <a:ea typeface="Times New Roman"/>
                <a:cs typeface="Times New Roman"/>
                <a:sym typeface="Times New Roman"/>
              </a:rPr>
              <a:t>, 216, 2771-2782. </a:t>
            </a:r>
            <a:r>
              <a:rPr lang="en-US" sz="2400" b="0" i="0" u="none" strike="noStrike" cap="none" dirty="0" err="1">
                <a:solidFill>
                  <a:schemeClr val="dk1"/>
                </a:solidFill>
                <a:latin typeface="Times New Roman"/>
                <a:ea typeface="Times New Roman"/>
                <a:cs typeface="Times New Roman"/>
                <a:sym typeface="Times New Roman"/>
              </a:rPr>
              <a:t>doi</a:t>
            </a:r>
            <a:r>
              <a:rPr lang="en-US" sz="2400" b="0" i="0" u="none" strike="noStrike" cap="none" dirty="0">
                <a:solidFill>
                  <a:schemeClr val="dk1"/>
                </a:solidFill>
                <a:latin typeface="Times New Roman"/>
                <a:ea typeface="Times New Roman"/>
                <a:cs typeface="Times New Roman"/>
                <a:sym typeface="Times New Roman"/>
              </a:rPr>
              <a:t>: 10.1242/jeb.084251 .</a:t>
            </a:r>
            <a:endParaRPr sz="24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7000"/>
              </a:lnSpc>
              <a:spcBef>
                <a:spcPts val="800"/>
              </a:spcBef>
              <a:spcAft>
                <a:spcPts val="0"/>
              </a:spcAft>
              <a:buClr>
                <a:srgbClr val="000000"/>
              </a:buClr>
              <a:buSzPts val="2400"/>
              <a:buFont typeface="Arial"/>
              <a:buNone/>
            </a:pPr>
            <a:r>
              <a:rPr lang="en-US" sz="2400" b="0" i="0" u="none" strike="noStrike" cap="none" dirty="0" err="1">
                <a:solidFill>
                  <a:schemeClr val="dk1"/>
                </a:solidFill>
                <a:latin typeface="Times New Roman"/>
                <a:ea typeface="Times New Roman"/>
                <a:cs typeface="Times New Roman"/>
                <a:sym typeface="Times New Roman"/>
              </a:rPr>
              <a:t>Norin</a:t>
            </a:r>
            <a:r>
              <a:rPr lang="en-US" sz="2400" b="0" i="0" u="none" strike="noStrike" cap="none" dirty="0">
                <a:solidFill>
                  <a:schemeClr val="dk1"/>
                </a:solidFill>
                <a:latin typeface="Times New Roman"/>
                <a:ea typeface="Times New Roman"/>
                <a:cs typeface="Times New Roman"/>
                <a:sym typeface="Times New Roman"/>
              </a:rPr>
              <a:t> T., Metcalfe NB. (2019). Ecological and evolutionary consequences of metabolic rate plasticity in response to environmental change.  </a:t>
            </a:r>
            <a:r>
              <a:rPr lang="en-US" sz="2400" b="0" i="1" u="none" strike="noStrike" cap="none" dirty="0">
                <a:solidFill>
                  <a:schemeClr val="dk1"/>
                </a:solidFill>
                <a:latin typeface="Times New Roman"/>
                <a:ea typeface="Times New Roman"/>
                <a:cs typeface="Times New Roman"/>
                <a:sym typeface="Times New Roman"/>
              </a:rPr>
              <a:t>Phil. Trans. R. S. Soc. B</a:t>
            </a:r>
            <a:r>
              <a:rPr lang="en-US" sz="2400" b="0" i="0" u="none" strike="noStrike" cap="none" dirty="0">
                <a:solidFill>
                  <a:schemeClr val="dk1"/>
                </a:solidFill>
                <a:latin typeface="Times New Roman"/>
                <a:ea typeface="Times New Roman"/>
                <a:cs typeface="Times New Roman"/>
                <a:sym typeface="Times New Roman"/>
              </a:rPr>
              <a:t>, 317, 20180180. </a:t>
            </a:r>
            <a:r>
              <a:rPr lang="en-US" sz="2400" b="0" i="0" u="sng" strike="noStrike" cap="none" dirty="0">
                <a:solidFill>
                  <a:schemeClr val="dk1"/>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http://dx.doi.org/10.1098/rstb.2018.0180</a:t>
            </a:r>
            <a:r>
              <a:rPr lang="en-US" sz="2400" b="0" i="0" u="none" strike="noStrike" cap="none" dirty="0">
                <a:solidFill>
                  <a:schemeClr val="dk1"/>
                </a:solidFill>
                <a:latin typeface="Times New Roman"/>
                <a:ea typeface="Times New Roman"/>
                <a:cs typeface="Times New Roman"/>
                <a:sym typeface="Times New Roman"/>
              </a:rPr>
              <a:t> </a:t>
            </a:r>
            <a:endParaRPr sz="2400" b="0" i="0" u="none" strike="noStrike" cap="none" dirty="0">
              <a:solidFill>
                <a:schemeClr val="dk1"/>
              </a:solidFill>
              <a:latin typeface="Times New Roman"/>
              <a:ea typeface="Times New Roman"/>
              <a:cs typeface="Times New Roman"/>
              <a:sym typeface="Times New Roman"/>
            </a:endParaRPr>
          </a:p>
          <a:p>
            <a:pPr marL="457200" marR="0" lvl="0" indent="-457200" algn="l" rtl="0">
              <a:lnSpc>
                <a:spcPct val="107000"/>
              </a:lnSpc>
              <a:spcBef>
                <a:spcPts val="800"/>
              </a:spcBef>
              <a:spcAft>
                <a:spcPts val="0"/>
              </a:spcAft>
              <a:buClr>
                <a:srgbClr val="000000"/>
              </a:buClr>
              <a:buSzPts val="2800"/>
              <a:buFont typeface="Arial"/>
              <a:buNone/>
            </a:pPr>
            <a:endParaRPr sz="2800" b="0" i="0" u="none" strike="noStrike" cap="none" dirty="0">
              <a:solidFill>
                <a:schemeClr val="dk1"/>
              </a:solidFill>
              <a:latin typeface="Times New Roman"/>
              <a:ea typeface="Times New Roman"/>
              <a:cs typeface="Times New Roman"/>
              <a:sym typeface="Times New Roman"/>
            </a:endParaRPr>
          </a:p>
        </p:txBody>
      </p:sp>
      <p:sp>
        <p:nvSpPr>
          <p:cNvPr id="60" name="Google Shape;60;p1"/>
          <p:cNvSpPr txBox="1"/>
          <p:nvPr/>
        </p:nvSpPr>
        <p:spPr>
          <a:xfrm>
            <a:off x="30269144" y="27683681"/>
            <a:ext cx="13042032" cy="3970318"/>
          </a:xfrm>
          <a:prstGeom prst="rect">
            <a:avLst/>
          </a:prstGeom>
          <a:solidFill>
            <a:schemeClr val="lt1"/>
          </a:solidFill>
          <a:ln w="508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sng" strike="noStrike" cap="none">
                <a:solidFill>
                  <a:srgbClr val="000000"/>
                </a:solidFill>
                <a:latin typeface="Times New Roman"/>
                <a:ea typeface="Times New Roman"/>
                <a:cs typeface="Times New Roman"/>
                <a:sym typeface="Times New Roman"/>
              </a:rPr>
              <a:t>Acknowledgements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We thank the Northern Kentucky Field Station (REFS) administration for allowing us to do some of our sampling at their locations. Also, we would like to thank the vertebrate zoology class of 2020 for helping to collect bluntnose minnows from Wilson Creek. Finally, we would like to thank the Northern Kentucky University’s Center for Integrative Natural Science and Mathematics (CINSAM) and National Science Foundation (NSF) staff for proving the opportunity and funding for us to carry out our studies.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Times New Roman"/>
              <a:ea typeface="Times New Roman"/>
              <a:cs typeface="Times New Roman"/>
              <a:sym typeface="Times New Roman"/>
            </a:endParaRPr>
          </a:p>
        </p:txBody>
      </p:sp>
      <p:pic>
        <p:nvPicPr>
          <p:cNvPr id="61" name="Google Shape;61;p1" descr="A person standing in front of a mirror posing for the camera&#10;&#10;Description automatically generated"/>
          <p:cNvPicPr preferRelativeResize="0"/>
          <p:nvPr/>
        </p:nvPicPr>
        <p:blipFill rotWithShape="1">
          <a:blip r:embed="rId10">
            <a:alphaModFix/>
          </a:blip>
          <a:srcRect/>
          <a:stretch/>
        </p:blipFill>
        <p:spPr>
          <a:xfrm rot="10800000">
            <a:off x="7000018" y="16345803"/>
            <a:ext cx="6560826" cy="4210403"/>
          </a:xfrm>
          <a:prstGeom prst="rect">
            <a:avLst/>
          </a:prstGeom>
          <a:noFill/>
          <a:ln w="50800" cap="flat" cmpd="sng">
            <a:solidFill>
              <a:schemeClr val="dk1"/>
            </a:solidFill>
            <a:prstDash val="solid"/>
            <a:round/>
            <a:headEnd type="none" w="sm" len="sm"/>
            <a:tailEnd type="none" w="sm" len="sm"/>
          </a:ln>
        </p:spPr>
      </p:pic>
      <p:sp>
        <p:nvSpPr>
          <p:cNvPr id="62" name="Google Shape;62;p1"/>
          <p:cNvSpPr txBox="1"/>
          <p:nvPr/>
        </p:nvSpPr>
        <p:spPr>
          <a:xfrm>
            <a:off x="7000017" y="20591804"/>
            <a:ext cx="530516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Image 4: Students Olivia </a:t>
            </a:r>
            <a:r>
              <a:rPr lang="en-US" sz="2400" b="0" i="0" u="none" strike="noStrike" cap="none" err="1">
                <a:solidFill>
                  <a:srgbClr val="000000"/>
                </a:solidFill>
                <a:latin typeface="Times New Roman"/>
                <a:ea typeface="Times New Roman"/>
                <a:cs typeface="Times New Roman"/>
                <a:sym typeface="Times New Roman"/>
              </a:rPr>
              <a:t>Timmerding</a:t>
            </a:r>
            <a:r>
              <a:rPr lang="en-US" sz="2400" b="0" i="0" u="none" strike="noStrike" cap="none">
                <a:solidFill>
                  <a:srgbClr val="000000"/>
                </a:solidFill>
                <a:latin typeface="Times New Roman"/>
                <a:ea typeface="Times New Roman"/>
                <a:cs typeface="Times New Roman"/>
                <a:sym typeface="Times New Roman"/>
              </a:rPr>
              <a:t>, Sam Bauer, and Emily Steele working in the NKU aquatic's lab.  </a:t>
            </a:r>
            <a:endParaRPr sz="1400" b="0" i="0" u="none" strike="noStrike" cap="none">
              <a:solidFill>
                <a:srgbClr val="000000"/>
              </a:solidFill>
              <a:latin typeface="Arial"/>
              <a:ea typeface="Arial"/>
              <a:cs typeface="Arial"/>
              <a:sym typeface="Arial"/>
            </a:endParaRPr>
          </a:p>
        </p:txBody>
      </p:sp>
      <p:pic>
        <p:nvPicPr>
          <p:cNvPr id="63" name="Google Shape;63;p1" descr="A picture containing indoor, table, computer, sitting&#10;&#10;Description automatically generated"/>
          <p:cNvPicPr preferRelativeResize="0"/>
          <p:nvPr/>
        </p:nvPicPr>
        <p:blipFill rotWithShape="1">
          <a:blip r:embed="rId11">
            <a:alphaModFix/>
          </a:blip>
          <a:srcRect/>
          <a:stretch/>
        </p:blipFill>
        <p:spPr>
          <a:xfrm>
            <a:off x="14266318" y="26463604"/>
            <a:ext cx="7226788" cy="4693682"/>
          </a:xfrm>
          <a:prstGeom prst="rect">
            <a:avLst/>
          </a:prstGeom>
          <a:noFill/>
          <a:ln w="50800" cap="flat" cmpd="sng">
            <a:solidFill>
              <a:schemeClr val="dk1"/>
            </a:solidFill>
            <a:prstDash val="solid"/>
            <a:round/>
            <a:headEnd type="none" w="sm" len="sm"/>
            <a:tailEnd type="none" w="sm" len="sm"/>
          </a:ln>
        </p:spPr>
      </p:pic>
      <p:pic>
        <p:nvPicPr>
          <p:cNvPr id="64" name="Google Shape;64;p1" descr="A picture containing person, indoor, small, table&#10;&#10;Description automatically generated"/>
          <p:cNvPicPr preferRelativeResize="0"/>
          <p:nvPr/>
        </p:nvPicPr>
        <p:blipFill rotWithShape="1">
          <a:blip r:embed="rId12">
            <a:alphaModFix/>
          </a:blip>
          <a:srcRect/>
          <a:stretch/>
        </p:blipFill>
        <p:spPr>
          <a:xfrm>
            <a:off x="22397393" y="26443172"/>
            <a:ext cx="6859390" cy="4693682"/>
          </a:xfrm>
          <a:prstGeom prst="rect">
            <a:avLst/>
          </a:prstGeom>
          <a:noFill/>
          <a:ln w="50800" cap="flat" cmpd="sng">
            <a:solidFill>
              <a:schemeClr val="dk1"/>
            </a:solidFill>
            <a:prstDash val="solid"/>
            <a:round/>
            <a:headEnd type="none" w="sm" len="sm"/>
            <a:tailEnd type="none" w="sm" len="sm"/>
          </a:ln>
        </p:spPr>
      </p:pic>
      <p:pic>
        <p:nvPicPr>
          <p:cNvPr id="65" name="Google Shape;65;p1" descr="A close up of a fish&#10;&#10;Description automatically generated"/>
          <p:cNvPicPr preferRelativeResize="0"/>
          <p:nvPr/>
        </p:nvPicPr>
        <p:blipFill rotWithShape="1">
          <a:blip r:embed="rId13">
            <a:alphaModFix/>
          </a:blip>
          <a:srcRect/>
          <a:stretch/>
        </p:blipFill>
        <p:spPr>
          <a:xfrm>
            <a:off x="617759" y="16420100"/>
            <a:ext cx="6030570" cy="2864622"/>
          </a:xfrm>
          <a:prstGeom prst="rect">
            <a:avLst/>
          </a:prstGeom>
          <a:noFill/>
          <a:ln w="50800" cap="flat" cmpd="sng">
            <a:solidFill>
              <a:schemeClr val="dk1"/>
            </a:solidFill>
            <a:prstDash val="solid"/>
            <a:round/>
            <a:headEnd type="none" w="sm" len="sm"/>
            <a:tailEnd type="none" w="sm" len="sm"/>
          </a:ln>
        </p:spPr>
      </p:pic>
      <p:sp>
        <p:nvSpPr>
          <p:cNvPr id="66" name="Google Shape;66;p1"/>
          <p:cNvSpPr txBox="1"/>
          <p:nvPr/>
        </p:nvSpPr>
        <p:spPr>
          <a:xfrm>
            <a:off x="367648" y="19725250"/>
            <a:ext cx="603057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Image 1: Bluntnose minnow (</a:t>
            </a:r>
            <a:r>
              <a:rPr lang="en-US" sz="2400" b="0" i="1" u="none" strike="noStrike" cap="none" err="1">
                <a:solidFill>
                  <a:srgbClr val="000000"/>
                </a:solidFill>
                <a:latin typeface="Times New Roman"/>
                <a:ea typeface="Times New Roman"/>
                <a:cs typeface="Times New Roman"/>
                <a:sym typeface="Times New Roman"/>
              </a:rPr>
              <a:t>Pimephales</a:t>
            </a:r>
            <a:r>
              <a:rPr lang="en-US" sz="2400" b="0" i="1" u="none" strike="noStrike" cap="none">
                <a:solidFill>
                  <a:srgbClr val="000000"/>
                </a:solidFill>
                <a:latin typeface="Times New Roman"/>
                <a:ea typeface="Times New Roman"/>
                <a:cs typeface="Times New Roman"/>
                <a:sym typeface="Times New Roman"/>
              </a:rPr>
              <a:t> </a:t>
            </a:r>
            <a:r>
              <a:rPr lang="en-US" sz="2400" b="0" i="1" u="none" strike="noStrike" cap="none" err="1">
                <a:solidFill>
                  <a:srgbClr val="000000"/>
                </a:solidFill>
                <a:latin typeface="Times New Roman"/>
                <a:ea typeface="Times New Roman"/>
                <a:cs typeface="Times New Roman"/>
                <a:sym typeface="Times New Roman"/>
              </a:rPr>
              <a:t>notatus</a:t>
            </a:r>
            <a:r>
              <a:rPr lang="en-US" sz="2400" b="0" i="1" u="none" strike="noStrike" cap="none">
                <a:solidFill>
                  <a:srgbClr val="000000"/>
                </a:solidFill>
                <a:latin typeface="Times New Roman"/>
                <a:ea typeface="Times New Roman"/>
                <a:cs typeface="Times New Roman"/>
                <a:sym typeface="Times New Roman"/>
              </a:rPr>
              <a:t>), </a:t>
            </a:r>
            <a:r>
              <a:rPr lang="en-US" sz="2400" b="0" i="0" u="none" strike="noStrike" cap="none">
                <a:solidFill>
                  <a:srgbClr val="000000"/>
                </a:solidFill>
                <a:latin typeface="Times New Roman"/>
                <a:ea typeface="Times New Roman"/>
                <a:cs typeface="Times New Roman"/>
                <a:sym typeface="Times New Roman"/>
              </a:rPr>
              <a:t>the species of fish used in this study. </a:t>
            </a:r>
            <a:endParaRPr sz="2400" b="0" i="0" u="none" strike="noStrike" cap="none">
              <a:solidFill>
                <a:schemeClr val="dk1"/>
              </a:solidFill>
              <a:latin typeface="Times New Roman"/>
              <a:ea typeface="Times New Roman"/>
              <a:cs typeface="Times New Roman"/>
              <a:sym typeface="Times New Roman"/>
            </a:endParaRPr>
          </a:p>
        </p:txBody>
      </p:sp>
      <p:sp>
        <p:nvSpPr>
          <p:cNvPr id="67" name="Google Shape;67;p1"/>
          <p:cNvSpPr txBox="1"/>
          <p:nvPr/>
        </p:nvSpPr>
        <p:spPr>
          <a:xfrm>
            <a:off x="14195650" y="31240652"/>
            <a:ext cx="708062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Image 2: The 10-gallon tank, where the chambers with fish, and the fiber optical dissolved oxygen sensors are located. </a:t>
            </a:r>
            <a:endParaRPr sz="1400" b="0" i="0" u="none" strike="noStrike" cap="none">
              <a:solidFill>
                <a:srgbClr val="000000"/>
              </a:solidFill>
              <a:latin typeface="Arial"/>
              <a:ea typeface="Arial"/>
              <a:cs typeface="Arial"/>
              <a:sym typeface="Arial"/>
            </a:endParaRPr>
          </a:p>
        </p:txBody>
      </p:sp>
      <p:sp>
        <p:nvSpPr>
          <p:cNvPr id="68" name="Google Shape;68;p1"/>
          <p:cNvSpPr txBox="1"/>
          <p:nvPr/>
        </p:nvSpPr>
        <p:spPr>
          <a:xfrm>
            <a:off x="22333815" y="31240652"/>
            <a:ext cx="685939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Image 3: The 50mL chambers used for each individual fish. </a:t>
            </a:r>
            <a:endParaRPr sz="1400" b="0" i="0" u="none" strike="noStrike" cap="none">
              <a:solidFill>
                <a:srgbClr val="000000"/>
              </a:solidFill>
              <a:latin typeface="Arial"/>
              <a:ea typeface="Arial"/>
              <a:cs typeface="Arial"/>
              <a:sym typeface="Arial"/>
            </a:endParaRPr>
          </a:p>
        </p:txBody>
      </p:sp>
      <p:pic>
        <p:nvPicPr>
          <p:cNvPr id="69" name="Google Shape;69;p1" descr="A picture containing diagram&#10;&#10;Description automatically generated"/>
          <p:cNvPicPr preferRelativeResize="0"/>
          <p:nvPr/>
        </p:nvPicPr>
        <p:blipFill rotWithShape="1">
          <a:blip r:embed="rId14">
            <a:alphaModFix/>
          </a:blip>
          <a:srcRect/>
          <a:stretch/>
        </p:blipFill>
        <p:spPr>
          <a:xfrm>
            <a:off x="14928575" y="7453940"/>
            <a:ext cx="13636486" cy="4890460"/>
          </a:xfrm>
          <a:prstGeom prst="rect">
            <a:avLst/>
          </a:prstGeom>
          <a:noFill/>
          <a:ln w="9525" cap="flat" cmpd="sng">
            <a:solidFill>
              <a:schemeClr val="dk1"/>
            </a:solidFill>
            <a:prstDash val="solid"/>
            <a:round/>
            <a:headEnd type="none" w="sm" len="sm"/>
            <a:tailEnd type="none" w="sm" len="sm"/>
          </a:ln>
        </p:spPr>
      </p:pic>
      <p:sp>
        <p:nvSpPr>
          <p:cNvPr id="70" name="Google Shape;70;p1"/>
          <p:cNvSpPr/>
          <p:nvPr/>
        </p:nvSpPr>
        <p:spPr>
          <a:xfrm>
            <a:off x="15652377" y="8776447"/>
            <a:ext cx="224118" cy="242047"/>
          </a:xfrm>
          <a:prstGeom prst="rect">
            <a:avLst/>
          </a:prstGeom>
          <a:solidFill>
            <a:schemeClr val="accent1">
              <a:alpha val="345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71" name="Google Shape;71;p1"/>
          <p:cNvSpPr/>
          <p:nvPr/>
        </p:nvSpPr>
        <p:spPr>
          <a:xfrm>
            <a:off x="28192078" y="8411183"/>
            <a:ext cx="206188" cy="365264"/>
          </a:xfrm>
          <a:prstGeom prst="rect">
            <a:avLst/>
          </a:prstGeom>
          <a:solidFill>
            <a:srgbClr val="FF0000">
              <a:alpha val="3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72" name="Google Shape;72;p1"/>
          <p:cNvSpPr/>
          <p:nvPr/>
        </p:nvSpPr>
        <p:spPr>
          <a:xfrm rot="-447660">
            <a:off x="15954408" y="8929177"/>
            <a:ext cx="150906" cy="2150534"/>
          </a:xfrm>
          <a:prstGeom prst="rect">
            <a:avLst/>
          </a:prstGeom>
          <a:solidFill>
            <a:schemeClr val="accent5">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73" name="Google Shape;73;p1"/>
          <p:cNvSpPr/>
          <p:nvPr/>
        </p:nvSpPr>
        <p:spPr>
          <a:xfrm rot="-150022">
            <a:off x="16141167" y="8627238"/>
            <a:ext cx="2701842" cy="242424"/>
          </a:xfrm>
          <a:prstGeom prst="rect">
            <a:avLst/>
          </a:prstGeom>
          <a:solidFill>
            <a:srgbClr val="7030A0">
              <a:alpha val="3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74" name="Google Shape;74;p1"/>
          <p:cNvSpPr/>
          <p:nvPr/>
        </p:nvSpPr>
        <p:spPr>
          <a:xfrm>
            <a:off x="18831005" y="8564848"/>
            <a:ext cx="2701842" cy="242424"/>
          </a:xfrm>
          <a:prstGeom prst="rect">
            <a:avLst/>
          </a:prstGeom>
          <a:solidFill>
            <a:srgbClr val="7030A0">
              <a:alpha val="3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75" name="Google Shape;75;p1"/>
          <p:cNvSpPr/>
          <p:nvPr/>
        </p:nvSpPr>
        <p:spPr>
          <a:xfrm rot="-150022">
            <a:off x="21544852" y="8506028"/>
            <a:ext cx="2701842" cy="242424"/>
          </a:xfrm>
          <a:prstGeom prst="rect">
            <a:avLst/>
          </a:prstGeom>
          <a:solidFill>
            <a:srgbClr val="7030A0">
              <a:alpha val="3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76" name="Google Shape;76;p1"/>
          <p:cNvSpPr/>
          <p:nvPr/>
        </p:nvSpPr>
        <p:spPr>
          <a:xfrm>
            <a:off x="24242692" y="8443636"/>
            <a:ext cx="2701842" cy="242424"/>
          </a:xfrm>
          <a:prstGeom prst="rect">
            <a:avLst/>
          </a:prstGeom>
          <a:solidFill>
            <a:srgbClr val="7030A0">
              <a:alpha val="3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77" name="Google Shape;77;p1"/>
          <p:cNvSpPr/>
          <p:nvPr/>
        </p:nvSpPr>
        <p:spPr>
          <a:xfrm>
            <a:off x="26944534" y="8445670"/>
            <a:ext cx="1194376" cy="242424"/>
          </a:xfrm>
          <a:prstGeom prst="rect">
            <a:avLst/>
          </a:prstGeom>
          <a:solidFill>
            <a:srgbClr val="7030A0">
              <a:alpha val="3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78" name="Google Shape;78;p1"/>
          <p:cNvSpPr txBox="1"/>
          <p:nvPr/>
        </p:nvSpPr>
        <p:spPr>
          <a:xfrm>
            <a:off x="14928575" y="12344400"/>
            <a:ext cx="599432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Figure 1: Bluntnose minnow respiration at 23C. Oxygen respiration (mg/L) per time (sec). </a:t>
            </a:r>
            <a:endParaRPr sz="1400" b="0" i="0" u="none" strike="noStrike" cap="none">
              <a:solidFill>
                <a:srgbClr val="000000"/>
              </a:solidFill>
              <a:latin typeface="Arial"/>
              <a:ea typeface="Arial"/>
              <a:cs typeface="Arial"/>
              <a:sym typeface="Arial"/>
            </a:endParaRPr>
          </a:p>
        </p:txBody>
      </p:sp>
      <p:sp>
        <p:nvSpPr>
          <p:cNvPr id="79" name="Google Shape;79;p1"/>
          <p:cNvSpPr txBox="1"/>
          <p:nvPr/>
        </p:nvSpPr>
        <p:spPr>
          <a:xfrm>
            <a:off x="20867914" y="12447261"/>
            <a:ext cx="7324164" cy="12129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Key: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      =  Initial Baseline 		 = Standard metabolic rate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      = Maximum metabolic rate  	 = Final Baseline </a:t>
            </a:r>
            <a:endParaRPr sz="1400" b="0" i="0" u="none" strike="noStrike" cap="none">
              <a:solidFill>
                <a:srgbClr val="000000"/>
              </a:solidFill>
              <a:latin typeface="Arial"/>
              <a:ea typeface="Arial"/>
              <a:cs typeface="Arial"/>
              <a:sym typeface="Arial"/>
            </a:endParaRPr>
          </a:p>
        </p:txBody>
      </p:sp>
      <p:sp>
        <p:nvSpPr>
          <p:cNvPr id="80" name="Google Shape;80;p1"/>
          <p:cNvSpPr/>
          <p:nvPr/>
        </p:nvSpPr>
        <p:spPr>
          <a:xfrm>
            <a:off x="21101442" y="12946714"/>
            <a:ext cx="192499" cy="212912"/>
          </a:xfrm>
          <a:prstGeom prst="rect">
            <a:avLst/>
          </a:prstGeom>
          <a:solidFill>
            <a:schemeClr val="accent1">
              <a:alpha val="545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81" name="Google Shape;81;p1"/>
          <p:cNvSpPr/>
          <p:nvPr/>
        </p:nvSpPr>
        <p:spPr>
          <a:xfrm>
            <a:off x="21101441" y="13314448"/>
            <a:ext cx="192499" cy="238852"/>
          </a:xfrm>
          <a:prstGeom prst="rect">
            <a:avLst/>
          </a:prstGeom>
          <a:solidFill>
            <a:srgbClr val="00B0F0">
              <a:alpha val="3843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82" name="Google Shape;82;p1"/>
          <p:cNvSpPr/>
          <p:nvPr/>
        </p:nvSpPr>
        <p:spPr>
          <a:xfrm>
            <a:off x="24395095" y="12926112"/>
            <a:ext cx="178544" cy="225068"/>
          </a:xfrm>
          <a:prstGeom prst="rect">
            <a:avLst/>
          </a:prstGeom>
          <a:solidFill>
            <a:srgbClr val="7030A0">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sp>
        <p:nvSpPr>
          <p:cNvPr id="83" name="Google Shape;83;p1"/>
          <p:cNvSpPr/>
          <p:nvPr/>
        </p:nvSpPr>
        <p:spPr>
          <a:xfrm>
            <a:off x="25292397" y="13302005"/>
            <a:ext cx="192499" cy="238852"/>
          </a:xfrm>
          <a:prstGeom prst="rect">
            <a:avLst/>
          </a:prstGeom>
          <a:solidFill>
            <a:srgbClr val="FF0000">
              <a:alpha val="5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26"/>
              <a:buFont typeface="Arial"/>
              <a:buNone/>
            </a:pPr>
            <a:endParaRPr sz="7526" b="0" i="0" u="none" strike="noStrike" cap="none">
              <a:solidFill>
                <a:schemeClr val="lt1"/>
              </a:solidFill>
              <a:latin typeface="Arial"/>
              <a:ea typeface="Arial"/>
              <a:cs typeface="Arial"/>
              <a:sym typeface="Arial"/>
            </a:endParaRPr>
          </a:p>
        </p:txBody>
      </p:sp>
      <p:pic>
        <p:nvPicPr>
          <p:cNvPr id="84" name="Google Shape;84;p1"/>
          <p:cNvPicPr preferRelativeResize="0"/>
          <p:nvPr/>
        </p:nvPicPr>
        <p:blipFill rotWithShape="1">
          <a:blip r:embed="rId15">
            <a:alphaModFix/>
          </a:blip>
          <a:srcRect/>
          <a:stretch/>
        </p:blipFill>
        <p:spPr>
          <a:xfrm>
            <a:off x="14621435" y="13710676"/>
            <a:ext cx="8048065" cy="4158403"/>
          </a:xfrm>
          <a:prstGeom prst="rect">
            <a:avLst/>
          </a:prstGeom>
          <a:noFill/>
          <a:ln>
            <a:noFill/>
          </a:ln>
        </p:spPr>
      </p:pic>
      <p:sp>
        <p:nvSpPr>
          <p:cNvPr id="93" name="Google Shape;93;p1"/>
          <p:cNvSpPr txBox="1"/>
          <p:nvPr/>
        </p:nvSpPr>
        <p:spPr>
          <a:xfrm>
            <a:off x="14266318" y="17424104"/>
            <a:ext cx="7895972"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Times New Roman" panose="02020603050405020304" pitchFamily="18" charset="0"/>
                <a:cs typeface="Times New Roman" panose="02020603050405020304" pitchFamily="18" charset="0"/>
                <a:sym typeface="Arial"/>
              </a:rPr>
              <a:t>Figure 2: </a:t>
            </a:r>
          </a:p>
          <a:p>
            <a:pPr marL="0" marR="0" lvl="0" indent="0" algn="l" rtl="0">
              <a:lnSpc>
                <a:spcPct val="100000"/>
              </a:lnSpc>
              <a:spcBef>
                <a:spcPts val="0"/>
              </a:spcBef>
              <a:spcAft>
                <a:spcPts val="0"/>
              </a:spcAft>
              <a:buNone/>
            </a:pPr>
            <a:r>
              <a:rPr lang="en-US" sz="2000" b="0" i="0" u="none" strike="noStrike" cap="none">
                <a:solidFill>
                  <a:srgbClr val="000000"/>
                </a:solidFill>
                <a:latin typeface="Times New Roman" panose="02020603050405020304" pitchFamily="18" charset="0"/>
                <a:cs typeface="Times New Roman" panose="02020603050405020304" pitchFamily="18" charset="0"/>
                <a:sym typeface="Arial"/>
              </a:rPr>
              <a:t>This shows all 88 regressions as the fish </a:t>
            </a:r>
            <a:r>
              <a:rPr lang="en-US" sz="2000" b="0" i="0" u="none" strike="noStrike" cap="none" err="1">
                <a:solidFill>
                  <a:srgbClr val="000000"/>
                </a:solidFill>
                <a:latin typeface="Times New Roman" panose="02020603050405020304" pitchFamily="18" charset="0"/>
                <a:cs typeface="Times New Roman" panose="02020603050405020304" pitchFamily="18" charset="0"/>
                <a:sym typeface="Arial"/>
              </a:rPr>
              <a:t>respire.The</a:t>
            </a:r>
            <a:r>
              <a:rPr lang="en-US" sz="2000" b="0" i="0" u="none" strike="noStrike" cap="none">
                <a:solidFill>
                  <a:srgbClr val="000000"/>
                </a:solidFill>
                <a:latin typeface="Times New Roman" panose="02020603050405020304" pitchFamily="18" charset="0"/>
                <a:cs typeface="Times New Roman" panose="02020603050405020304" pitchFamily="18" charset="0"/>
                <a:sym typeface="Arial"/>
              </a:rPr>
              <a:t> standard metabolic rate represents the lowest 10% of these values (colored dots). This is the lower metabolism of the fish as it is resting. </a:t>
            </a:r>
            <a:endParaRPr sz="20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12AAA91-76E9-41F0-8CB7-946ABFF2D98F}"/>
              </a:ext>
            </a:extLst>
          </p:cNvPr>
          <p:cNvPicPr>
            <a:picLocks noChangeAspect="1"/>
          </p:cNvPicPr>
          <p:nvPr/>
        </p:nvPicPr>
        <p:blipFill>
          <a:blip r:embed="rId16"/>
          <a:stretch>
            <a:fillRect/>
          </a:stretch>
        </p:blipFill>
        <p:spPr>
          <a:xfrm>
            <a:off x="22507812" y="13854315"/>
            <a:ext cx="6134224" cy="4347421"/>
          </a:xfrm>
          <a:prstGeom prst="rect">
            <a:avLst/>
          </a:prstGeom>
        </p:spPr>
      </p:pic>
      <p:sp>
        <p:nvSpPr>
          <p:cNvPr id="3" name="TextBox 2">
            <a:extLst>
              <a:ext uri="{FF2B5EF4-FFF2-40B4-BE49-F238E27FC236}">
                <a16:creationId xmlns:a16="http://schemas.microsoft.com/office/drawing/2014/main" id="{2581B7EA-8974-45CC-B43F-5C1D8325BC10}"/>
              </a:ext>
            </a:extLst>
          </p:cNvPr>
          <p:cNvSpPr txBox="1"/>
          <p:nvPr/>
        </p:nvSpPr>
        <p:spPr>
          <a:xfrm>
            <a:off x="22253810" y="18363331"/>
            <a:ext cx="7002973" cy="132343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Figure 3: In the above graphs, the MMR is highlighted. The fish is recovering after being chased and takes in more oxygen to meet the energetic demands of this high activity level. The steepest point of this regression is the MMR.</a:t>
            </a:r>
          </a:p>
        </p:txBody>
      </p:sp>
      <p:sp>
        <p:nvSpPr>
          <p:cNvPr id="4" name="Oval 3">
            <a:extLst>
              <a:ext uri="{FF2B5EF4-FFF2-40B4-BE49-F238E27FC236}">
                <a16:creationId xmlns:a16="http://schemas.microsoft.com/office/drawing/2014/main" id="{DEE51980-70D7-4783-8840-1DF89CCA0FC4}"/>
              </a:ext>
            </a:extLst>
          </p:cNvPr>
          <p:cNvSpPr/>
          <p:nvPr/>
        </p:nvSpPr>
        <p:spPr>
          <a:xfrm>
            <a:off x="15626604" y="16735425"/>
            <a:ext cx="45719" cy="476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E2F7A48-9A77-4C26-9934-9003E6EE8E49}"/>
              </a:ext>
            </a:extLst>
          </p:cNvPr>
          <p:cNvSpPr/>
          <p:nvPr/>
        </p:nvSpPr>
        <p:spPr>
          <a:xfrm>
            <a:off x="15835137" y="16681020"/>
            <a:ext cx="45719" cy="5440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1FE521-6162-48C0-A2D2-226C93EA147E}"/>
              </a:ext>
            </a:extLst>
          </p:cNvPr>
          <p:cNvPicPr>
            <a:picLocks noChangeAspect="1"/>
          </p:cNvPicPr>
          <p:nvPr/>
        </p:nvPicPr>
        <p:blipFill>
          <a:blip r:embed="rId17"/>
          <a:stretch>
            <a:fillRect/>
          </a:stretch>
        </p:blipFill>
        <p:spPr>
          <a:xfrm>
            <a:off x="21983229" y="16611798"/>
            <a:ext cx="67062" cy="79255"/>
          </a:xfrm>
          <a:prstGeom prst="rect">
            <a:avLst/>
          </a:prstGeom>
        </p:spPr>
      </p:pic>
      <p:pic>
        <p:nvPicPr>
          <p:cNvPr id="7" name="Picture 6">
            <a:extLst>
              <a:ext uri="{FF2B5EF4-FFF2-40B4-BE49-F238E27FC236}">
                <a16:creationId xmlns:a16="http://schemas.microsoft.com/office/drawing/2014/main" id="{D23BD191-F9B1-4B1D-8F24-692156D5F19A}"/>
              </a:ext>
            </a:extLst>
          </p:cNvPr>
          <p:cNvPicPr>
            <a:picLocks noChangeAspect="1"/>
          </p:cNvPicPr>
          <p:nvPr/>
        </p:nvPicPr>
        <p:blipFill>
          <a:blip r:embed="rId17"/>
          <a:stretch>
            <a:fillRect/>
          </a:stretch>
        </p:blipFill>
        <p:spPr>
          <a:xfrm>
            <a:off x="16409479" y="16628967"/>
            <a:ext cx="67062" cy="79255"/>
          </a:xfrm>
          <a:prstGeom prst="rect">
            <a:avLst/>
          </a:prstGeom>
        </p:spPr>
      </p:pic>
      <p:pic>
        <p:nvPicPr>
          <p:cNvPr id="8" name="Picture 7">
            <a:extLst>
              <a:ext uri="{FF2B5EF4-FFF2-40B4-BE49-F238E27FC236}">
                <a16:creationId xmlns:a16="http://schemas.microsoft.com/office/drawing/2014/main" id="{3973C5F4-E40F-4217-977D-4398A7C5EA0B}"/>
              </a:ext>
            </a:extLst>
          </p:cNvPr>
          <p:cNvPicPr>
            <a:picLocks noChangeAspect="1"/>
          </p:cNvPicPr>
          <p:nvPr/>
        </p:nvPicPr>
        <p:blipFill>
          <a:blip r:embed="rId17"/>
          <a:stretch>
            <a:fillRect/>
          </a:stretch>
        </p:blipFill>
        <p:spPr>
          <a:xfrm>
            <a:off x="16790460" y="16611797"/>
            <a:ext cx="67062" cy="79255"/>
          </a:xfrm>
          <a:prstGeom prst="rect">
            <a:avLst/>
          </a:prstGeom>
        </p:spPr>
      </p:pic>
      <p:pic>
        <p:nvPicPr>
          <p:cNvPr id="9" name="Picture 8">
            <a:extLst>
              <a:ext uri="{FF2B5EF4-FFF2-40B4-BE49-F238E27FC236}">
                <a16:creationId xmlns:a16="http://schemas.microsoft.com/office/drawing/2014/main" id="{6E40D29E-7613-437B-954B-C697E0882A62}"/>
              </a:ext>
            </a:extLst>
          </p:cNvPr>
          <p:cNvPicPr>
            <a:picLocks noChangeAspect="1"/>
          </p:cNvPicPr>
          <p:nvPr/>
        </p:nvPicPr>
        <p:blipFill>
          <a:blip r:embed="rId17"/>
          <a:stretch>
            <a:fillRect/>
          </a:stretch>
        </p:blipFill>
        <p:spPr>
          <a:xfrm>
            <a:off x="17668900" y="16624277"/>
            <a:ext cx="67062" cy="79255"/>
          </a:xfrm>
          <a:prstGeom prst="rect">
            <a:avLst/>
          </a:prstGeom>
        </p:spPr>
      </p:pic>
      <p:pic>
        <p:nvPicPr>
          <p:cNvPr id="10" name="Picture 9">
            <a:extLst>
              <a:ext uri="{FF2B5EF4-FFF2-40B4-BE49-F238E27FC236}">
                <a16:creationId xmlns:a16="http://schemas.microsoft.com/office/drawing/2014/main" id="{AFFC3304-3C66-4A77-84B0-A111336E4CE2}"/>
              </a:ext>
            </a:extLst>
          </p:cNvPr>
          <p:cNvPicPr>
            <a:picLocks noChangeAspect="1"/>
          </p:cNvPicPr>
          <p:nvPr/>
        </p:nvPicPr>
        <p:blipFill>
          <a:blip r:embed="rId17"/>
          <a:stretch>
            <a:fillRect/>
          </a:stretch>
        </p:blipFill>
        <p:spPr>
          <a:xfrm>
            <a:off x="20299731" y="16585426"/>
            <a:ext cx="89376" cy="105626"/>
          </a:xfrm>
          <a:prstGeom prst="rect">
            <a:avLst/>
          </a:prstGeom>
        </p:spPr>
      </p:pic>
      <p:pic>
        <p:nvPicPr>
          <p:cNvPr id="11" name="Picture 10">
            <a:extLst>
              <a:ext uri="{FF2B5EF4-FFF2-40B4-BE49-F238E27FC236}">
                <a16:creationId xmlns:a16="http://schemas.microsoft.com/office/drawing/2014/main" id="{0C639E1E-6171-4255-98A3-44CF8421A25A}"/>
              </a:ext>
            </a:extLst>
          </p:cNvPr>
          <p:cNvPicPr>
            <a:picLocks noChangeAspect="1"/>
          </p:cNvPicPr>
          <p:nvPr/>
        </p:nvPicPr>
        <p:blipFill>
          <a:blip r:embed="rId18"/>
          <a:stretch>
            <a:fillRect/>
          </a:stretch>
        </p:blipFill>
        <p:spPr>
          <a:xfrm>
            <a:off x="21406123" y="16611414"/>
            <a:ext cx="67063" cy="79638"/>
          </a:xfrm>
          <a:prstGeom prst="rect">
            <a:avLst/>
          </a:prstGeom>
        </p:spPr>
      </p:pic>
      <p:pic>
        <p:nvPicPr>
          <p:cNvPr id="12" name="Picture 11">
            <a:extLst>
              <a:ext uri="{FF2B5EF4-FFF2-40B4-BE49-F238E27FC236}">
                <a16:creationId xmlns:a16="http://schemas.microsoft.com/office/drawing/2014/main" id="{E82C0884-F064-4C30-A175-F81B98EA4F18}"/>
              </a:ext>
            </a:extLst>
          </p:cNvPr>
          <p:cNvPicPr>
            <a:picLocks noChangeAspect="1"/>
          </p:cNvPicPr>
          <p:nvPr/>
        </p:nvPicPr>
        <p:blipFill>
          <a:blip r:embed="rId19"/>
          <a:stretch>
            <a:fillRect/>
          </a:stretch>
        </p:blipFill>
        <p:spPr>
          <a:xfrm>
            <a:off x="14173315" y="19683955"/>
            <a:ext cx="7107551" cy="5206646"/>
          </a:xfrm>
          <a:prstGeom prst="rect">
            <a:avLst/>
          </a:prstGeom>
        </p:spPr>
      </p:pic>
      <p:sp>
        <p:nvSpPr>
          <p:cNvPr id="13" name="TextBox 12">
            <a:extLst>
              <a:ext uri="{FF2B5EF4-FFF2-40B4-BE49-F238E27FC236}">
                <a16:creationId xmlns:a16="http://schemas.microsoft.com/office/drawing/2014/main" id="{8F88AEAE-929B-47FA-B862-A3929636138B}"/>
              </a:ext>
            </a:extLst>
          </p:cNvPr>
          <p:cNvSpPr txBox="1"/>
          <p:nvPr/>
        </p:nvSpPr>
        <p:spPr>
          <a:xfrm>
            <a:off x="14167678" y="24827839"/>
            <a:ext cx="7664201" cy="132343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Figure 4: Standard metabolic rate,  log transformation to normalize the data, were not found to be significantly different from each other among temperatures tested, though there was a trend for increased values with temperature (</a:t>
            </a:r>
            <a:r>
              <a:rPr lang="en-US" sz="2000" dirty="0">
                <a:latin typeface="Times New Roman" panose="02020603050405020304" pitchFamily="18" charset="0"/>
                <a:ea typeface="Times New Roman" panose="02020603050405020304" pitchFamily="18" charset="0"/>
              </a:rPr>
              <a:t>F</a:t>
            </a:r>
            <a:r>
              <a:rPr lang="en-US" sz="2000" baseline="-25000" dirty="0">
                <a:latin typeface="Times New Roman" panose="02020603050405020304" pitchFamily="18" charset="0"/>
                <a:ea typeface="Times New Roman" panose="02020603050405020304" pitchFamily="18" charset="0"/>
              </a:rPr>
              <a:t>3,50</a:t>
            </a:r>
            <a:r>
              <a:rPr lang="en-US" sz="2000" dirty="0">
                <a:latin typeface="Times New Roman" panose="02020603050405020304" pitchFamily="18" charset="0"/>
                <a:ea typeface="Times New Roman" panose="02020603050405020304" pitchFamily="18" charset="0"/>
              </a:rPr>
              <a:t>= 1.699, p=0.179).</a:t>
            </a:r>
            <a:endParaRPr lang="en-US" sz="2000" dirty="0">
              <a:latin typeface="Courier New" panose="02070309020205020404" pitchFamily="49" charset="0"/>
              <a:ea typeface="Times New Roman" panose="02020603050405020304" pitchFamily="18" charset="0"/>
            </a:endParaRPr>
          </a:p>
        </p:txBody>
      </p:sp>
      <p:pic>
        <p:nvPicPr>
          <p:cNvPr id="14" name="Picture 13">
            <a:extLst>
              <a:ext uri="{FF2B5EF4-FFF2-40B4-BE49-F238E27FC236}">
                <a16:creationId xmlns:a16="http://schemas.microsoft.com/office/drawing/2014/main" id="{7D0AE1BE-75BD-4794-A877-7C6A14B2A741}"/>
              </a:ext>
            </a:extLst>
          </p:cNvPr>
          <p:cNvPicPr>
            <a:picLocks noChangeAspect="1"/>
          </p:cNvPicPr>
          <p:nvPr/>
        </p:nvPicPr>
        <p:blipFill>
          <a:blip r:embed="rId20"/>
          <a:stretch>
            <a:fillRect/>
          </a:stretch>
        </p:blipFill>
        <p:spPr>
          <a:xfrm>
            <a:off x="21604436" y="19722063"/>
            <a:ext cx="7908402" cy="5206646"/>
          </a:xfrm>
          <a:prstGeom prst="rect">
            <a:avLst/>
          </a:prstGeom>
        </p:spPr>
      </p:pic>
      <p:pic>
        <p:nvPicPr>
          <p:cNvPr id="15" name="Picture 14">
            <a:extLst>
              <a:ext uri="{FF2B5EF4-FFF2-40B4-BE49-F238E27FC236}">
                <a16:creationId xmlns:a16="http://schemas.microsoft.com/office/drawing/2014/main" id="{FE2C11DB-2279-42BE-904C-3449A3B7A208}"/>
              </a:ext>
            </a:extLst>
          </p:cNvPr>
          <p:cNvPicPr>
            <a:picLocks noChangeAspect="1"/>
          </p:cNvPicPr>
          <p:nvPr/>
        </p:nvPicPr>
        <p:blipFill>
          <a:blip r:embed="rId21"/>
          <a:stretch>
            <a:fillRect/>
          </a:stretch>
        </p:blipFill>
        <p:spPr>
          <a:xfrm>
            <a:off x="30356194" y="17389118"/>
            <a:ext cx="7895973" cy="4978221"/>
          </a:xfrm>
          <a:prstGeom prst="rect">
            <a:avLst/>
          </a:prstGeom>
        </p:spPr>
      </p:pic>
      <p:sp>
        <p:nvSpPr>
          <p:cNvPr id="16" name="TextBox 15">
            <a:extLst>
              <a:ext uri="{FF2B5EF4-FFF2-40B4-BE49-F238E27FC236}">
                <a16:creationId xmlns:a16="http://schemas.microsoft.com/office/drawing/2014/main" id="{B9B70669-2613-4371-9267-5DAD31425127}"/>
              </a:ext>
            </a:extLst>
          </p:cNvPr>
          <p:cNvSpPr txBox="1"/>
          <p:nvPr/>
        </p:nvSpPr>
        <p:spPr>
          <a:xfrm>
            <a:off x="38737621" y="20843212"/>
            <a:ext cx="4806107" cy="1938992"/>
          </a:xfrm>
          <a:prstGeom prst="rect">
            <a:avLst/>
          </a:prstGeom>
          <a:noFill/>
        </p:spPr>
        <p:txBody>
          <a:bodyPr wrap="square" rtlCol="0">
            <a:spAutoFit/>
          </a:bodyPr>
          <a:lstStyle/>
          <a:p>
            <a:pPr>
              <a:lnSpc>
                <a:spcPts val="2000"/>
              </a:lnSpc>
            </a:pPr>
            <a:r>
              <a:rPr lang="en-US" sz="2000" dirty="0">
                <a:latin typeface="Times New Roman" panose="02020603050405020304" pitchFamily="18" charset="0"/>
                <a:cs typeface="Times New Roman" panose="02020603050405020304" pitchFamily="18" charset="0"/>
              </a:rPr>
              <a:t>Figure 6:</a:t>
            </a:r>
          </a:p>
          <a:p>
            <a:pPr>
              <a:lnSpc>
                <a:spcPts val="2000"/>
              </a:lnSpc>
            </a:pPr>
            <a:r>
              <a:rPr lang="en-US" sz="2000" dirty="0">
                <a:latin typeface="Times New Roman" panose="02020603050405020304" pitchFamily="18" charset="0"/>
                <a:cs typeface="Times New Roman" panose="02020603050405020304" pitchFamily="18" charset="0"/>
              </a:rPr>
              <a:t>The aerobic scope (AS) did change significantly with temperature (</a:t>
            </a:r>
            <a:r>
              <a:rPr lang="en-US" sz="2000" dirty="0">
                <a:latin typeface="Times New Roman" panose="02020603050405020304" pitchFamily="18" charset="0"/>
                <a:ea typeface="Times New Roman" panose="02020603050405020304" pitchFamily="18" charset="0"/>
              </a:rPr>
              <a:t>F</a:t>
            </a:r>
            <a:r>
              <a:rPr lang="en-US" sz="2000" baseline="-25000" dirty="0">
                <a:latin typeface="Times New Roman" panose="02020603050405020304" pitchFamily="18" charset="0"/>
                <a:ea typeface="Times New Roman" panose="02020603050405020304" pitchFamily="18" charset="0"/>
              </a:rPr>
              <a:t>3,50</a:t>
            </a:r>
            <a:r>
              <a:rPr lang="en-US" sz="2000" dirty="0">
                <a:latin typeface="Times New Roman" panose="02020603050405020304" pitchFamily="18" charset="0"/>
                <a:ea typeface="Times New Roman" panose="02020603050405020304" pitchFamily="18" charset="0"/>
              </a:rPr>
              <a:t>= 5.926, p=0.002). A Tukey post-hoc test found the AS at 28˚C to be significantly higher than the at the other temperatures.</a:t>
            </a:r>
            <a:endParaRPr lang="en-US" sz="2000" dirty="0">
              <a:latin typeface="Courier New" panose="02070309020205020404" pitchFamily="49" charset="0"/>
              <a:ea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3ED1DEE-F2DB-4827-AE69-D242E448DFEE}"/>
              </a:ext>
            </a:extLst>
          </p:cNvPr>
          <p:cNvSpPr txBox="1"/>
          <p:nvPr/>
        </p:nvSpPr>
        <p:spPr>
          <a:xfrm>
            <a:off x="21945600" y="25056725"/>
            <a:ext cx="7311183" cy="1426031"/>
          </a:xfrm>
          <a:prstGeom prst="rect">
            <a:avLst/>
          </a:prstGeom>
          <a:noFill/>
        </p:spPr>
        <p:txBody>
          <a:bodyPr wrap="square" rtlCol="0">
            <a:spAutoFit/>
          </a:bodyPr>
          <a:lstStyle/>
          <a:p>
            <a:pPr>
              <a:lnSpc>
                <a:spcPts val="2000"/>
              </a:lnSpc>
            </a:pPr>
            <a:r>
              <a:rPr lang="en-US" sz="2000" dirty="0">
                <a:latin typeface="Times New Roman" panose="02020603050405020304" pitchFamily="18" charset="0"/>
                <a:cs typeface="Times New Roman" panose="02020603050405020304" pitchFamily="18" charset="0"/>
              </a:rPr>
              <a:t>Figure 5: The Maximum Metabolic Rate (MMR) did change significantly with temperature (</a:t>
            </a:r>
            <a:r>
              <a:rPr lang="en-US" sz="2000" dirty="0">
                <a:latin typeface="Times New Roman" panose="02020603050405020304" pitchFamily="18" charset="0"/>
                <a:ea typeface="Times New Roman" panose="02020603050405020304" pitchFamily="18" charset="0"/>
              </a:rPr>
              <a:t>F</a:t>
            </a:r>
            <a:r>
              <a:rPr lang="en-US" sz="2000" baseline="-25000" dirty="0">
                <a:latin typeface="Times New Roman" panose="02020603050405020304" pitchFamily="18" charset="0"/>
                <a:ea typeface="Times New Roman" panose="02020603050405020304" pitchFamily="18" charset="0"/>
              </a:rPr>
              <a:t>3,50</a:t>
            </a:r>
            <a:r>
              <a:rPr lang="en-US" sz="2000" dirty="0">
                <a:latin typeface="Times New Roman" panose="02020603050405020304" pitchFamily="18" charset="0"/>
                <a:ea typeface="Times New Roman" panose="02020603050405020304" pitchFamily="18" charset="0"/>
              </a:rPr>
              <a:t>= 7.183, p&lt; 0.001). A Tukey post-hoc test found the MMR at 28˚C to be significantly higher than the at the other temperatures.</a:t>
            </a:r>
            <a:endParaRPr lang="en-US" sz="2400" dirty="0">
              <a:latin typeface="Courier New" panose="02070309020205020404" pitchFamily="49" charset="0"/>
              <a:ea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0CA9194A-7EE8-4192-977B-B2349D768F03}"/>
              </a:ext>
            </a:extLst>
          </p:cNvPr>
          <p:cNvPicPr>
            <a:picLocks noChangeAspect="1"/>
          </p:cNvPicPr>
          <p:nvPr/>
        </p:nvPicPr>
        <p:blipFill>
          <a:blip r:embed="rId22"/>
          <a:stretch>
            <a:fillRect/>
          </a:stretch>
        </p:blipFill>
        <p:spPr>
          <a:xfrm>
            <a:off x="4135349" y="2828228"/>
            <a:ext cx="2005989" cy="1832096"/>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C50DD272-A138-4C08-BA58-BDA8B7DBB283}"/>
              </a:ext>
            </a:extLst>
          </p:cNvPr>
          <p:cNvPicPr>
            <a:picLocks noChangeAspect="1"/>
          </p:cNvPicPr>
          <p:nvPr/>
        </p:nvPicPr>
        <p:blipFill>
          <a:blip r:embed="rId23"/>
          <a:stretch>
            <a:fillRect/>
          </a:stretch>
        </p:blipFill>
        <p:spPr>
          <a:xfrm>
            <a:off x="1543246" y="2774333"/>
            <a:ext cx="1666617" cy="1832096"/>
          </a:xfrm>
          <a:prstGeom prst="rect">
            <a:avLst/>
          </a:prstGeom>
        </p:spPr>
      </p:pic>
      <p:pic>
        <p:nvPicPr>
          <p:cNvPr id="22" name="Bluntnose recording finished">
            <a:hlinkClick r:id="" action="ppaction://media"/>
            <a:extLst>
              <a:ext uri="{FF2B5EF4-FFF2-40B4-BE49-F238E27FC236}">
                <a16:creationId xmlns:a16="http://schemas.microsoft.com/office/drawing/2014/main" id="{2BF5B0B5-5787-40A0-A4F1-33686D3F4C99}"/>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41926563" y="31718071"/>
            <a:ext cx="1820258" cy="1200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9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1113</Words>
  <Application>Microsoft Office PowerPoint</Application>
  <PresentationFormat>Custom</PresentationFormat>
  <Paragraphs>60</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Courier New</vt:lpstr>
      <vt:lpstr>Times New Roman</vt:lpstr>
      <vt:lpstr>Simple Light</vt:lpstr>
      <vt:lpstr>Metabolic responses of adult Bluntnose Minnows (Pimephales notatus) to a range of thermal conditions Sam P. Bauer, Emily Steele, Olivia Timmerding, and Richard D. Durtsche  NKU Department of Biological Sciences, Highland Heights, KY 41076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Metabolic responses of adult Bluntnose Minnows (Pimephales notatus) to a range of thermal conditions Sam Bauer, Emily Steele, Olivia Timmerding, and Richard D. Durtsche  NKU Department of Biological Sciences, Highland Heights, KY 41076 CINSAM – UR STEM</dc:title>
  <dc:creator>Steele</dc:creator>
  <cp:lastModifiedBy>Sam Bauer</cp:lastModifiedBy>
  <cp:revision>25</cp:revision>
  <dcterms:modified xsi:type="dcterms:W3CDTF">2020-11-01T08:18:44Z</dcterms:modified>
</cp:coreProperties>
</file>