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61" r:id="rId4"/>
    <p:sldId id="260" r:id="rId5"/>
    <p:sldId id="262" r:id="rId6"/>
    <p:sldId id="270" r:id="rId7"/>
    <p:sldId id="263" r:id="rId8"/>
    <p:sldId id="266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6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60"/>
  </p:normalViewPr>
  <p:slideViewPr>
    <p:cSldViewPr snapToGrid="0">
      <p:cViewPr>
        <p:scale>
          <a:sx n="50" d="100"/>
          <a:sy n="50" d="100"/>
        </p:scale>
        <p:origin x="1004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F0FC4-6CC1-44E1-8ADC-F8F6A3252A43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</dgm:pt>
    <dgm:pt modelId="{AE21DFE3-A528-4DB6-A26D-4C9A8A9A075E}">
      <dgm:prSet phldrT="[Text]" custT="1"/>
      <dgm:spPr/>
      <dgm:t>
        <a:bodyPr/>
        <a:lstStyle/>
        <a:p>
          <a:r>
            <a:rPr lang="en-US" sz="1800" dirty="0"/>
            <a:t>Deciding which variables of the interaction terms are appropriate </a:t>
          </a:r>
        </a:p>
      </dgm:t>
    </dgm:pt>
    <dgm:pt modelId="{4C1A86C3-8BEE-45DC-BACC-16AD318633E5}" type="parTrans" cxnId="{EA34830A-8420-4203-A039-2127135D15FB}">
      <dgm:prSet/>
      <dgm:spPr/>
      <dgm:t>
        <a:bodyPr/>
        <a:lstStyle/>
        <a:p>
          <a:endParaRPr lang="en-US"/>
        </a:p>
      </dgm:t>
    </dgm:pt>
    <dgm:pt modelId="{9D9D8A03-E540-41D8-90D6-6401BF98A082}" type="sibTrans" cxnId="{EA34830A-8420-4203-A039-2127135D15FB}">
      <dgm:prSet/>
      <dgm:spPr/>
      <dgm:t>
        <a:bodyPr/>
        <a:lstStyle/>
        <a:p>
          <a:endParaRPr lang="en-US"/>
        </a:p>
      </dgm:t>
    </dgm:pt>
    <dgm:pt modelId="{9D35A1EA-77F3-4500-B37A-64C148680EF4}">
      <dgm:prSet phldrT="[Text]" custT="1"/>
      <dgm:spPr/>
      <dgm:t>
        <a:bodyPr/>
        <a:lstStyle/>
        <a:p>
          <a:r>
            <a:rPr lang="en-US" sz="1800" dirty="0"/>
            <a:t>Linear regression models were made for each one of the interaction terms combinations  </a:t>
          </a:r>
        </a:p>
      </dgm:t>
    </dgm:pt>
    <dgm:pt modelId="{C74DB215-BEB8-477D-9B92-6B01E593FF8C}" type="parTrans" cxnId="{53017EC5-F265-43C7-BF53-918004E8D11A}">
      <dgm:prSet/>
      <dgm:spPr/>
      <dgm:t>
        <a:bodyPr/>
        <a:lstStyle/>
        <a:p>
          <a:endParaRPr lang="en-US"/>
        </a:p>
      </dgm:t>
    </dgm:pt>
    <dgm:pt modelId="{A7324288-6CE5-4555-B63A-8FA745E50B1D}" type="sibTrans" cxnId="{53017EC5-F265-43C7-BF53-918004E8D11A}">
      <dgm:prSet/>
      <dgm:spPr/>
      <dgm:t>
        <a:bodyPr/>
        <a:lstStyle/>
        <a:p>
          <a:endParaRPr lang="en-US"/>
        </a:p>
      </dgm:t>
    </dgm:pt>
    <dgm:pt modelId="{E3C61CFD-29E6-4BEE-BE24-16F39F149F36}">
      <dgm:prSet phldrT="[Text]" custT="1"/>
      <dgm:spPr/>
      <dgm:t>
        <a:bodyPr/>
        <a:lstStyle/>
        <a:p>
          <a:r>
            <a:rPr lang="en-US" sz="1800" dirty="0"/>
            <a:t>Based on the models generated, it was concluded which of the interaction terms had the most effect on the wound surface area</a:t>
          </a:r>
        </a:p>
      </dgm:t>
    </dgm:pt>
    <dgm:pt modelId="{A0563620-BBDA-48E9-B01C-FFF8F722B539}" type="parTrans" cxnId="{76257FA1-5BC4-485F-8D50-F5F0D4E023AA}">
      <dgm:prSet/>
      <dgm:spPr/>
      <dgm:t>
        <a:bodyPr/>
        <a:lstStyle/>
        <a:p>
          <a:endParaRPr lang="en-US"/>
        </a:p>
      </dgm:t>
    </dgm:pt>
    <dgm:pt modelId="{7BCC0C59-E7DC-44E5-B8E7-46CAE69BEA6F}" type="sibTrans" cxnId="{76257FA1-5BC4-485F-8D50-F5F0D4E023AA}">
      <dgm:prSet/>
      <dgm:spPr/>
      <dgm:t>
        <a:bodyPr/>
        <a:lstStyle/>
        <a:p>
          <a:endParaRPr lang="en-US"/>
        </a:p>
      </dgm:t>
    </dgm:pt>
    <dgm:pt modelId="{A28BFCC6-23B3-4F88-830F-306B4FD0919E}" type="pres">
      <dgm:prSet presAssocID="{985F0FC4-6CC1-44E1-8ADC-F8F6A3252A43}" presName="CompostProcess" presStyleCnt="0">
        <dgm:presLayoutVars>
          <dgm:dir/>
          <dgm:resizeHandles val="exact"/>
        </dgm:presLayoutVars>
      </dgm:prSet>
      <dgm:spPr/>
    </dgm:pt>
    <dgm:pt modelId="{6865225A-033F-4D80-B720-5EC98A24D12D}" type="pres">
      <dgm:prSet presAssocID="{985F0FC4-6CC1-44E1-8ADC-F8F6A3252A43}" presName="arrow" presStyleLbl="bgShp" presStyleIdx="0" presStyleCnt="1"/>
      <dgm:spPr/>
    </dgm:pt>
    <dgm:pt modelId="{2D9FFC50-6450-46FC-B118-23A46CC45079}" type="pres">
      <dgm:prSet presAssocID="{985F0FC4-6CC1-44E1-8ADC-F8F6A3252A43}" presName="linearProcess" presStyleCnt="0"/>
      <dgm:spPr/>
    </dgm:pt>
    <dgm:pt modelId="{460ED4D7-8795-4ECC-BD5D-7629BF2542BD}" type="pres">
      <dgm:prSet presAssocID="{AE21DFE3-A528-4DB6-A26D-4C9A8A9A075E}" presName="textNode" presStyleLbl="node1" presStyleIdx="0" presStyleCnt="3">
        <dgm:presLayoutVars>
          <dgm:bulletEnabled val="1"/>
        </dgm:presLayoutVars>
      </dgm:prSet>
      <dgm:spPr/>
    </dgm:pt>
    <dgm:pt modelId="{B6424266-7A72-457A-9BC7-FA68EC2F0C81}" type="pres">
      <dgm:prSet presAssocID="{9D9D8A03-E540-41D8-90D6-6401BF98A082}" presName="sibTrans" presStyleCnt="0"/>
      <dgm:spPr/>
    </dgm:pt>
    <dgm:pt modelId="{420BC8D3-32E6-4978-9130-C90EBD3B99F2}" type="pres">
      <dgm:prSet presAssocID="{9D35A1EA-77F3-4500-B37A-64C148680EF4}" presName="textNode" presStyleLbl="node1" presStyleIdx="1" presStyleCnt="3">
        <dgm:presLayoutVars>
          <dgm:bulletEnabled val="1"/>
        </dgm:presLayoutVars>
      </dgm:prSet>
      <dgm:spPr/>
    </dgm:pt>
    <dgm:pt modelId="{712397FD-1FAE-47D3-B6DF-F839381AEF0A}" type="pres">
      <dgm:prSet presAssocID="{A7324288-6CE5-4555-B63A-8FA745E50B1D}" presName="sibTrans" presStyleCnt="0"/>
      <dgm:spPr/>
    </dgm:pt>
    <dgm:pt modelId="{D89F3A31-FA82-43F8-9DD7-62CFFD5903BC}" type="pres">
      <dgm:prSet presAssocID="{E3C61CFD-29E6-4BEE-BE24-16F39F149F3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A34830A-8420-4203-A039-2127135D15FB}" srcId="{985F0FC4-6CC1-44E1-8ADC-F8F6A3252A43}" destId="{AE21DFE3-A528-4DB6-A26D-4C9A8A9A075E}" srcOrd="0" destOrd="0" parTransId="{4C1A86C3-8BEE-45DC-BACC-16AD318633E5}" sibTransId="{9D9D8A03-E540-41D8-90D6-6401BF98A082}"/>
    <dgm:cxn modelId="{C1516820-77BA-484D-A7FD-19A506592085}" type="presOf" srcId="{9D35A1EA-77F3-4500-B37A-64C148680EF4}" destId="{420BC8D3-32E6-4978-9130-C90EBD3B99F2}" srcOrd="0" destOrd="0" presId="urn:microsoft.com/office/officeart/2005/8/layout/hProcess9"/>
    <dgm:cxn modelId="{1A7EE824-727F-4AC7-98DA-EBDC87D3C98D}" type="presOf" srcId="{E3C61CFD-29E6-4BEE-BE24-16F39F149F36}" destId="{D89F3A31-FA82-43F8-9DD7-62CFFD5903BC}" srcOrd="0" destOrd="0" presId="urn:microsoft.com/office/officeart/2005/8/layout/hProcess9"/>
    <dgm:cxn modelId="{0CB51C8C-0177-4FA0-9DF9-8804D49CB4CB}" type="presOf" srcId="{AE21DFE3-A528-4DB6-A26D-4C9A8A9A075E}" destId="{460ED4D7-8795-4ECC-BD5D-7629BF2542BD}" srcOrd="0" destOrd="0" presId="urn:microsoft.com/office/officeart/2005/8/layout/hProcess9"/>
    <dgm:cxn modelId="{76257FA1-5BC4-485F-8D50-F5F0D4E023AA}" srcId="{985F0FC4-6CC1-44E1-8ADC-F8F6A3252A43}" destId="{E3C61CFD-29E6-4BEE-BE24-16F39F149F36}" srcOrd="2" destOrd="0" parTransId="{A0563620-BBDA-48E9-B01C-FFF8F722B539}" sibTransId="{7BCC0C59-E7DC-44E5-B8E7-46CAE69BEA6F}"/>
    <dgm:cxn modelId="{8A50ECA1-77FB-4B2D-BEA0-71C370621F60}" type="presOf" srcId="{985F0FC4-6CC1-44E1-8ADC-F8F6A3252A43}" destId="{A28BFCC6-23B3-4F88-830F-306B4FD0919E}" srcOrd="0" destOrd="0" presId="urn:microsoft.com/office/officeart/2005/8/layout/hProcess9"/>
    <dgm:cxn modelId="{53017EC5-F265-43C7-BF53-918004E8D11A}" srcId="{985F0FC4-6CC1-44E1-8ADC-F8F6A3252A43}" destId="{9D35A1EA-77F3-4500-B37A-64C148680EF4}" srcOrd="1" destOrd="0" parTransId="{C74DB215-BEB8-477D-9B92-6B01E593FF8C}" sibTransId="{A7324288-6CE5-4555-B63A-8FA745E50B1D}"/>
    <dgm:cxn modelId="{EBC02D83-C70A-4101-B47E-8EA0C28F942F}" type="presParOf" srcId="{A28BFCC6-23B3-4F88-830F-306B4FD0919E}" destId="{6865225A-033F-4D80-B720-5EC98A24D12D}" srcOrd="0" destOrd="0" presId="urn:microsoft.com/office/officeart/2005/8/layout/hProcess9"/>
    <dgm:cxn modelId="{D9C7DD71-2C37-4E26-9C14-01A0DBE96E8F}" type="presParOf" srcId="{A28BFCC6-23B3-4F88-830F-306B4FD0919E}" destId="{2D9FFC50-6450-46FC-B118-23A46CC45079}" srcOrd="1" destOrd="0" presId="urn:microsoft.com/office/officeart/2005/8/layout/hProcess9"/>
    <dgm:cxn modelId="{7BD061D7-C3CE-4C4D-A4E5-CB42E8CF740E}" type="presParOf" srcId="{2D9FFC50-6450-46FC-B118-23A46CC45079}" destId="{460ED4D7-8795-4ECC-BD5D-7629BF2542BD}" srcOrd="0" destOrd="0" presId="urn:microsoft.com/office/officeart/2005/8/layout/hProcess9"/>
    <dgm:cxn modelId="{FA7A64AD-F9E4-43F9-AEE1-BB5E203B323B}" type="presParOf" srcId="{2D9FFC50-6450-46FC-B118-23A46CC45079}" destId="{B6424266-7A72-457A-9BC7-FA68EC2F0C81}" srcOrd="1" destOrd="0" presId="urn:microsoft.com/office/officeart/2005/8/layout/hProcess9"/>
    <dgm:cxn modelId="{3AD09471-6574-4139-81D9-CD1952F96BCB}" type="presParOf" srcId="{2D9FFC50-6450-46FC-B118-23A46CC45079}" destId="{420BC8D3-32E6-4978-9130-C90EBD3B99F2}" srcOrd="2" destOrd="0" presId="urn:microsoft.com/office/officeart/2005/8/layout/hProcess9"/>
    <dgm:cxn modelId="{6B8D237B-24E9-4360-A682-17E5905BC25B}" type="presParOf" srcId="{2D9FFC50-6450-46FC-B118-23A46CC45079}" destId="{712397FD-1FAE-47D3-B6DF-F839381AEF0A}" srcOrd="3" destOrd="0" presId="urn:microsoft.com/office/officeart/2005/8/layout/hProcess9"/>
    <dgm:cxn modelId="{3B63C2D4-8DBA-4B18-976E-C24B479AFCA7}" type="presParOf" srcId="{2D9FFC50-6450-46FC-B118-23A46CC45079}" destId="{D89F3A31-FA82-43F8-9DD7-62CFFD5903B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107F62-7E20-47AE-9AF2-AECE069C6F5B}" type="doc">
      <dgm:prSet loTypeId="urn:microsoft.com/office/officeart/2005/8/layout/cycle8" loCatId="cycle" qsTypeId="urn:microsoft.com/office/officeart/2005/8/quickstyle/3d1" qsCatId="3D" csTypeId="urn:microsoft.com/office/officeart/2005/8/colors/accent1_2" csCatId="accent1" phldr="1"/>
      <dgm:spPr/>
    </dgm:pt>
    <dgm:pt modelId="{7E612D6F-C220-4D8D-A9AD-0F99739C1AFA}">
      <dgm:prSet phldrT="[Text]" custT="1"/>
      <dgm:spPr/>
      <dgm:t>
        <a:bodyPr/>
        <a:lstStyle/>
        <a:p>
          <a:r>
            <a:rPr lang="en-US" sz="1200" dirty="0"/>
            <a:t>The two interaction terms were multiplied using excel and then put as the x variables in python and the surface area as the y variable </a:t>
          </a:r>
        </a:p>
      </dgm:t>
    </dgm:pt>
    <dgm:pt modelId="{304BCE86-B358-4803-A12C-5CA486454A5A}" type="parTrans" cxnId="{05EF83F6-0865-4021-8EE5-FD7BC492230B}">
      <dgm:prSet/>
      <dgm:spPr/>
      <dgm:t>
        <a:bodyPr/>
        <a:lstStyle/>
        <a:p>
          <a:endParaRPr lang="en-US"/>
        </a:p>
      </dgm:t>
    </dgm:pt>
    <dgm:pt modelId="{6215B75E-AF56-4AA3-A74F-7BC5881AB9E4}" type="sibTrans" cxnId="{05EF83F6-0865-4021-8EE5-FD7BC492230B}">
      <dgm:prSet/>
      <dgm:spPr/>
      <dgm:t>
        <a:bodyPr/>
        <a:lstStyle/>
        <a:p>
          <a:endParaRPr lang="en-US"/>
        </a:p>
      </dgm:t>
    </dgm:pt>
    <dgm:pt modelId="{5ECBA1A2-748E-470E-8852-E3B103DC1296}">
      <dgm:prSet phldrT="[Text]" custT="1"/>
      <dgm:spPr/>
      <dgm:t>
        <a:bodyPr/>
        <a:lstStyle/>
        <a:p>
          <a:r>
            <a:rPr lang="en-US" sz="1200" dirty="0"/>
            <a:t>Using different libraries, plots, and formulas, a model was created for each of the interacted terms comparing it to the wound surface area </a:t>
          </a:r>
        </a:p>
      </dgm:t>
    </dgm:pt>
    <dgm:pt modelId="{2043EF5D-CF63-4100-B282-03DC1D21D2AB}" type="parTrans" cxnId="{3B270DA5-5BCC-47C2-82A8-0EF32E2C1801}">
      <dgm:prSet/>
      <dgm:spPr/>
      <dgm:t>
        <a:bodyPr/>
        <a:lstStyle/>
        <a:p>
          <a:endParaRPr lang="en-US"/>
        </a:p>
      </dgm:t>
    </dgm:pt>
    <dgm:pt modelId="{129D63B7-5DDF-4C80-844F-B8C3B1BDD6D6}" type="sibTrans" cxnId="{3B270DA5-5BCC-47C2-82A8-0EF32E2C1801}">
      <dgm:prSet/>
      <dgm:spPr/>
      <dgm:t>
        <a:bodyPr/>
        <a:lstStyle/>
        <a:p>
          <a:endParaRPr lang="en-US"/>
        </a:p>
      </dgm:t>
    </dgm:pt>
    <dgm:pt modelId="{AEBCE1BE-3AC0-4C93-8AD0-2583E103B946}">
      <dgm:prSet phldrT="[Text]" custT="1"/>
      <dgm:spPr/>
      <dgm:t>
        <a:bodyPr/>
        <a:lstStyle/>
        <a:p>
          <a:r>
            <a:rPr lang="en-US" sz="1200" dirty="0"/>
            <a:t>Using the correlation coefficient and the error percentage , it was concluded which of the terms had the most correlation</a:t>
          </a:r>
        </a:p>
      </dgm:t>
    </dgm:pt>
    <dgm:pt modelId="{CD0D2F50-D0C1-4157-81F7-29AD6692A652}" type="parTrans" cxnId="{58CB32E4-F1E9-48A4-A95A-8C84E7DBEBC2}">
      <dgm:prSet/>
      <dgm:spPr/>
      <dgm:t>
        <a:bodyPr/>
        <a:lstStyle/>
        <a:p>
          <a:endParaRPr lang="en-US"/>
        </a:p>
      </dgm:t>
    </dgm:pt>
    <dgm:pt modelId="{663C61A2-BBC6-4B39-A763-6D3A46AD7ED0}" type="sibTrans" cxnId="{58CB32E4-F1E9-48A4-A95A-8C84E7DBEBC2}">
      <dgm:prSet/>
      <dgm:spPr/>
      <dgm:t>
        <a:bodyPr/>
        <a:lstStyle/>
        <a:p>
          <a:endParaRPr lang="en-US"/>
        </a:p>
      </dgm:t>
    </dgm:pt>
    <dgm:pt modelId="{9803F0FA-4E35-4C41-ABF9-382617564495}" type="pres">
      <dgm:prSet presAssocID="{4A107F62-7E20-47AE-9AF2-AECE069C6F5B}" presName="compositeShape" presStyleCnt="0">
        <dgm:presLayoutVars>
          <dgm:chMax val="7"/>
          <dgm:dir/>
          <dgm:resizeHandles val="exact"/>
        </dgm:presLayoutVars>
      </dgm:prSet>
      <dgm:spPr/>
    </dgm:pt>
    <dgm:pt modelId="{743B8C38-8588-4007-8843-CA1BFA98BC3E}" type="pres">
      <dgm:prSet presAssocID="{4A107F62-7E20-47AE-9AF2-AECE069C6F5B}" presName="wedge1" presStyleLbl="node1" presStyleIdx="0" presStyleCnt="3"/>
      <dgm:spPr/>
    </dgm:pt>
    <dgm:pt modelId="{62010C66-D7E5-4052-8429-E8D984E0E22A}" type="pres">
      <dgm:prSet presAssocID="{4A107F62-7E20-47AE-9AF2-AECE069C6F5B}" presName="dummy1a" presStyleCnt="0"/>
      <dgm:spPr/>
    </dgm:pt>
    <dgm:pt modelId="{02EDF789-EF18-4A5D-B320-2FADC703075A}" type="pres">
      <dgm:prSet presAssocID="{4A107F62-7E20-47AE-9AF2-AECE069C6F5B}" presName="dummy1b" presStyleCnt="0"/>
      <dgm:spPr/>
    </dgm:pt>
    <dgm:pt modelId="{F58997EB-2AA9-4E74-BFA3-520C6B0B6070}" type="pres">
      <dgm:prSet presAssocID="{4A107F62-7E20-47AE-9AF2-AECE069C6F5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53CA23E-4080-4BED-BACA-40C3FB47FDDB}" type="pres">
      <dgm:prSet presAssocID="{4A107F62-7E20-47AE-9AF2-AECE069C6F5B}" presName="wedge2" presStyleLbl="node1" presStyleIdx="1" presStyleCnt="3"/>
      <dgm:spPr/>
    </dgm:pt>
    <dgm:pt modelId="{CE563B74-E8F8-407A-A20E-F6292AC58A34}" type="pres">
      <dgm:prSet presAssocID="{4A107F62-7E20-47AE-9AF2-AECE069C6F5B}" presName="dummy2a" presStyleCnt="0"/>
      <dgm:spPr/>
    </dgm:pt>
    <dgm:pt modelId="{E30C5366-29A8-493E-8C56-75C7A5EDE635}" type="pres">
      <dgm:prSet presAssocID="{4A107F62-7E20-47AE-9AF2-AECE069C6F5B}" presName="dummy2b" presStyleCnt="0"/>
      <dgm:spPr/>
    </dgm:pt>
    <dgm:pt modelId="{13DACED0-1057-4EA5-82DB-6E418A74F22C}" type="pres">
      <dgm:prSet presAssocID="{4A107F62-7E20-47AE-9AF2-AECE069C6F5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3247984-3CC8-45E9-82A8-795FFE8F7B55}" type="pres">
      <dgm:prSet presAssocID="{4A107F62-7E20-47AE-9AF2-AECE069C6F5B}" presName="wedge3" presStyleLbl="node1" presStyleIdx="2" presStyleCnt="3"/>
      <dgm:spPr/>
    </dgm:pt>
    <dgm:pt modelId="{614FF9BF-618B-4080-B0FB-9C0CFF954D76}" type="pres">
      <dgm:prSet presAssocID="{4A107F62-7E20-47AE-9AF2-AECE069C6F5B}" presName="dummy3a" presStyleCnt="0"/>
      <dgm:spPr/>
    </dgm:pt>
    <dgm:pt modelId="{3BA5F737-93E4-4B07-8AB2-E7370C62CC5F}" type="pres">
      <dgm:prSet presAssocID="{4A107F62-7E20-47AE-9AF2-AECE069C6F5B}" presName="dummy3b" presStyleCnt="0"/>
      <dgm:spPr/>
    </dgm:pt>
    <dgm:pt modelId="{EA75631C-8587-45E5-9F0F-D43D823BC4AB}" type="pres">
      <dgm:prSet presAssocID="{4A107F62-7E20-47AE-9AF2-AECE069C6F5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BE0DBBF-835F-4763-AFF1-664B56617946}" type="pres">
      <dgm:prSet presAssocID="{6215B75E-AF56-4AA3-A74F-7BC5881AB9E4}" presName="arrowWedge1" presStyleLbl="fgSibTrans2D1" presStyleIdx="0" presStyleCnt="3"/>
      <dgm:spPr/>
    </dgm:pt>
    <dgm:pt modelId="{04CF3820-C699-4EB2-A208-BFDF6D486EF7}" type="pres">
      <dgm:prSet presAssocID="{129D63B7-5DDF-4C80-844F-B8C3B1BDD6D6}" presName="arrowWedge2" presStyleLbl="fgSibTrans2D1" presStyleIdx="1" presStyleCnt="3"/>
      <dgm:spPr/>
    </dgm:pt>
    <dgm:pt modelId="{5DE26533-BBEB-434D-9F91-30ABA0BC0A4F}" type="pres">
      <dgm:prSet presAssocID="{663C61A2-BBC6-4B39-A763-6D3A46AD7ED0}" presName="arrowWedge3" presStyleLbl="fgSibTrans2D1" presStyleIdx="2" presStyleCnt="3"/>
      <dgm:spPr/>
    </dgm:pt>
  </dgm:ptLst>
  <dgm:cxnLst>
    <dgm:cxn modelId="{821F1D06-E20E-449C-817E-F134C601C71F}" type="presOf" srcId="{AEBCE1BE-3AC0-4C93-8AD0-2583E103B946}" destId="{93247984-3CC8-45E9-82A8-795FFE8F7B55}" srcOrd="0" destOrd="0" presId="urn:microsoft.com/office/officeart/2005/8/layout/cycle8"/>
    <dgm:cxn modelId="{2095A41F-5EDD-4562-8A62-E609EE47C055}" type="presOf" srcId="{4A107F62-7E20-47AE-9AF2-AECE069C6F5B}" destId="{9803F0FA-4E35-4C41-ABF9-382617564495}" srcOrd="0" destOrd="0" presId="urn:microsoft.com/office/officeart/2005/8/layout/cycle8"/>
    <dgm:cxn modelId="{967DC030-887A-4E69-B52E-D0663DB3BF4F}" type="presOf" srcId="{5ECBA1A2-748E-470E-8852-E3B103DC1296}" destId="{13DACED0-1057-4EA5-82DB-6E418A74F22C}" srcOrd="1" destOrd="0" presId="urn:microsoft.com/office/officeart/2005/8/layout/cycle8"/>
    <dgm:cxn modelId="{38F7C944-DA61-4BF3-8EB4-A80EA0D1E2EF}" type="presOf" srcId="{7E612D6F-C220-4D8D-A9AD-0F99739C1AFA}" destId="{F58997EB-2AA9-4E74-BFA3-520C6B0B6070}" srcOrd="1" destOrd="0" presId="urn:microsoft.com/office/officeart/2005/8/layout/cycle8"/>
    <dgm:cxn modelId="{8190DD44-6D0D-4CCB-B765-565F00FD4B8C}" type="presOf" srcId="{5ECBA1A2-748E-470E-8852-E3B103DC1296}" destId="{A53CA23E-4080-4BED-BACA-40C3FB47FDDB}" srcOrd="0" destOrd="0" presId="urn:microsoft.com/office/officeart/2005/8/layout/cycle8"/>
    <dgm:cxn modelId="{8A61D64A-1D65-4307-8363-A946D04F4C73}" type="presOf" srcId="{AEBCE1BE-3AC0-4C93-8AD0-2583E103B946}" destId="{EA75631C-8587-45E5-9F0F-D43D823BC4AB}" srcOrd="1" destOrd="0" presId="urn:microsoft.com/office/officeart/2005/8/layout/cycle8"/>
    <dgm:cxn modelId="{3B270DA5-5BCC-47C2-82A8-0EF32E2C1801}" srcId="{4A107F62-7E20-47AE-9AF2-AECE069C6F5B}" destId="{5ECBA1A2-748E-470E-8852-E3B103DC1296}" srcOrd="1" destOrd="0" parTransId="{2043EF5D-CF63-4100-B282-03DC1D21D2AB}" sibTransId="{129D63B7-5DDF-4C80-844F-B8C3B1BDD6D6}"/>
    <dgm:cxn modelId="{58CB32E4-F1E9-48A4-A95A-8C84E7DBEBC2}" srcId="{4A107F62-7E20-47AE-9AF2-AECE069C6F5B}" destId="{AEBCE1BE-3AC0-4C93-8AD0-2583E103B946}" srcOrd="2" destOrd="0" parTransId="{CD0D2F50-D0C1-4157-81F7-29AD6692A652}" sibTransId="{663C61A2-BBC6-4B39-A763-6D3A46AD7ED0}"/>
    <dgm:cxn modelId="{25F994E5-7774-483F-B2F4-B58CFB9F4AFA}" type="presOf" srcId="{7E612D6F-C220-4D8D-A9AD-0F99739C1AFA}" destId="{743B8C38-8588-4007-8843-CA1BFA98BC3E}" srcOrd="0" destOrd="0" presId="urn:microsoft.com/office/officeart/2005/8/layout/cycle8"/>
    <dgm:cxn modelId="{05EF83F6-0865-4021-8EE5-FD7BC492230B}" srcId="{4A107F62-7E20-47AE-9AF2-AECE069C6F5B}" destId="{7E612D6F-C220-4D8D-A9AD-0F99739C1AFA}" srcOrd="0" destOrd="0" parTransId="{304BCE86-B358-4803-A12C-5CA486454A5A}" sibTransId="{6215B75E-AF56-4AA3-A74F-7BC5881AB9E4}"/>
    <dgm:cxn modelId="{D76E9508-CEB5-49C9-9CA5-E3668CFBB577}" type="presParOf" srcId="{9803F0FA-4E35-4C41-ABF9-382617564495}" destId="{743B8C38-8588-4007-8843-CA1BFA98BC3E}" srcOrd="0" destOrd="0" presId="urn:microsoft.com/office/officeart/2005/8/layout/cycle8"/>
    <dgm:cxn modelId="{546918E5-C456-4D3A-9CB2-DF51FB27F002}" type="presParOf" srcId="{9803F0FA-4E35-4C41-ABF9-382617564495}" destId="{62010C66-D7E5-4052-8429-E8D984E0E22A}" srcOrd="1" destOrd="0" presId="urn:microsoft.com/office/officeart/2005/8/layout/cycle8"/>
    <dgm:cxn modelId="{286CE453-8A8B-44B1-8257-9740EB7FCDAA}" type="presParOf" srcId="{9803F0FA-4E35-4C41-ABF9-382617564495}" destId="{02EDF789-EF18-4A5D-B320-2FADC703075A}" srcOrd="2" destOrd="0" presId="urn:microsoft.com/office/officeart/2005/8/layout/cycle8"/>
    <dgm:cxn modelId="{F0CF3F62-CC22-414C-A82D-EE6EF670D03D}" type="presParOf" srcId="{9803F0FA-4E35-4C41-ABF9-382617564495}" destId="{F58997EB-2AA9-4E74-BFA3-520C6B0B6070}" srcOrd="3" destOrd="0" presId="urn:microsoft.com/office/officeart/2005/8/layout/cycle8"/>
    <dgm:cxn modelId="{B3D9AB19-9D81-4F16-8873-622BC6DC65B2}" type="presParOf" srcId="{9803F0FA-4E35-4C41-ABF9-382617564495}" destId="{A53CA23E-4080-4BED-BACA-40C3FB47FDDB}" srcOrd="4" destOrd="0" presId="urn:microsoft.com/office/officeart/2005/8/layout/cycle8"/>
    <dgm:cxn modelId="{6519FE9E-7F77-4488-9602-5F42C8062D54}" type="presParOf" srcId="{9803F0FA-4E35-4C41-ABF9-382617564495}" destId="{CE563B74-E8F8-407A-A20E-F6292AC58A34}" srcOrd="5" destOrd="0" presId="urn:microsoft.com/office/officeart/2005/8/layout/cycle8"/>
    <dgm:cxn modelId="{146C0E4B-D87A-4A40-961D-FD2BCDE2784F}" type="presParOf" srcId="{9803F0FA-4E35-4C41-ABF9-382617564495}" destId="{E30C5366-29A8-493E-8C56-75C7A5EDE635}" srcOrd="6" destOrd="0" presId="urn:microsoft.com/office/officeart/2005/8/layout/cycle8"/>
    <dgm:cxn modelId="{A09EF426-0D36-40E1-882C-923D6AAB2442}" type="presParOf" srcId="{9803F0FA-4E35-4C41-ABF9-382617564495}" destId="{13DACED0-1057-4EA5-82DB-6E418A74F22C}" srcOrd="7" destOrd="0" presId="urn:microsoft.com/office/officeart/2005/8/layout/cycle8"/>
    <dgm:cxn modelId="{29E02F20-351E-47B2-8688-B56D00377CAA}" type="presParOf" srcId="{9803F0FA-4E35-4C41-ABF9-382617564495}" destId="{93247984-3CC8-45E9-82A8-795FFE8F7B55}" srcOrd="8" destOrd="0" presId="urn:microsoft.com/office/officeart/2005/8/layout/cycle8"/>
    <dgm:cxn modelId="{614A5564-8C14-462A-81AD-AEF37B0F8F38}" type="presParOf" srcId="{9803F0FA-4E35-4C41-ABF9-382617564495}" destId="{614FF9BF-618B-4080-B0FB-9C0CFF954D76}" srcOrd="9" destOrd="0" presId="urn:microsoft.com/office/officeart/2005/8/layout/cycle8"/>
    <dgm:cxn modelId="{30C7A7CD-7778-4851-867A-855187A2411C}" type="presParOf" srcId="{9803F0FA-4E35-4C41-ABF9-382617564495}" destId="{3BA5F737-93E4-4B07-8AB2-E7370C62CC5F}" srcOrd="10" destOrd="0" presId="urn:microsoft.com/office/officeart/2005/8/layout/cycle8"/>
    <dgm:cxn modelId="{6EF75722-2FE7-4837-B9D4-6FBF1C45AFBF}" type="presParOf" srcId="{9803F0FA-4E35-4C41-ABF9-382617564495}" destId="{EA75631C-8587-45E5-9F0F-D43D823BC4AB}" srcOrd="11" destOrd="0" presId="urn:microsoft.com/office/officeart/2005/8/layout/cycle8"/>
    <dgm:cxn modelId="{35CE9715-65A1-486B-8E67-5CB2604D8A96}" type="presParOf" srcId="{9803F0FA-4E35-4C41-ABF9-382617564495}" destId="{BBE0DBBF-835F-4763-AFF1-664B56617946}" srcOrd="12" destOrd="0" presId="urn:microsoft.com/office/officeart/2005/8/layout/cycle8"/>
    <dgm:cxn modelId="{8EB55366-2B01-4359-8E13-5E6956E4524B}" type="presParOf" srcId="{9803F0FA-4E35-4C41-ABF9-382617564495}" destId="{04CF3820-C699-4EB2-A208-BFDF6D486EF7}" srcOrd="13" destOrd="0" presId="urn:microsoft.com/office/officeart/2005/8/layout/cycle8"/>
    <dgm:cxn modelId="{10157353-1635-4DEF-81CE-8417BDD2BF9E}" type="presParOf" srcId="{9803F0FA-4E35-4C41-ABF9-382617564495}" destId="{5DE26533-BBEB-434D-9F91-30ABA0BC0A4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5225A-033F-4D80-B720-5EC98A24D12D}">
      <dsp:nvSpPr>
        <dsp:cNvPr id="0" name=""/>
        <dsp:cNvSpPr/>
      </dsp:nvSpPr>
      <dsp:spPr>
        <a:xfrm>
          <a:off x="746998" y="0"/>
          <a:ext cx="8465978" cy="5916083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ED4D7-8795-4ECC-BD5D-7629BF2542BD}">
      <dsp:nvSpPr>
        <dsp:cNvPr id="0" name=""/>
        <dsp:cNvSpPr/>
      </dsp:nvSpPr>
      <dsp:spPr>
        <a:xfrm>
          <a:off x="0" y="1774824"/>
          <a:ext cx="2987992" cy="23664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Deciding which variables of the interaction terms are appropriate </a:t>
          </a:r>
        </a:p>
      </dsp:txBody>
      <dsp:txXfrm>
        <a:off x="115520" y="1890344"/>
        <a:ext cx="2756952" cy="2135393"/>
      </dsp:txXfrm>
    </dsp:sp>
    <dsp:sp modelId="{420BC8D3-32E6-4978-9130-C90EBD3B99F2}">
      <dsp:nvSpPr>
        <dsp:cNvPr id="0" name=""/>
        <dsp:cNvSpPr/>
      </dsp:nvSpPr>
      <dsp:spPr>
        <a:xfrm>
          <a:off x="3485991" y="1774824"/>
          <a:ext cx="2987992" cy="23664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Linear regression models were made for each one of the interaction terms combinations  </a:t>
          </a:r>
        </a:p>
      </dsp:txBody>
      <dsp:txXfrm>
        <a:off x="3601511" y="1890344"/>
        <a:ext cx="2756952" cy="2135393"/>
      </dsp:txXfrm>
    </dsp:sp>
    <dsp:sp modelId="{D89F3A31-FA82-43F8-9DD7-62CFFD5903BC}">
      <dsp:nvSpPr>
        <dsp:cNvPr id="0" name=""/>
        <dsp:cNvSpPr/>
      </dsp:nvSpPr>
      <dsp:spPr>
        <a:xfrm>
          <a:off x="6971982" y="1774824"/>
          <a:ext cx="2987992" cy="23664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Based on the models generated, it was concluded which of the interaction terms had the most effect on the wound surface area</a:t>
          </a:r>
        </a:p>
      </dsp:txBody>
      <dsp:txXfrm>
        <a:off x="7087502" y="1890344"/>
        <a:ext cx="2756952" cy="2135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B8C38-8588-4007-8843-CA1BFA98BC3E}">
      <dsp:nvSpPr>
        <dsp:cNvPr id="0" name=""/>
        <dsp:cNvSpPr/>
      </dsp:nvSpPr>
      <dsp:spPr>
        <a:xfrm>
          <a:off x="3087684" y="328755"/>
          <a:ext cx="4248531" cy="4248531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 two interaction terms were multiplied using excel and then put as the x variables in python and the surface area as the y variable </a:t>
          </a:r>
        </a:p>
      </dsp:txBody>
      <dsp:txXfrm>
        <a:off x="5326760" y="1229039"/>
        <a:ext cx="1517332" cy="1264443"/>
      </dsp:txXfrm>
    </dsp:sp>
    <dsp:sp modelId="{A53CA23E-4080-4BED-BACA-40C3FB47FDDB}">
      <dsp:nvSpPr>
        <dsp:cNvPr id="0" name=""/>
        <dsp:cNvSpPr/>
      </dsp:nvSpPr>
      <dsp:spPr>
        <a:xfrm>
          <a:off x="3000184" y="480488"/>
          <a:ext cx="4248531" cy="4248531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Using different libraries, plots, and formulas, a model was created for each of the interacted terms comparing it to the wound surface area </a:t>
          </a:r>
        </a:p>
      </dsp:txBody>
      <dsp:txXfrm>
        <a:off x="4011739" y="3236976"/>
        <a:ext cx="2275998" cy="1112710"/>
      </dsp:txXfrm>
    </dsp:sp>
    <dsp:sp modelId="{93247984-3CC8-45E9-82A8-795FFE8F7B55}">
      <dsp:nvSpPr>
        <dsp:cNvPr id="0" name=""/>
        <dsp:cNvSpPr/>
      </dsp:nvSpPr>
      <dsp:spPr>
        <a:xfrm>
          <a:off x="2912684" y="328755"/>
          <a:ext cx="4248531" cy="424853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Using the correlation coefficient and the error percentage , it was concluded which of the terms had the most correlation</a:t>
          </a:r>
        </a:p>
      </dsp:txBody>
      <dsp:txXfrm>
        <a:off x="3404806" y="1229039"/>
        <a:ext cx="1517332" cy="1264443"/>
      </dsp:txXfrm>
    </dsp:sp>
    <dsp:sp modelId="{BBE0DBBF-835F-4763-AFF1-664B56617946}">
      <dsp:nvSpPr>
        <dsp:cNvPr id="0" name=""/>
        <dsp:cNvSpPr/>
      </dsp:nvSpPr>
      <dsp:spPr>
        <a:xfrm>
          <a:off x="2825030" y="65751"/>
          <a:ext cx="4774539" cy="477453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CF3820-C699-4EB2-A208-BFDF6D486EF7}">
      <dsp:nvSpPr>
        <dsp:cNvPr id="0" name=""/>
        <dsp:cNvSpPr/>
      </dsp:nvSpPr>
      <dsp:spPr>
        <a:xfrm>
          <a:off x="2737180" y="217215"/>
          <a:ext cx="4774539" cy="477453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E26533-BBEB-434D-9F91-30ABA0BC0A4F}">
      <dsp:nvSpPr>
        <dsp:cNvPr id="0" name=""/>
        <dsp:cNvSpPr/>
      </dsp:nvSpPr>
      <dsp:spPr>
        <a:xfrm>
          <a:off x="2649330" y="65751"/>
          <a:ext cx="4774539" cy="477453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41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0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1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8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83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6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3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3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51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95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6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A618E3-5F5C-444A-8F7C-904EFCE0F3C2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213D6B8-FF32-47A1-B872-EF883C38F3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523445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02B7-5B11-45D3-8C2F-A945E7872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327" y="1981427"/>
            <a:ext cx="7388073" cy="190326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The Effect of TIMP-1 levels, MMP-1 Levels, and Healing Times on the Wound Surface Area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87E67-BFA7-4A74-A1F1-534C34BE7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5575" y="3762376"/>
            <a:ext cx="3716879" cy="928688"/>
          </a:xfrm>
        </p:spPr>
        <p:txBody>
          <a:bodyPr anchor="t">
            <a:norm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By: Aarini Panzade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D27EF2-0E19-44C7-9B97-431C30661C2E}"/>
              </a:ext>
            </a:extLst>
          </p:cNvPr>
          <p:cNvSpPr txBox="1">
            <a:spLocks/>
          </p:cNvSpPr>
          <p:nvPr/>
        </p:nvSpPr>
        <p:spPr>
          <a:xfrm>
            <a:off x="6096000" y="4400552"/>
            <a:ext cx="3926429" cy="581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None/>
              <a:defRPr sz="1600" kern="1200" spc="8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Western Kentucky University </a:t>
            </a: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04D7CBF6-7040-476C-8E13-C26579661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1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2"/>
    </mc:Choice>
    <mc:Fallback>
      <p:transition spd="slow" advTm="1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25FEA-808F-45EC-A319-129336D5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080" y="802138"/>
            <a:ext cx="3681412" cy="1371600"/>
          </a:xfrm>
        </p:spPr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3869A67-4164-4806-8E14-11DBECB79A40}"/>
              </a:ext>
            </a:extLst>
          </p:cNvPr>
          <p:cNvSpPr/>
          <p:nvPr/>
        </p:nvSpPr>
        <p:spPr>
          <a:xfrm>
            <a:off x="2724149" y="2747964"/>
            <a:ext cx="6391275" cy="2814636"/>
          </a:xfrm>
          <a:prstGeom prst="round2DiagRect">
            <a:avLst>
              <a:gd name="adj1" fmla="val 16667"/>
              <a:gd name="adj2" fmla="val 67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The MMP – 2 Latente interacting with the MMP – 9 Latente had the most impact on the wound surface area of diabetic foot ulcers </a:t>
            </a:r>
          </a:p>
          <a:p>
            <a:pPr algn="ctr"/>
            <a:endParaRPr lang="en-US" sz="24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6A0CF3E-4AA5-40D9-92F9-421436051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4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76"/>
    </mc:Choice>
    <mc:Fallback>
      <p:transition spd="slow" advTm="2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234C-9649-484A-9E72-A0DABA03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8523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Questions?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5BF843D-A031-4783-86A1-EA4D07EDA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"/>
    </mc:Choice>
    <mc:Fallback>
      <p:transition spd="slow" advTm="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70">
            <a:extLst>
              <a:ext uri="{FF2B5EF4-FFF2-40B4-BE49-F238E27FC236}">
                <a16:creationId xmlns:a16="http://schemas.microsoft.com/office/drawing/2014/main" id="{CF676C5D-39FB-47FA-8E32-DBC5B5CBA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35" name="Rectangle 72">
            <a:extLst>
              <a:ext uri="{FF2B5EF4-FFF2-40B4-BE49-F238E27FC236}">
                <a16:creationId xmlns:a16="http://schemas.microsoft.com/office/drawing/2014/main" id="{15309DCE-22F9-498E-B635-F2848115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4D487C0-5910-4D77-AAC5-38583C39A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C7BD4-D167-4D56-B86F-E2DA0EB9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600" y="612648"/>
            <a:ext cx="39878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C1AAB63-B4E2-446F-A7F3-0E3A1FCA5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abetic Foot Treatment in Madurai | Diabetic Foot Ulcer Care">
            <a:extLst>
              <a:ext uri="{FF2B5EF4-FFF2-40B4-BE49-F238E27FC236}">
                <a16:creationId xmlns:a16="http://schemas.microsoft.com/office/drawing/2014/main" id="{D5E3A289-9F02-48B1-BF8A-E8917CFD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654" y="1422717"/>
            <a:ext cx="5367165" cy="402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96A75-6323-4D0D-8695-E4B09E3DD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3600" y="1876425"/>
            <a:ext cx="4323404" cy="427291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Diabetic foot ulcers are a major health problem</a:t>
            </a:r>
          </a:p>
          <a:p>
            <a:pPr marL="342900"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They are the leading cause of non traumatic amputations in developing countries</a:t>
            </a:r>
          </a:p>
          <a:p>
            <a:pPr marL="342900"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MMPs</a:t>
            </a:r>
          </a:p>
          <a:p>
            <a:pPr marL="800100" lvl="1" indent="-182880">
              <a:buFont typeface="Arial" pitchFamily="34" charset="0"/>
              <a:buChar char="•"/>
            </a:pPr>
            <a:r>
              <a:rPr lang="en-US" sz="1800" dirty="0"/>
              <a:t>Enzymes that degrade all kinds of extracellular matrix  proteins</a:t>
            </a:r>
          </a:p>
          <a:p>
            <a:pPr marL="800100" lvl="1" indent="-182880">
              <a:buFont typeface="Arial" pitchFamily="34" charset="0"/>
              <a:buChar char="•"/>
            </a:pPr>
            <a:r>
              <a:rPr lang="en-US" sz="1800" dirty="0"/>
              <a:t>A key element in the wound healing process</a:t>
            </a:r>
          </a:p>
          <a:p>
            <a:pPr marL="342900" indent="-182880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TIMPs</a:t>
            </a:r>
          </a:p>
          <a:p>
            <a:pPr marL="800100" lvl="1" indent="-182880">
              <a:buFont typeface="Arial" pitchFamily="34" charset="0"/>
              <a:buChar char="•"/>
            </a:pPr>
            <a:r>
              <a:rPr lang="en-US" sz="1800" dirty="0"/>
              <a:t>A tissue inhibitor of MMPs</a:t>
            </a:r>
          </a:p>
          <a:p>
            <a:pPr marL="800100" lvl="1" indent="-182880">
              <a:buFont typeface="Arial" pitchFamily="34" charset="0"/>
              <a:buChar char="•"/>
            </a:pPr>
            <a:endParaRPr lang="en-US" sz="1800" dirty="0"/>
          </a:p>
          <a:p>
            <a:pPr marL="800100" lvl="1" indent="-182880">
              <a:buFont typeface="Arial" pitchFamily="34" charset="0"/>
              <a:buChar char="•"/>
            </a:pPr>
            <a:endParaRPr lang="en-US" sz="18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CAEACF9-5825-43E0-B0F8-797C142C2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7457" y="374904"/>
            <a:ext cx="4892687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D73F1F45-DC7A-4DD8-90C5-81C47B22C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0988"/>
      </p:ext>
    </p:extLst>
  </p:cSld>
  <p:clrMapOvr>
    <a:masterClrMapping/>
  </p:clrMapOvr>
  <p:transition spd="slow" advTm="369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D9F75-7E6B-4EAF-AED8-1E81C33A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Objective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869692-AEE3-4F36-870F-71AFB117AAAF}"/>
              </a:ext>
            </a:extLst>
          </p:cNvPr>
          <p:cNvSpPr/>
          <p:nvPr/>
        </p:nvSpPr>
        <p:spPr>
          <a:xfrm>
            <a:off x="1981200" y="2590800"/>
            <a:ext cx="8229600" cy="2705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Determine which of the interaction variables combinations have the most correlation with the wound surface area of diabetic foot ulcers</a:t>
            </a: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4E6C977D-440C-4749-88A1-E6B51A87F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7"/>
    </mc:Choice>
    <mc:Fallback>
      <p:transition spd="slow" advTm="1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06A0-25E0-4323-B8F1-E057D671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7" y="47114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4D3242-F97F-4251-AB4F-6C4D3E79D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675" y="1733550"/>
            <a:ext cx="10296523" cy="4118610"/>
          </a:xfrm>
        </p:spPr>
        <p:txBody>
          <a:bodyPr/>
          <a:lstStyle/>
          <a:p>
            <a:r>
              <a:rPr lang="en-US" sz="2400" dirty="0"/>
              <a:t>Original data </a:t>
            </a:r>
          </a:p>
          <a:p>
            <a:pPr lvl="1"/>
            <a:r>
              <a:rPr lang="en-US" sz="2000" dirty="0"/>
              <a:t>Different variables that were recorded for each patient </a:t>
            </a:r>
          </a:p>
          <a:p>
            <a:pPr lvl="1"/>
            <a:r>
              <a:rPr lang="en-US" sz="2000" dirty="0"/>
              <a:t>Wound surface area recorded for each patient </a:t>
            </a:r>
          </a:p>
          <a:p>
            <a:r>
              <a:rPr lang="en-US" sz="2400" dirty="0"/>
              <a:t>Data used (interaction terms)</a:t>
            </a:r>
          </a:p>
          <a:p>
            <a:pPr lvl="1"/>
            <a:r>
              <a:rPr lang="en-US" sz="2000" dirty="0"/>
              <a:t>MMP – 1and TIMP – 1</a:t>
            </a:r>
          </a:p>
          <a:p>
            <a:pPr lvl="1"/>
            <a:r>
              <a:rPr lang="en-US" sz="2000" dirty="0"/>
              <a:t>MMP – 2 Latente and MMP – 9 Latente</a:t>
            </a:r>
          </a:p>
          <a:p>
            <a:pPr lvl="1"/>
            <a:r>
              <a:rPr lang="en-US" sz="2000" dirty="0"/>
              <a:t>TIMP – 1 and Weeks</a:t>
            </a:r>
          </a:p>
          <a:p>
            <a:pPr lvl="1"/>
            <a:r>
              <a:rPr lang="en-US" sz="2000" dirty="0"/>
              <a:t>MMP – 2 and MMP – 9</a:t>
            </a:r>
          </a:p>
          <a:p>
            <a:pPr lvl="1"/>
            <a:r>
              <a:rPr lang="en-US" sz="2000" dirty="0"/>
              <a:t>Sum of MMP – 2 and MMP - 9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2FF013F4-724A-40EA-9879-D187B5B531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5428"/>
      </p:ext>
    </p:extLst>
  </p:cSld>
  <p:clrMapOvr>
    <a:masterClrMapping/>
  </p:clrMapOvr>
  <p:transition spd="slow" advTm="436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B1FB88F-E47A-40ED-A7B0-29D01F90E3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673169"/>
              </p:ext>
            </p:extLst>
          </p:nvPr>
        </p:nvGraphicFramePr>
        <p:xfrm>
          <a:off x="1190625" y="470958"/>
          <a:ext cx="9959975" cy="5916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EF55C72-CDD3-4B2E-A26C-B896DBF73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59"/>
    </mc:Choice>
    <mc:Fallback>
      <p:transition spd="slow" advTm="5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DF7C-8EC8-49FA-A6C9-89C53189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Multi Variable Linear Regression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1085AB5-004F-4BDA-864B-8052A82D7D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031775"/>
              </p:ext>
            </p:extLst>
          </p:nvPr>
        </p:nvGraphicFramePr>
        <p:xfrm>
          <a:off x="971550" y="1476375"/>
          <a:ext cx="10248900" cy="505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C4A277C0-5A07-4288-BE87-E237B49D48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4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77"/>
    </mc:Choice>
    <mc:Fallback>
      <p:transition spd="slow" advTm="3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3D932C-BBA3-4FF7-A670-A9BF1500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3" y="1369219"/>
            <a:ext cx="6994283" cy="48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A66671-11ED-4D56-B525-AD38E8425FCC}"/>
              </a:ext>
            </a:extLst>
          </p:cNvPr>
          <p:cNvSpPr txBox="1"/>
          <p:nvPr/>
        </p:nvSpPr>
        <p:spPr>
          <a:xfrm>
            <a:off x="2895600" y="657225"/>
            <a:ext cx="6153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MMP and TIMP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0ACC9-9177-4BEB-9B34-CB9307C8178A}"/>
              </a:ext>
            </a:extLst>
          </p:cNvPr>
          <p:cNvSpPr txBox="1"/>
          <p:nvPr/>
        </p:nvSpPr>
        <p:spPr>
          <a:xfrm>
            <a:off x="8515349" y="2500640"/>
            <a:ext cx="254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Error % = 5.00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E750A-9AFC-491D-9579-AA17E78E07E5}"/>
              </a:ext>
            </a:extLst>
          </p:cNvPr>
          <p:cNvSpPr txBox="1"/>
          <p:nvPr/>
        </p:nvSpPr>
        <p:spPr>
          <a:xfrm>
            <a:off x="7972426" y="4005590"/>
            <a:ext cx="372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Correlation % = 40 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2678640A-1940-4D27-86E7-A216DF445B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2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45"/>
    </mc:Choice>
    <mc:Fallback>
      <p:transition spd="slow" advTm="2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86F14B1-CF42-42E8-B471-786A8D08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5" y="1528629"/>
            <a:ext cx="7245860" cy="479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6B38B-D3A8-4C37-B7A4-D811496CC577}"/>
              </a:ext>
            </a:extLst>
          </p:cNvPr>
          <p:cNvSpPr txBox="1"/>
          <p:nvPr/>
        </p:nvSpPr>
        <p:spPr>
          <a:xfrm>
            <a:off x="3238500" y="657225"/>
            <a:ext cx="5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MMP-2 and MMP-9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CF77C-3BF7-4B23-861B-7D5CAE8EA049}"/>
              </a:ext>
            </a:extLst>
          </p:cNvPr>
          <p:cNvSpPr txBox="1"/>
          <p:nvPr/>
        </p:nvSpPr>
        <p:spPr>
          <a:xfrm>
            <a:off x="8477250" y="2700665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Error % = 2.00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BFF73-B2D7-45E3-A9BC-D4378ADC21DC}"/>
              </a:ext>
            </a:extLst>
          </p:cNvPr>
          <p:cNvSpPr txBox="1"/>
          <p:nvPr/>
        </p:nvSpPr>
        <p:spPr>
          <a:xfrm>
            <a:off x="7972425" y="4223199"/>
            <a:ext cx="372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Correlation % = 70 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C14EB73-4E3D-4ED5-BA37-436E3742AE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4"/>
    </mc:Choice>
    <mc:Fallback>
      <p:transition spd="slow" advTm="1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BCD02B0-16B3-41B9-A24B-A093CC9B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8" y="1581150"/>
            <a:ext cx="7209684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7F18D7-339D-458B-80AB-D5E89F547319}"/>
              </a:ext>
            </a:extLst>
          </p:cNvPr>
          <p:cNvSpPr txBox="1"/>
          <p:nvPr/>
        </p:nvSpPr>
        <p:spPr>
          <a:xfrm>
            <a:off x="2693194" y="676275"/>
            <a:ext cx="636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MMP-2 Latente and MMP-9 Latente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610C0-CC0A-4222-8CB7-3EA61AB06CC8}"/>
              </a:ext>
            </a:extLst>
          </p:cNvPr>
          <p:cNvSpPr txBox="1"/>
          <p:nvPr/>
        </p:nvSpPr>
        <p:spPr>
          <a:xfrm>
            <a:off x="8591550" y="2824490"/>
            <a:ext cx="249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Error % = 0.95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AB314-D7A5-43C1-AC5F-5C3AEAA1C9F5}"/>
              </a:ext>
            </a:extLst>
          </p:cNvPr>
          <p:cNvSpPr txBox="1"/>
          <p:nvPr/>
        </p:nvSpPr>
        <p:spPr>
          <a:xfrm>
            <a:off x="8267700" y="4449485"/>
            <a:ext cx="372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Correlation % = 90 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DA742F7B-662C-4C55-92B4-AAF995FAA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0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0"/>
    </mc:Choice>
    <mc:Fallback>
      <p:transition spd="slow" advTm="1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1026</TotalTime>
  <Words>334</Words>
  <Application>Microsoft Office PowerPoint</Application>
  <PresentationFormat>Widescreen</PresentationFormat>
  <Paragraphs>44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Savon</vt:lpstr>
      <vt:lpstr>The Effect of TIMP-1 levels, MMP-1 Levels, and Healing Times on the Wound Surface Area </vt:lpstr>
      <vt:lpstr>Introduction</vt:lpstr>
      <vt:lpstr>Objective</vt:lpstr>
      <vt:lpstr>Data</vt:lpstr>
      <vt:lpstr>PowerPoint Presentation</vt:lpstr>
      <vt:lpstr>Multi Variable Linear Regression</vt:lpstr>
      <vt:lpstr>PowerPoint Presentation</vt:lpstr>
      <vt:lpstr>PowerPoint Presentation</vt:lpstr>
      <vt:lpstr>PowerPoint Presentation</vt:lpstr>
      <vt:lpstr>Conclusion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Panzade, Aarini</dc:creator>
  <cp:lastModifiedBy>Panzade, Aarini</cp:lastModifiedBy>
  <cp:revision>91</cp:revision>
  <dcterms:created xsi:type="dcterms:W3CDTF">2020-09-23T19:07:47Z</dcterms:created>
  <dcterms:modified xsi:type="dcterms:W3CDTF">2020-11-01T05:43:14Z</dcterms:modified>
</cp:coreProperties>
</file>