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7" r:id="rId7"/>
    <p:sldId id="262" r:id="rId8"/>
    <p:sldId id="264" r:id="rId9"/>
    <p:sldId id="263" r:id="rId10"/>
    <p:sldId id="265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06025-6D59-42EC-80FB-3B111687A886}" v="3" dt="2020-11-01T19:57:08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6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6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nter Hayden" userId="3bf04f7f-49c6-4c8b-bcc4-b65b77adcab8" providerId="ADAL" clId="{7C506025-6D59-42EC-80FB-3B111687A886}"/>
    <pc:docChg chg="modSld">
      <pc:chgData name="Hunter Hayden" userId="3bf04f7f-49c6-4c8b-bcc4-b65b77adcab8" providerId="ADAL" clId="{7C506025-6D59-42EC-80FB-3B111687A886}" dt="2020-11-01T19:57:08.694" v="2"/>
      <pc:docMkLst>
        <pc:docMk/>
      </pc:docMkLst>
      <pc:sldChg chg="addSp delSp modSp modTransition modAnim">
        <pc:chgData name="Hunter Hayden" userId="3bf04f7f-49c6-4c8b-bcc4-b65b77adcab8" providerId="ADAL" clId="{7C506025-6D59-42EC-80FB-3B111687A886}" dt="2020-11-01T19:57:08.694" v="2"/>
        <pc:sldMkLst>
          <pc:docMk/>
          <pc:sldMk cId="2233174117" sldId="256"/>
        </pc:sldMkLst>
        <pc:picChg chg="add del mod">
          <ac:chgData name="Hunter Hayden" userId="3bf04f7f-49c6-4c8b-bcc4-b65b77adcab8" providerId="ADAL" clId="{7C506025-6D59-42EC-80FB-3B111687A886}" dt="2020-11-01T19:48:43.300" v="1"/>
          <ac:picMkLst>
            <pc:docMk/>
            <pc:sldMk cId="2233174117" sldId="256"/>
            <ac:picMk id="4" creationId="{D5BABD3B-024A-4730-A928-0FF00D11C1CC}"/>
          </ac:picMkLst>
        </pc:picChg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2233174117" sldId="256"/>
            <ac:picMk id="5" creationId="{3C757971-77F8-4A75-9D15-CE304218CACF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1066960749" sldId="257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1066960749" sldId="257"/>
            <ac:picMk id="4" creationId="{1E13C50E-E58A-4E71-9B14-EEBBB1D519C9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939776275" sldId="259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939776275" sldId="259"/>
            <ac:picMk id="3" creationId="{079AD217-2623-4B8A-A76A-B3901CBC478C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506914359" sldId="260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506914359" sldId="260"/>
            <ac:picMk id="4" creationId="{67DD29DE-731C-4861-96B1-40410F3A69D7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908843446" sldId="261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908843446" sldId="261"/>
            <ac:picMk id="3" creationId="{2CD73E45-F53E-4AF3-8999-4E9F371B335B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2667591956" sldId="262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2667591956" sldId="262"/>
            <ac:picMk id="4" creationId="{D492B5E2-6D92-4AB9-B1D9-BBE14EADF3A9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1976119973" sldId="263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1976119973" sldId="263"/>
            <ac:picMk id="4" creationId="{F94AEE64-4F77-4FF4-99F2-3CB16404F324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311610684" sldId="264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311610684" sldId="264"/>
            <ac:picMk id="4" creationId="{EFE000BB-F8E1-4542-9BE8-856F1B20587B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587718751" sldId="265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587718751" sldId="265"/>
            <ac:picMk id="4" creationId="{AF1455B4-2022-4281-96B6-BBCFB7DBAC1F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1623696474" sldId="267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1623696474" sldId="267"/>
            <ac:picMk id="3" creationId="{9CEE0239-DC27-498F-B33F-5350FCAF8220}"/>
          </ac:picMkLst>
        </pc:picChg>
      </pc:sldChg>
      <pc:sldChg chg="addSp modSp">
        <pc:chgData name="Hunter Hayden" userId="3bf04f7f-49c6-4c8b-bcc4-b65b77adcab8" providerId="ADAL" clId="{7C506025-6D59-42EC-80FB-3B111687A886}" dt="2020-11-01T19:57:08.694" v="2"/>
        <pc:sldMkLst>
          <pc:docMk/>
          <pc:sldMk cId="3325344171" sldId="269"/>
        </pc:sldMkLst>
        <pc:picChg chg="add mod">
          <ac:chgData name="Hunter Hayden" userId="3bf04f7f-49c6-4c8b-bcc4-b65b77adcab8" providerId="ADAL" clId="{7C506025-6D59-42EC-80FB-3B111687A886}" dt="2020-11-01T19:57:08.694" v="2"/>
          <ac:picMkLst>
            <pc:docMk/>
            <pc:sldMk cId="3325344171" sldId="269"/>
            <ac:picMk id="4" creationId="{6BEC43BD-A40C-49CC-AEBB-61952FADE50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2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4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3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1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2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4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6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2D796-2E4D-354D-93A2-A05FEA6CC0A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D2CC-551C-3547-9550-3B018EC4C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2B0C-AD9C-3846-B07D-22EA5E9DF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RX J1117.1+65 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BA4B4-0C4C-A741-BDDD-B185965C6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906761"/>
          </a:xfrm>
        </p:spPr>
        <p:txBody>
          <a:bodyPr anchor="t">
            <a:normAutofit fontScale="77500" lnSpcReduction="20000"/>
          </a:bodyPr>
          <a:lstStyle/>
          <a:p>
            <a:pPr algn="l"/>
            <a:r>
              <a:rPr lang="en-US" sz="2000" dirty="0">
                <a:cs typeface="Apple Chancery" panose="03020702040506060504" pitchFamily="66" charset="-79"/>
              </a:rPr>
              <a:t>A Narrow-Line </a:t>
            </a:r>
            <a:r>
              <a:rPr lang="en-US" sz="2000" dirty="0" err="1">
                <a:cs typeface="Apple Chancery" panose="03020702040506060504" pitchFamily="66" charset="-79"/>
              </a:rPr>
              <a:t>Seyfert</a:t>
            </a:r>
            <a:r>
              <a:rPr lang="en-US" sz="2000" dirty="0">
                <a:cs typeface="Apple Chancery" panose="03020702040506060504" pitchFamily="66" charset="-79"/>
              </a:rPr>
              <a:t> 1 Galaxy with strong variability</a:t>
            </a:r>
          </a:p>
          <a:p>
            <a:pPr algn="l"/>
            <a:endParaRPr lang="en-US" sz="2000" dirty="0">
              <a:cs typeface="Apple Chancery" panose="03020702040506060504" pitchFamily="66" charset="-79"/>
            </a:endParaRPr>
          </a:p>
          <a:p>
            <a:pPr algn="l"/>
            <a:r>
              <a:rPr lang="en-US" sz="2000" dirty="0">
                <a:cs typeface="Apple Chancery" panose="03020702040506060504" pitchFamily="66" charset="-79"/>
              </a:rPr>
              <a:t>Presentation by: Hunter Hayden</a:t>
            </a:r>
          </a:p>
          <a:p>
            <a:pPr algn="l"/>
            <a:r>
              <a:rPr lang="en-US" sz="2000" dirty="0">
                <a:cs typeface="Apple Chancery" panose="03020702040506060504" pitchFamily="66" charset="-79"/>
              </a:rPr>
              <a:t>Institution: Morehead State University</a:t>
            </a:r>
          </a:p>
          <a:p>
            <a:pPr algn="l"/>
            <a:r>
              <a:rPr lang="en-US" sz="2000" dirty="0">
                <a:cs typeface="Apple Chancery" panose="03020702040506060504" pitchFamily="66" charset="-79"/>
              </a:rPr>
              <a:t>Research Professor: Dr. Dirk Grupe</a:t>
            </a:r>
          </a:p>
          <a:p>
            <a:pPr algn="l"/>
            <a:r>
              <a:rPr lang="en-US" sz="1600" dirty="0">
                <a:cs typeface="Apple Chancery" panose="03020702040506060504" pitchFamily="66" charset="-79"/>
              </a:rPr>
              <a:t> 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seyfert 1 galaxy">
            <a:extLst>
              <a:ext uri="{FF2B5EF4-FFF2-40B4-BE49-F238E27FC236}">
                <a16:creationId xmlns:a16="http://schemas.microsoft.com/office/drawing/2014/main" id="{C5EE115E-D1B1-46BC-8605-339E69CFB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757971-77F8-4A75-9D15-CE304218C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2"/>
    </mc:Choice>
    <mc:Fallback>
      <p:transition spd="slow" advTm="2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9E6B1-375A-6049-B898-B453E74F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Summary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B2F9-03CE-1A4E-9D44-2CFB7C271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RX J1117 is a highly variable narrow line </a:t>
            </a:r>
            <a:r>
              <a:rPr lang="en-US" dirty="0" err="1"/>
              <a:t>Seyfert</a:t>
            </a:r>
            <a:r>
              <a:rPr lang="en-US" dirty="0"/>
              <a:t> 1 galaxy.</a:t>
            </a:r>
          </a:p>
          <a:p>
            <a:endParaRPr lang="en-US" dirty="0"/>
          </a:p>
          <a:p>
            <a:r>
              <a:rPr lang="en-US" dirty="0"/>
              <a:t>The variability can be expressed by the accretion disk corona weakening and coming back after outflows of narrow line </a:t>
            </a:r>
            <a:r>
              <a:rPr lang="en-US" dirty="0" err="1"/>
              <a:t>seyfert</a:t>
            </a:r>
            <a:r>
              <a:rPr lang="en-US" dirty="0"/>
              <a:t> 1</a:t>
            </a:r>
          </a:p>
          <a:p>
            <a:endParaRPr lang="en-US" dirty="0"/>
          </a:p>
          <a:p>
            <a:r>
              <a:rPr lang="en-US" dirty="0"/>
              <a:t>Future Progression: Analyze source further and see of any drastic variability occurs</a:t>
            </a: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1455B4-2022-4281-96B6-BBCFB7DBA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4"/>
    </mc:Choice>
    <mc:Fallback>
      <p:transition spd="slow" advTm="3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62EA8-062D-4D9C-9117-23F36A1C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Sources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EC95D-3EDA-4B65-9F8F-601064EE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</a:rPr>
              <a:t>Beckmann, Volker. “Inverse Compton Scattering.” </a:t>
            </a:r>
            <a:r>
              <a:rPr lang="en-US" sz="2000" i="1" dirty="0">
                <a:effectLst/>
              </a:rPr>
              <a:t>Longair_Radiation3.Pdf</a:t>
            </a:r>
            <a:r>
              <a:rPr lang="en-US" sz="2000" dirty="0">
                <a:effectLst/>
              </a:rPr>
              <a:t>, eud.gsfc.nasa.gov/</a:t>
            </a:r>
            <a:r>
              <a:rPr lang="en-US" sz="2000" dirty="0" err="1">
                <a:effectLst/>
              </a:rPr>
              <a:t>Volker.Beckmann</a:t>
            </a:r>
            <a:r>
              <a:rPr lang="en-US" sz="2000" dirty="0">
                <a:effectLst/>
              </a:rPr>
              <a:t>/school/download/Longair_Radiation3.pdf#:~:text=Inverse%20Compton%20scattering%20involves%20the%20scattering%20of%20low,photons%2C%20the%20opposite%20of%20the%20standard%20Compton%20effect. 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Grupe, Dirk, et al. “The Simultaneous Optical-To-X-Ray Spectral Energy Distribution Of Soft X-Ray Selected Active Galactic Nuclei Observed By Swift.” </a:t>
            </a:r>
            <a:r>
              <a:rPr lang="en-US" sz="2000" i="1" dirty="0">
                <a:effectLst/>
              </a:rPr>
              <a:t>The Astrophysical Journal Supplement Series</a:t>
            </a:r>
            <a:r>
              <a:rPr lang="en-US" sz="2000" dirty="0">
                <a:effectLst/>
              </a:rPr>
              <a:t>, vol. 187, no. 1, 2010, pp. 64–106., doi:10.1088/0067-0049/187/1/64. 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Mary. </a:t>
            </a:r>
            <a:r>
              <a:rPr lang="en-US" sz="2000" i="1" dirty="0" err="1">
                <a:effectLst/>
              </a:rPr>
              <a:t>Seyfert</a:t>
            </a:r>
            <a:r>
              <a:rPr lang="en-US" sz="2000" i="1" dirty="0">
                <a:effectLst/>
              </a:rPr>
              <a:t> Galaxies</a:t>
            </a:r>
            <a:r>
              <a:rPr lang="en-US" sz="2000" dirty="0">
                <a:effectLst/>
              </a:rPr>
              <a:t>, archive.stsci.edu/hut/papers/</a:t>
            </a:r>
            <a:r>
              <a:rPr lang="en-US" sz="2000" dirty="0" err="1">
                <a:effectLst/>
              </a:rPr>
              <a:t>afdscirev_b</a:t>
            </a:r>
            <a:r>
              <a:rPr lang="en-US" sz="2000" dirty="0">
                <a:effectLst/>
              </a:rPr>
              <a:t>/node9.html.</a:t>
            </a:r>
          </a:p>
          <a:p>
            <a:endParaRPr lang="en-US" sz="2000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EC43BD-A40C-49CC-AEBB-61952FADE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4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2"/>
    </mc:Choice>
    <mc:Fallback>
      <p:transition spd="slow" advTm="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72AAB-E004-1A45-BE52-B01608CC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3600" dirty="0"/>
              <a:t>What is an AGN?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17FF8-00DA-4F46-AC37-78D0236D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r>
              <a:rPr lang="en-US" dirty="0"/>
              <a:t>Active Galactic Nuclei</a:t>
            </a:r>
          </a:p>
          <a:p>
            <a:pPr marL="0" indent="0">
              <a:buNone/>
            </a:pPr>
            <a:r>
              <a:rPr lang="en-US" dirty="0"/>
              <a:t>- Black Hole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5E975-6E5F-C143-8C1C-294946C8C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6" r="13085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13C50E-E58A-4E71-9B14-EEBBB1D51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6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78"/>
    </mc:Choice>
    <mc:Fallback>
      <p:transition spd="slow" advTm="13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F7BB-463F-A34D-BB92-C6837B91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Accretion Disk Corona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7700" y="137318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Accretion disk has corona like the sun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Inverse Compton scattering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Image result for accretion disk corona">
            <a:extLst>
              <a:ext uri="{FF2B5EF4-FFF2-40B4-BE49-F238E27FC236}">
                <a16:creationId xmlns:a16="http://schemas.microsoft.com/office/drawing/2014/main" id="{F2A7F15B-1629-4A07-A132-C5FC8D94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2" y="1373188"/>
            <a:ext cx="2605088" cy="40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9AD217-2623-4B8A-A76A-B3901CBC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5"/>
    </mc:Choice>
    <mc:Fallback>
      <p:transition spd="slow" advTm="4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EBD64-C07E-9649-BA6D-2FCBFEB5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/>
              <a:t>The Source: RX J1117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9540-751B-654D-8ABB-BB09ACA57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Narrow Line </a:t>
            </a:r>
            <a:r>
              <a:rPr lang="en-US" dirty="0" err="1"/>
              <a:t>Seyfert</a:t>
            </a:r>
            <a:r>
              <a:rPr lang="en-US" dirty="0"/>
              <a:t> 1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Discovered during ROSAT sky survey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Highly Variable</a:t>
            </a: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DD29DE-731C-4861-96B1-40410F3A6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5"/>
    </mc:Choice>
    <mc:Fallback>
      <p:transition spd="slow" advTm="3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7" name="Rectangle 176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9" name="Rectangle 17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67287-1170-7447-8D67-E77BEA80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9959340" cy="1645920"/>
          </a:xfrm>
        </p:spPr>
        <p:txBody>
          <a:bodyPr>
            <a:normAutofit/>
          </a:bodyPr>
          <a:lstStyle/>
          <a:p>
            <a:r>
              <a:rPr lang="en-US" dirty="0"/>
              <a:t>Fe2 and Optical Spectrum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0BE1F-F9F7-1143-B8F3-4CF87443D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6605" y="1959060"/>
            <a:ext cx="3483864" cy="5024536"/>
          </a:xfrm>
          <a:prstGeom prst="rect">
            <a:avLst/>
          </a:prstGeom>
        </p:spPr>
      </p:pic>
      <p:pic>
        <p:nvPicPr>
          <p:cNvPr id="170" name="Content Placeholder 4">
            <a:extLst>
              <a:ext uri="{FF2B5EF4-FFF2-40B4-BE49-F238E27FC236}">
                <a16:creationId xmlns:a16="http://schemas.microsoft.com/office/drawing/2014/main" id="{0C5B044F-392D-804D-ACED-75525AB2B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8390" y="1959061"/>
            <a:ext cx="3483864" cy="50245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D73E45-F53E-4AF3-8999-4E9F371B3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5"/>
    </mc:Choice>
    <mc:Fallback>
      <p:transition spd="slow" advTm="4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DABA0-583E-4D54-9A90-232F7E9C68FA}"/>
              </a:ext>
            </a:extLst>
          </p:cNvPr>
          <p:cNvSpPr txBox="1"/>
          <p:nvPr/>
        </p:nvSpPr>
        <p:spPr>
          <a:xfrm>
            <a:off x="409575" y="2394772"/>
            <a:ext cx="4279383" cy="3829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4572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Satellite that can be on target swiftly</a:t>
            </a:r>
          </a:p>
          <a:p>
            <a:pPr marL="514350" indent="-4572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4572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Simultaneous measurements</a:t>
            </a:r>
          </a:p>
        </p:txBody>
      </p:sp>
      <p:pic>
        <p:nvPicPr>
          <p:cNvPr id="1026" name="Picture 2" descr="Image result for Swift X-ray">
            <a:extLst>
              <a:ext uri="{FF2B5EF4-FFF2-40B4-BE49-F238E27FC236}">
                <a16:creationId xmlns:a16="http://schemas.microsoft.com/office/drawing/2014/main" id="{605169BC-17EE-45E0-9D4C-1C04D05951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r="20095"/>
          <a:stretch/>
        </p:blipFill>
        <p:spPr bwMode="auto">
          <a:xfrm>
            <a:off x="5124450" y="634382"/>
            <a:ext cx="6657213" cy="5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EE0239-DC27-498F-B33F-5350FCAF8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9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8"/>
    </mc:Choice>
    <mc:Fallback>
      <p:transition spd="slow" advTm="3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4F6EF-BB52-A041-B41D-35CF385F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Spectral Energy Distribution Plot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122D0-E8AE-4E24-9470-21E458A2ABDC}"/>
              </a:ext>
            </a:extLst>
          </p:cNvPr>
          <p:cNvSpPr txBox="1"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Energy over a frequency</a:t>
            </a:r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Notice red and blue lines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6F5C255-7AA2-344D-8131-B5F1313A3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141232" y="50292"/>
            <a:ext cx="4615648" cy="66568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92B5E2-6D92-4AB9-B1D9-BBE14EADF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0"/>
    </mc:Choice>
    <mc:Fallback>
      <p:transition spd="slow" advTm="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F8468-13E4-5D46-9DB1-5A85ED4A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Swift Variability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A950F-8759-4D8E-B67F-3D81982A04FF}"/>
              </a:ext>
            </a:extLst>
          </p:cNvPr>
          <p:cNvSpPr txBox="1"/>
          <p:nvPr/>
        </p:nvSpPr>
        <p:spPr>
          <a:xfrm>
            <a:off x="473583" y="2430043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3 sources with increasing luminosity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Left: MKN 335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Middle: RX J1117.1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Right: PG 1211+14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luminosity= steeper </a:t>
            </a:r>
            <a:r>
              <a:rPr lang="el-GR" sz="2400" dirty="0"/>
              <a:t>α</a:t>
            </a:r>
            <a:r>
              <a:rPr lang="en-US" sz="2400" dirty="0"/>
              <a:t>Ox</a:t>
            </a:r>
            <a:r>
              <a:rPr lang="en-US" sz="17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6EA39-CC46-E840-B56C-CAE0DABCA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141232" y="50292"/>
            <a:ext cx="4615648" cy="66568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E000BB-F8E1-4542-9BE8-856F1B205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3"/>
    </mc:Choice>
    <mc:Fallback>
      <p:transition spd="slow" advTm="5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7A97-CC58-A547-904F-5ACB5E56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XRT and UVOT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229BAA-2A5B-F24F-A5E9-9B6760F3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02341" y="729464"/>
            <a:ext cx="8089659" cy="72338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41A021-35D3-4F93-913D-14BA5B3EF6A9}"/>
              </a:ext>
            </a:extLst>
          </p:cNvPr>
          <p:cNvSpPr txBox="1"/>
          <p:nvPr/>
        </p:nvSpPr>
        <p:spPr>
          <a:xfrm>
            <a:off x="489071" y="1582340"/>
            <a:ext cx="3962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Light Curves obtained from Swift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Top is X-Ray data and bottom is UV and X-Ray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Brighter in UV= brighter in X-Ray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4AEE64-4F77-4FF4-99F2-3CB16404F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4"/>
    </mc:Choice>
    <mc:Fallback>
      <p:transition spd="slow" advTm="3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343</Words>
  <Application>Microsoft Office PowerPoint</Application>
  <PresentationFormat>Widescreen</PresentationFormat>
  <Paragraphs>68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RX J1117.1+65 22</vt:lpstr>
      <vt:lpstr>What is an AGN?</vt:lpstr>
      <vt:lpstr>Accretion Disk Corona</vt:lpstr>
      <vt:lpstr>The Source: RX J1117</vt:lpstr>
      <vt:lpstr>Fe2 and Optical Spectrum</vt:lpstr>
      <vt:lpstr>Swift</vt:lpstr>
      <vt:lpstr>Spectral Energy Distribution Plot</vt:lpstr>
      <vt:lpstr>Swift Variability</vt:lpstr>
      <vt:lpstr>XRT and UVOT data</vt:lpstr>
      <vt:lpstr>Summary 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RX J1117.1+65 22</dc:title>
  <dc:creator>Hunter Hayden</dc:creator>
  <cp:lastModifiedBy>Hunter Hayden</cp:lastModifiedBy>
  <cp:revision>22</cp:revision>
  <dcterms:created xsi:type="dcterms:W3CDTF">2020-10-31T14:54:27Z</dcterms:created>
  <dcterms:modified xsi:type="dcterms:W3CDTF">2020-11-01T19:57:35Z</dcterms:modified>
</cp:coreProperties>
</file>