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3" r:id="rId4"/>
    <p:sldId id="262" r:id="rId5"/>
    <p:sldId id="261" r:id="rId6"/>
    <p:sldId id="265" r:id="rId7"/>
    <p:sldId id="266" r:id="rId8"/>
    <p:sldId id="264" r:id="rId9"/>
    <p:sldId id="25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lliver, Joshua W." initials="TJW" lastIdx="1" clrIdx="0">
    <p:extLst>
      <p:ext uri="{19B8F6BF-5375-455C-9EA6-DF929625EA0E}">
        <p15:presenceInfo xmlns:p15="http://schemas.microsoft.com/office/powerpoint/2012/main" userId="S::joshua_tolliver9@mymail.eku.edu::fcc65091-5d71-4050-ae4e-aff220d322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249" autoAdjust="0"/>
  </p:normalViewPr>
  <p:slideViewPr>
    <p:cSldViewPr snapToGrid="0">
      <p:cViewPr varScale="1">
        <p:scale>
          <a:sx n="68" d="100"/>
          <a:sy n="68" d="100"/>
        </p:scale>
        <p:origin x="80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Seed</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Attentional Demands; k = 7, 21</c:v>
                </c:pt>
                <c:pt idx="1">
                  <c:v>Response Demands; k = 13, 7</c:v>
                </c:pt>
                <c:pt idx="2">
                  <c:v>Familiarity; k = 10, 4</c:v>
                </c:pt>
                <c:pt idx="3">
                  <c:v>Memory Demands; k = 4, 9</c:v>
                </c:pt>
                <c:pt idx="4">
                  <c:v>Processing Changes; k = 3, 3</c:v>
                </c:pt>
                <c:pt idx="5">
                  <c:v>Processing Difficulty; k = 57, 4</c:v>
                </c:pt>
                <c:pt idx="6">
                  <c:v>Affective/Emotional; k = 17</c:v>
                </c:pt>
              </c:strCache>
            </c:strRef>
          </c:cat>
          <c:val>
            <c:numRef>
              <c:f>Sheet1!$B$2:$B$8</c:f>
              <c:numCache>
                <c:formatCode>General</c:formatCode>
                <c:ptCount val="7"/>
                <c:pt idx="0">
                  <c:v>0.68</c:v>
                </c:pt>
                <c:pt idx="1">
                  <c:v>0.73</c:v>
                </c:pt>
                <c:pt idx="2">
                  <c:v>0.26</c:v>
                </c:pt>
                <c:pt idx="3">
                  <c:v>0.28000000000000003</c:v>
                </c:pt>
                <c:pt idx="4">
                  <c:v>0.01</c:v>
                </c:pt>
                <c:pt idx="5">
                  <c:v>0.44</c:v>
                </c:pt>
              </c:numCache>
            </c:numRef>
          </c:val>
          <c:extLst>
            <c:ext xmlns:c16="http://schemas.microsoft.com/office/drawing/2014/chart" uri="{C3380CC4-5D6E-409C-BE32-E72D297353CC}">
              <c16:uniqueId val="{00000000-E2EA-43E9-9A2E-D51438966BFC}"/>
            </c:ext>
          </c:extLst>
        </c:ser>
        <c:ser>
          <c:idx val="1"/>
          <c:order val="1"/>
          <c:tx>
            <c:strRef>
              <c:f>Sheet1!$C$1</c:f>
              <c:strCache>
                <c:ptCount val="1"/>
                <c:pt idx="0">
                  <c:v>Present</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Attentional Demands; k = 7, 21</c:v>
                </c:pt>
                <c:pt idx="1">
                  <c:v>Response Demands; k = 13, 7</c:v>
                </c:pt>
                <c:pt idx="2">
                  <c:v>Familiarity; k = 10, 4</c:v>
                </c:pt>
                <c:pt idx="3">
                  <c:v>Memory Demands; k = 4, 9</c:v>
                </c:pt>
                <c:pt idx="4">
                  <c:v>Processing Changes; k = 3, 3</c:v>
                </c:pt>
                <c:pt idx="5">
                  <c:v>Processing Difficulty; k = 57, 4</c:v>
                </c:pt>
                <c:pt idx="6">
                  <c:v>Affective/Emotional; k = 17</c:v>
                </c:pt>
              </c:strCache>
            </c:strRef>
          </c:cat>
          <c:val>
            <c:numRef>
              <c:f>Sheet1!$C$2:$C$8</c:f>
              <c:numCache>
                <c:formatCode>General</c:formatCode>
                <c:ptCount val="7"/>
                <c:pt idx="0">
                  <c:v>0.68</c:v>
                </c:pt>
                <c:pt idx="1">
                  <c:v>0.65</c:v>
                </c:pt>
                <c:pt idx="2">
                  <c:v>2.74</c:v>
                </c:pt>
                <c:pt idx="3">
                  <c:v>1.53</c:v>
                </c:pt>
                <c:pt idx="4">
                  <c:v>0.64</c:v>
                </c:pt>
                <c:pt idx="5">
                  <c:v>0.74</c:v>
                </c:pt>
                <c:pt idx="6">
                  <c:v>0.74</c:v>
                </c:pt>
              </c:numCache>
            </c:numRef>
          </c:val>
          <c:extLst>
            <c:ext xmlns:c16="http://schemas.microsoft.com/office/drawing/2014/chart" uri="{C3380CC4-5D6E-409C-BE32-E72D297353CC}">
              <c16:uniqueId val="{00000004-E2EA-43E9-9A2E-D51438966BFC}"/>
            </c:ext>
          </c:extLst>
        </c:ser>
        <c:dLbls>
          <c:showLegendKey val="0"/>
          <c:showVal val="0"/>
          <c:showCatName val="0"/>
          <c:showSerName val="0"/>
          <c:showPercent val="0"/>
          <c:showBubbleSize val="0"/>
        </c:dLbls>
        <c:gapWidth val="219"/>
        <c:overlap val="-27"/>
        <c:axId val="349754735"/>
        <c:axId val="347483695"/>
      </c:barChart>
      <c:catAx>
        <c:axId val="34975473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accent4"/>
                    </a:solidFill>
                    <a:latin typeface="+mn-lt"/>
                    <a:ea typeface="+mn-ea"/>
                    <a:cs typeface="+mn-cs"/>
                  </a:defRPr>
                </a:pPr>
                <a:r>
                  <a:rPr lang="en-US" dirty="0"/>
                  <a:t>KEY:</a:t>
                </a:r>
                <a:r>
                  <a:rPr lang="en-US" baseline="0" dirty="0"/>
                  <a:t> Moderator Variable; k = Seed sample size, Present sample size</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accent4"/>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crossAx val="347483695"/>
        <c:crosses val="autoZero"/>
        <c:auto val="1"/>
        <c:lblAlgn val="ctr"/>
        <c:lblOffset val="100"/>
        <c:noMultiLvlLbl val="0"/>
      </c:catAx>
      <c:valAx>
        <c:axId val="3474836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accent4"/>
                    </a:solidFill>
                    <a:latin typeface="+mn-lt"/>
                    <a:ea typeface="+mn-ea"/>
                    <a:cs typeface="+mn-cs"/>
                  </a:defRPr>
                </a:pPr>
                <a:r>
                  <a:rPr lang="en-US" dirty="0"/>
                  <a:t>Cohen’s </a:t>
                </a:r>
                <a:r>
                  <a:rPr lang="en-US" i="1" dirty="0"/>
                  <a:t>d</a:t>
                </a:r>
                <a:r>
                  <a:rPr lang="en-US" dirty="0"/>
                  <a:t> Mean Effects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accent4"/>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crossAx val="34975473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accent4"/>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4"/>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solidFill>
            <a:schemeClr val="accent4"/>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3B459-7AAC-47B6-8F29-5081D65414FF}" type="datetimeFigureOut">
              <a:rPr lang="en-US" smtClean="0"/>
              <a:t>10/30/2020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84054-898C-4318-A6E4-648644A11637}" type="slidenum">
              <a:rPr lang="en-US" smtClean="0"/>
              <a:t>‹#›</a:t>
            </a:fld>
            <a:endParaRPr lang="en-US"/>
          </a:p>
        </p:txBody>
      </p:sp>
    </p:spTree>
    <p:extLst>
      <p:ext uri="{BB962C8B-B14F-4D97-AF65-F5344CB8AC3E}">
        <p14:creationId xmlns:p14="http://schemas.microsoft.com/office/powerpoint/2010/main" val="100191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A84054-898C-4318-A6E4-648644A11637}" type="slidenum">
              <a:rPr lang="en-US" smtClean="0"/>
              <a:t>1</a:t>
            </a:fld>
            <a:endParaRPr lang="en-US"/>
          </a:p>
        </p:txBody>
      </p:sp>
    </p:spTree>
    <p:extLst>
      <p:ext uri="{BB962C8B-B14F-4D97-AF65-F5344CB8AC3E}">
        <p14:creationId xmlns:p14="http://schemas.microsoft.com/office/powerpoint/2010/main" val="320736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our research question was: is the cognitive load on duration judgments paradigm as it is presented by Block, Hancock, and </a:t>
            </a:r>
            <a:r>
              <a:rPr lang="en-US" dirty="0" err="1"/>
              <a:t>Zakay</a:t>
            </a:r>
            <a:r>
              <a:rPr lang="en-US" dirty="0"/>
              <a:t> in 2010 affirmed by current research?</a:t>
            </a:r>
          </a:p>
          <a:p>
            <a:r>
              <a:rPr lang="en-US" dirty="0"/>
              <a:t>In order to answer this, an update to the 2010 meta-analysis authored by Block, Hancock, and </a:t>
            </a:r>
            <a:r>
              <a:rPr lang="en-US" dirty="0" err="1"/>
              <a:t>Zakay</a:t>
            </a:r>
            <a:r>
              <a:rPr lang="en-US" dirty="0"/>
              <a:t> was performed, sampling 20 recent studies from </a:t>
            </a:r>
            <a:r>
              <a:rPr lang="en-US" dirty="0" err="1"/>
              <a:t>PsychINFO</a:t>
            </a:r>
            <a:r>
              <a:rPr lang="en-US" dirty="0"/>
              <a:t>.</a:t>
            </a:r>
          </a:p>
          <a:p>
            <a:r>
              <a:rPr lang="en-US" dirty="0"/>
              <a:t>The effect was large, </a:t>
            </a:r>
            <a:r>
              <a:rPr lang="en-US" sz="1200" dirty="0"/>
              <a:t>indicating that we do, in fact, mean *something* when we say ‘cognitive load.’</a:t>
            </a:r>
            <a:endParaRPr lang="en-US" dirty="0"/>
          </a:p>
          <a:p>
            <a:endParaRPr lang="en-US" dirty="0"/>
          </a:p>
        </p:txBody>
      </p:sp>
      <p:sp>
        <p:nvSpPr>
          <p:cNvPr id="4" name="Slide Number Placeholder 3"/>
          <p:cNvSpPr>
            <a:spLocks noGrp="1"/>
          </p:cNvSpPr>
          <p:nvPr>
            <p:ph type="sldNum" sz="quarter" idx="5"/>
          </p:nvPr>
        </p:nvSpPr>
        <p:spPr/>
        <p:txBody>
          <a:bodyPr/>
          <a:lstStyle/>
          <a:p>
            <a:fld id="{A7A84054-898C-4318-A6E4-648644A11637}" type="slidenum">
              <a:rPr lang="en-US" smtClean="0"/>
              <a:t>2</a:t>
            </a:fld>
            <a:endParaRPr lang="en-US"/>
          </a:p>
        </p:txBody>
      </p:sp>
    </p:spTree>
    <p:extLst>
      <p:ext uri="{BB962C8B-B14F-4D97-AF65-F5344CB8AC3E}">
        <p14:creationId xmlns:p14="http://schemas.microsoft.com/office/powerpoint/2010/main" val="274972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Cognitive Load is considered by our seed meta-analysis to be a concept divisible into 6 categories.</a:t>
            </a:r>
          </a:p>
          <a:p>
            <a:r>
              <a:rPr lang="en-US" dirty="0"/>
              <a:t>We coded each category of cognitive load as a separate moderator variable, even going so far as to propose a new one.</a:t>
            </a:r>
          </a:p>
          <a:p>
            <a:r>
              <a:rPr lang="en-US" dirty="0"/>
              <a:t>This threatens to dilute the meaning of the term, to say the least.</a:t>
            </a:r>
          </a:p>
          <a:p>
            <a:r>
              <a:rPr lang="en-US" dirty="0"/>
              <a:t>Duration judgment has long been used as a measure for cognitive load– but considering that an increasing body of concepts are implicated as forms of cognitive load to varying degrees of relatedness to duration perception, it becomes uncertain what our measures are really measuring.</a:t>
            </a:r>
          </a:p>
          <a:p>
            <a:r>
              <a:rPr lang="en-US" dirty="0"/>
              <a:t>The stakes are the meaningfulness of an ongoing body of research</a:t>
            </a:r>
          </a:p>
          <a:p>
            <a:r>
              <a:rPr lang="en-US" dirty="0"/>
              <a:t>implicated in literally everything you and I spend cognitive resource on</a:t>
            </a:r>
          </a:p>
          <a:p>
            <a:r>
              <a:rPr lang="en-US" dirty="0"/>
              <a:t>therefore important to continually check the validity of our terms, as we operationally define them.</a:t>
            </a:r>
          </a:p>
          <a:p>
            <a:endParaRPr lang="en-US" dirty="0"/>
          </a:p>
          <a:p>
            <a:endParaRPr lang="en-US" dirty="0"/>
          </a:p>
        </p:txBody>
      </p:sp>
      <p:sp>
        <p:nvSpPr>
          <p:cNvPr id="4" name="Slide Number Placeholder 3"/>
          <p:cNvSpPr>
            <a:spLocks noGrp="1"/>
          </p:cNvSpPr>
          <p:nvPr>
            <p:ph type="sldNum" sz="quarter" idx="5"/>
          </p:nvPr>
        </p:nvSpPr>
        <p:spPr/>
        <p:txBody>
          <a:bodyPr/>
          <a:lstStyle/>
          <a:p>
            <a:fld id="{A7A84054-898C-4318-A6E4-648644A11637}" type="slidenum">
              <a:rPr lang="en-US" smtClean="0"/>
              <a:t>3</a:t>
            </a:fld>
            <a:endParaRPr lang="en-US"/>
          </a:p>
        </p:txBody>
      </p:sp>
    </p:spTree>
    <p:extLst>
      <p:ext uri="{BB962C8B-B14F-4D97-AF65-F5344CB8AC3E}">
        <p14:creationId xmlns:p14="http://schemas.microsoft.com/office/powerpoint/2010/main" val="344156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Block, Hancock, and </a:t>
            </a:r>
            <a:r>
              <a:rPr lang="en-US" dirty="0" err="1"/>
              <a:t>Zakay</a:t>
            </a:r>
            <a:r>
              <a:rPr lang="en-US" dirty="0"/>
              <a:t> produced overall effect sizes across moderators that the present study did not code for– those being for prospective and retrospective studies with either fixed-effects or random-effects designs. All but one permutation produced a significant mean effect size (α = .001).</a:t>
            </a:r>
          </a:p>
          <a:p>
            <a:r>
              <a:rPr lang="en-US" dirty="0"/>
              <a:t>Contrary to the seed study, the present analysis has produced an overall effect much larger than the overall effects discovered by the seed study.</a:t>
            </a:r>
          </a:p>
          <a:p>
            <a:r>
              <a:rPr lang="en-US" dirty="0"/>
              <a:t>So the components of cognitive load, taken as a whole, do seem to have an effect on Temporal Perception, but that’s the short answer. How? Which ones?</a:t>
            </a:r>
          </a:p>
          <a:p>
            <a:endParaRPr lang="en-US" dirty="0"/>
          </a:p>
        </p:txBody>
      </p:sp>
      <p:sp>
        <p:nvSpPr>
          <p:cNvPr id="4" name="Slide Number Placeholder 3"/>
          <p:cNvSpPr>
            <a:spLocks noGrp="1"/>
          </p:cNvSpPr>
          <p:nvPr>
            <p:ph type="sldNum" sz="quarter" idx="5"/>
          </p:nvPr>
        </p:nvSpPr>
        <p:spPr/>
        <p:txBody>
          <a:bodyPr/>
          <a:lstStyle/>
          <a:p>
            <a:fld id="{A7A84054-898C-4318-A6E4-648644A11637}" type="slidenum">
              <a:rPr lang="en-US" smtClean="0"/>
              <a:t>4</a:t>
            </a:fld>
            <a:endParaRPr lang="en-US"/>
          </a:p>
        </p:txBody>
      </p:sp>
    </p:spTree>
    <p:extLst>
      <p:ext uri="{BB962C8B-B14F-4D97-AF65-F5344CB8AC3E}">
        <p14:creationId xmlns:p14="http://schemas.microsoft.com/office/powerpoint/2010/main" val="212768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answer this question, relevant studies published in the past 10 years were sampled from </a:t>
            </a:r>
            <a:r>
              <a:rPr lang="en-US" dirty="0" err="1"/>
              <a:t>PsychINFO</a:t>
            </a:r>
            <a:r>
              <a:rPr lang="en-US" dirty="0"/>
              <a:t>. 20 studies were found to meet the inclusion criteria. This produced a dataset of 31 relevant effect sizes.</a:t>
            </a:r>
          </a:p>
          <a:p>
            <a:r>
              <a:rPr lang="en-US" dirty="0"/>
              <a:t>Effect sizes were obtained and converted to Cohen’s d values in order to average them in accordance with standard conversion calculation</a:t>
            </a:r>
          </a:p>
          <a:p>
            <a:r>
              <a:rPr lang="en-US" dirty="0"/>
              <a:t>Studies contribute to a given average effect size based on their inclusion criteria, as in whether they belong to one of the moderator variables, those each being a potential component or type of Cognitive Load.</a:t>
            </a:r>
          </a:p>
          <a:p>
            <a:r>
              <a:rPr lang="en-US" dirty="0"/>
              <a:t>The contribution of a given study to a mean effect size is also weighted based on sample size, with larger samples affording greater weight.</a:t>
            </a:r>
          </a:p>
          <a:p>
            <a:endParaRPr lang="en-US" dirty="0"/>
          </a:p>
        </p:txBody>
      </p:sp>
      <p:sp>
        <p:nvSpPr>
          <p:cNvPr id="4" name="Slide Number Placeholder 3"/>
          <p:cNvSpPr>
            <a:spLocks noGrp="1"/>
          </p:cNvSpPr>
          <p:nvPr>
            <p:ph type="sldNum" sz="quarter" idx="5"/>
          </p:nvPr>
        </p:nvSpPr>
        <p:spPr/>
        <p:txBody>
          <a:bodyPr/>
          <a:lstStyle/>
          <a:p>
            <a:fld id="{A7A84054-898C-4318-A6E4-648644A11637}" type="slidenum">
              <a:rPr lang="en-US" smtClean="0"/>
              <a:t>5</a:t>
            </a:fld>
            <a:endParaRPr lang="en-US"/>
          </a:p>
        </p:txBody>
      </p:sp>
    </p:spTree>
    <p:extLst>
      <p:ext uri="{BB962C8B-B14F-4D97-AF65-F5344CB8AC3E}">
        <p14:creationId xmlns:p14="http://schemas.microsoft.com/office/powerpoint/2010/main" val="154152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look at our results, we can see that a few of our average effect sizes are essentially the same as the seed study, but our middle observations, those for the CL components Familiarity, Memory Demands, and Processing Changes, tower over those of the seed study. </a:t>
            </a:r>
          </a:p>
          <a:p>
            <a:r>
              <a:rPr lang="en-US" dirty="0"/>
              <a:t>We also coded for an extra moderator, the Affective/Emotional Component, a variable that does appear to have an effect on Duration Judgments, and could potentially be argued as being an extra component of CL or being related to some of the existing components. We operationally defined this variable as whenever a sampled study’s methods include or measure or relate to duration judgments with emotional arousal, distress, or states of positive or negative affect.</a:t>
            </a:r>
          </a:p>
        </p:txBody>
      </p:sp>
      <p:sp>
        <p:nvSpPr>
          <p:cNvPr id="4" name="Slide Number Placeholder 3"/>
          <p:cNvSpPr>
            <a:spLocks noGrp="1"/>
          </p:cNvSpPr>
          <p:nvPr>
            <p:ph type="sldNum" sz="quarter" idx="5"/>
          </p:nvPr>
        </p:nvSpPr>
        <p:spPr/>
        <p:txBody>
          <a:bodyPr/>
          <a:lstStyle/>
          <a:p>
            <a:fld id="{A7A84054-898C-4318-A6E4-648644A11637}" type="slidenum">
              <a:rPr lang="en-US" smtClean="0"/>
              <a:t>6</a:t>
            </a:fld>
            <a:endParaRPr lang="en-US"/>
          </a:p>
        </p:txBody>
      </p:sp>
    </p:spTree>
    <p:extLst>
      <p:ext uri="{BB962C8B-B14F-4D97-AF65-F5344CB8AC3E}">
        <p14:creationId xmlns:p14="http://schemas.microsoft.com/office/powerpoint/2010/main" val="136548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standout result presented in the chart is probably the relatively disparate effects in the middle, comparing the large effects of memory demands and familiarity in the present study to their miniscule counterparts that were found in the seed study.</a:t>
            </a:r>
          </a:p>
          <a:p>
            <a:r>
              <a:rPr lang="en-US" dirty="0"/>
              <a:t>This could indicate that, considering that familiarity and memory demands weren’t significant effects on duration judgments as the seed study found, familiarity and memory demands are in fact more implicated in Cognitive Load as it is related to Temporal Perception than previously suggested.</a:t>
            </a:r>
          </a:p>
          <a:p>
            <a:endParaRPr lang="en-US" dirty="0"/>
          </a:p>
          <a:p>
            <a:r>
              <a:rPr lang="en-US" dirty="0"/>
              <a:t>The average effect for Attentional Demands remains the same across both studies despite varying sample sizes.</a:t>
            </a:r>
          </a:p>
          <a:p>
            <a:r>
              <a:rPr lang="en-US" dirty="0"/>
              <a:t>This result serves to further reinforce the seed’s finding that attentional demands have a moderate effect on duration judgments.</a:t>
            </a:r>
          </a:p>
          <a:p>
            <a:endParaRPr lang="en-US" dirty="0"/>
          </a:p>
          <a:p>
            <a:endParaRPr lang="en-US" dirty="0"/>
          </a:p>
          <a:p>
            <a:r>
              <a:rPr lang="en-US" dirty="0"/>
              <a:t>Also noteworthy is the considerable uptick in the effect for Processing Changes on duration judgments to spite an equivalent sample size between the seed and present studies. </a:t>
            </a:r>
          </a:p>
          <a:p>
            <a:r>
              <a:rPr lang="en-US" dirty="0"/>
              <a:t>Similarly, this means that recent studies contradict the previous underrepresentation of Processing Changes as a potential meaningful component of Cognitive Load.</a:t>
            </a:r>
          </a:p>
          <a:p>
            <a:endParaRPr lang="en-US" dirty="0"/>
          </a:p>
          <a:p>
            <a:endParaRPr lang="en-US" dirty="0"/>
          </a:p>
        </p:txBody>
      </p:sp>
      <p:sp>
        <p:nvSpPr>
          <p:cNvPr id="4" name="Slide Number Placeholder 3"/>
          <p:cNvSpPr>
            <a:spLocks noGrp="1"/>
          </p:cNvSpPr>
          <p:nvPr>
            <p:ph type="sldNum" sz="quarter" idx="5"/>
          </p:nvPr>
        </p:nvSpPr>
        <p:spPr/>
        <p:txBody>
          <a:bodyPr/>
          <a:lstStyle/>
          <a:p>
            <a:fld id="{A7A84054-898C-4318-A6E4-648644A11637}" type="slidenum">
              <a:rPr lang="en-US" smtClean="0"/>
              <a:t>7</a:t>
            </a:fld>
            <a:endParaRPr lang="en-US"/>
          </a:p>
        </p:txBody>
      </p:sp>
    </p:spTree>
    <p:extLst>
      <p:ext uri="{BB962C8B-B14F-4D97-AF65-F5344CB8AC3E}">
        <p14:creationId xmlns:p14="http://schemas.microsoft.com/office/powerpoint/2010/main" val="380650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first the relatively narrow scope of the present investigation compared to just the seed study, much less the larger body of literature. We sampled from 20 studies whereas the seed study sampled from 117.</a:t>
            </a:r>
          </a:p>
          <a:p>
            <a:r>
              <a:rPr lang="en-US" dirty="0"/>
              <a:t>Consider also that because the operational definitions of the types of cognitive load are questionable, so too are the author’s own interpretation and construal of studies to fit those definitions.</a:t>
            </a:r>
          </a:p>
          <a:p>
            <a:r>
              <a:rPr lang="en-US" dirty="0"/>
              <a:t>The seed study included moderator variables that we didn’t control for, perhaps it would be useful to examine those in the future?</a:t>
            </a:r>
          </a:p>
          <a:p>
            <a:r>
              <a:rPr lang="en-US" dirty="0"/>
              <a:t>More studies are needed to further elucidate the relationship between our components of Cognitive Load and Temporal Perception as their measure.</a:t>
            </a:r>
          </a:p>
          <a:p>
            <a:r>
              <a:rPr lang="en-US" dirty="0"/>
              <a:t>As a result of the Affective/Emotional component’s retroactive identification, its operational definition is thus biased towards inclusion of the studies we’ve identified as apart of this trend.</a:t>
            </a:r>
          </a:p>
          <a:p>
            <a:endParaRPr lang="en-US" dirty="0"/>
          </a:p>
        </p:txBody>
      </p:sp>
      <p:sp>
        <p:nvSpPr>
          <p:cNvPr id="4" name="Slide Number Placeholder 3"/>
          <p:cNvSpPr>
            <a:spLocks noGrp="1"/>
          </p:cNvSpPr>
          <p:nvPr>
            <p:ph type="sldNum" sz="quarter" idx="5"/>
          </p:nvPr>
        </p:nvSpPr>
        <p:spPr/>
        <p:txBody>
          <a:bodyPr/>
          <a:lstStyle/>
          <a:p>
            <a:fld id="{A7A84054-898C-4318-A6E4-648644A11637}" type="slidenum">
              <a:rPr lang="en-US" smtClean="0"/>
              <a:t>8</a:t>
            </a:fld>
            <a:endParaRPr lang="en-US"/>
          </a:p>
        </p:txBody>
      </p:sp>
    </p:spTree>
    <p:extLst>
      <p:ext uri="{BB962C8B-B14F-4D97-AF65-F5344CB8AC3E}">
        <p14:creationId xmlns:p14="http://schemas.microsoft.com/office/powerpoint/2010/main" val="2905927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6F9DAC7-D6F2-43BA-BA59-3E687366F0FB}" type="datetimeFigureOut">
              <a:rPr lang="en-US" smtClean="0"/>
              <a:t>10/30/2020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157256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F9DAC7-D6F2-43BA-BA59-3E687366F0FB}"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223318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6F9DAC7-D6F2-43BA-BA59-3E687366F0F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197573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6F9DAC7-D6F2-43BA-BA59-3E687366F0F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1868487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F9DAC7-D6F2-43BA-BA59-3E687366F0F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569834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F9DAC7-D6F2-43BA-BA59-3E687366F0FB}"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4056406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6F9DAC7-D6F2-43BA-BA59-3E687366F0FB}" type="datetimeFigureOut">
              <a:rPr lang="en-US" smtClean="0"/>
              <a:t>10/30/2020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3513938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6F9DAC7-D6F2-43BA-BA59-3E687366F0F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1998710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6F9DAC7-D6F2-43BA-BA59-3E687366F0F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373763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F9DAC7-D6F2-43BA-BA59-3E687366F0F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41894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F9DAC7-D6F2-43BA-BA59-3E687366F0FB}"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242038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F9DAC7-D6F2-43BA-BA59-3E687366F0FB}"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379195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F9DAC7-D6F2-43BA-BA59-3E687366F0FB}"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196765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F9DAC7-D6F2-43BA-BA59-3E687366F0FB}"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390311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9DAC7-D6F2-43BA-BA59-3E687366F0FB}"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401103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F9DAC7-D6F2-43BA-BA59-3E687366F0FB}"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234868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F9DAC7-D6F2-43BA-BA59-3E687366F0FB}"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6FF283A-A473-4A13-B4EF-361E002C40D0}" type="slidenum">
              <a:rPr lang="en-US" smtClean="0"/>
              <a:t>‹#›</a:t>
            </a:fld>
            <a:endParaRPr lang="en-US"/>
          </a:p>
        </p:txBody>
      </p:sp>
    </p:spTree>
    <p:extLst>
      <p:ext uri="{BB962C8B-B14F-4D97-AF65-F5344CB8AC3E}">
        <p14:creationId xmlns:p14="http://schemas.microsoft.com/office/powerpoint/2010/main" val="401757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6F9DAC7-D6F2-43BA-BA59-3E687366F0FB}" type="datetimeFigureOut">
              <a:rPr lang="en-US" smtClean="0"/>
              <a:t>10/30/2020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6FF283A-A473-4A13-B4EF-361E002C40D0}" type="slidenum">
              <a:rPr lang="en-US" smtClean="0"/>
              <a:t>‹#›</a:t>
            </a:fld>
            <a:endParaRPr lang="en-US"/>
          </a:p>
        </p:txBody>
      </p:sp>
    </p:spTree>
    <p:extLst>
      <p:ext uri="{BB962C8B-B14F-4D97-AF65-F5344CB8AC3E}">
        <p14:creationId xmlns:p14="http://schemas.microsoft.com/office/powerpoint/2010/main" val="165958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chart" Target="../charts/char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1228-8221-4B6A-A1ED-688046854C8B}"/>
              </a:ext>
            </a:extLst>
          </p:cNvPr>
          <p:cNvSpPr>
            <a:spLocks noGrp="1"/>
          </p:cNvSpPr>
          <p:nvPr>
            <p:ph type="ctrTitle"/>
          </p:nvPr>
        </p:nvSpPr>
        <p:spPr>
          <a:xfrm>
            <a:off x="658765" y="541769"/>
            <a:ext cx="4692361" cy="2883796"/>
          </a:xfrm>
        </p:spPr>
        <p:txBody>
          <a:bodyPr anchor="t">
            <a:normAutofit/>
          </a:bodyPr>
          <a:lstStyle/>
          <a:p>
            <a:pPr algn="l"/>
            <a:r>
              <a:rPr lang="en-US" sz="3200" dirty="0">
                <a:solidFill>
                  <a:schemeClr val="accent4"/>
                </a:solidFill>
              </a:rPr>
              <a:t>Cognitive Load and Time Perception: A Systematic Review</a:t>
            </a:r>
          </a:p>
        </p:txBody>
      </p:sp>
      <p:sp>
        <p:nvSpPr>
          <p:cNvPr id="3" name="Subtitle 2">
            <a:extLst>
              <a:ext uri="{FF2B5EF4-FFF2-40B4-BE49-F238E27FC236}">
                <a16:creationId xmlns:a16="http://schemas.microsoft.com/office/drawing/2014/main" id="{9CFA75DB-4453-47EF-A2AD-3660857CF53F}"/>
              </a:ext>
            </a:extLst>
          </p:cNvPr>
          <p:cNvSpPr>
            <a:spLocks noGrp="1"/>
          </p:cNvSpPr>
          <p:nvPr>
            <p:ph type="subTitle" idx="1"/>
          </p:nvPr>
        </p:nvSpPr>
        <p:spPr>
          <a:xfrm>
            <a:off x="658765" y="3432436"/>
            <a:ext cx="5146441" cy="839530"/>
          </a:xfrm>
        </p:spPr>
        <p:txBody>
          <a:bodyPr anchor="b">
            <a:normAutofit/>
          </a:bodyPr>
          <a:lstStyle/>
          <a:p>
            <a:r>
              <a:rPr lang="en-US" dirty="0">
                <a:solidFill>
                  <a:srgbClr val="FFFFFF"/>
                </a:solidFill>
              </a:rPr>
              <a:t>Joshua Tolliver</a:t>
            </a:r>
          </a:p>
          <a:p>
            <a:r>
              <a:rPr lang="en-US" dirty="0">
                <a:solidFill>
                  <a:srgbClr val="FFFFFF"/>
                </a:solidFill>
              </a:rPr>
              <a:t>Eastern Kentucky University</a:t>
            </a:r>
          </a:p>
        </p:txBody>
      </p:sp>
      <p:pic>
        <p:nvPicPr>
          <p:cNvPr id="4" name="Audio 3">
            <a:hlinkClick r:id="" action="ppaction://media"/>
            <a:extLst>
              <a:ext uri="{FF2B5EF4-FFF2-40B4-BE49-F238E27FC236}">
                <a16:creationId xmlns:a16="http://schemas.microsoft.com/office/drawing/2014/main" id="{75D7999A-9EF8-4BC9-82D6-FD0CF68BB2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8762853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2015"/>
    </mc:Choice>
    <mc:Fallback xmlns="">
      <p:transition spd="slow" advTm="120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612267A4-58DD-4925-9D7D-56EB4C6CF4BF}"/>
              </a:ext>
            </a:extLst>
          </p:cNvPr>
          <p:cNvSpPr>
            <a:spLocks noGrp="1"/>
          </p:cNvSpPr>
          <p:nvPr>
            <p:ph type="title"/>
          </p:nvPr>
        </p:nvSpPr>
        <p:spPr>
          <a:xfrm>
            <a:off x="838200" y="365126"/>
            <a:ext cx="7757694" cy="1288238"/>
          </a:xfrm>
        </p:spPr>
        <p:txBody>
          <a:bodyPr anchor="b">
            <a:normAutofit/>
          </a:bodyPr>
          <a:lstStyle/>
          <a:p>
            <a:r>
              <a:rPr lang="en-US" dirty="0">
                <a:solidFill>
                  <a:schemeClr val="accent4"/>
                </a:solidFill>
              </a:rPr>
              <a:t>Overview</a:t>
            </a:r>
          </a:p>
        </p:txBody>
      </p:sp>
      <p:sp>
        <p:nvSpPr>
          <p:cNvPr id="31" name="Content Placeholder 30">
            <a:extLst>
              <a:ext uri="{FF2B5EF4-FFF2-40B4-BE49-F238E27FC236}">
                <a16:creationId xmlns:a16="http://schemas.microsoft.com/office/drawing/2014/main" id="{935377E2-08CE-4A91-A26B-AB66021B2590}"/>
              </a:ext>
            </a:extLst>
          </p:cNvPr>
          <p:cNvSpPr>
            <a:spLocks noGrp="1"/>
          </p:cNvSpPr>
          <p:nvPr>
            <p:ph idx="1"/>
          </p:nvPr>
        </p:nvSpPr>
        <p:spPr>
          <a:xfrm>
            <a:off x="838198" y="1956390"/>
            <a:ext cx="7322290" cy="3907465"/>
          </a:xfrm>
        </p:spPr>
        <p:txBody>
          <a:bodyPr anchor="t">
            <a:noAutofit/>
          </a:bodyPr>
          <a:lstStyle/>
          <a:p>
            <a:r>
              <a:rPr lang="en-US" sz="2400" dirty="0"/>
              <a:t>Is the Cognitive Load (CL) on Duration Judgments paradigm as it is presented by Block, Hancock, and </a:t>
            </a:r>
            <a:r>
              <a:rPr lang="en-US" sz="2400" dirty="0" err="1"/>
              <a:t>Zakay</a:t>
            </a:r>
            <a:r>
              <a:rPr lang="en-US" sz="2400" dirty="0"/>
              <a:t> in 2010 affirmed by current research?</a:t>
            </a:r>
          </a:p>
          <a:p>
            <a:r>
              <a:rPr lang="en-US" sz="2400" dirty="0"/>
              <a:t>In order to answer these questions, we updated their meta-analysis.</a:t>
            </a:r>
          </a:p>
          <a:p>
            <a:r>
              <a:rPr lang="en-US" sz="2400" dirty="0"/>
              <a:t>The overall observed effect was large (d = 0.76)</a:t>
            </a:r>
          </a:p>
        </p:txBody>
      </p:sp>
      <p:pic>
        <p:nvPicPr>
          <p:cNvPr id="2" name="Audio 1">
            <a:hlinkClick r:id="" action="ppaction://media"/>
            <a:extLst>
              <a:ext uri="{FF2B5EF4-FFF2-40B4-BE49-F238E27FC236}">
                <a16:creationId xmlns:a16="http://schemas.microsoft.com/office/drawing/2014/main" id="{7D922A78-E165-4A39-800C-1528D7556A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332261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4607"/>
    </mc:Choice>
    <mc:Fallback>
      <p:transition spd="slow" advTm="346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612267A4-58DD-4925-9D7D-56EB4C6CF4BF}"/>
              </a:ext>
            </a:extLst>
          </p:cNvPr>
          <p:cNvSpPr>
            <a:spLocks noGrp="1"/>
          </p:cNvSpPr>
          <p:nvPr>
            <p:ph type="title"/>
          </p:nvPr>
        </p:nvSpPr>
        <p:spPr>
          <a:xfrm>
            <a:off x="838200" y="365126"/>
            <a:ext cx="7757694" cy="1288238"/>
          </a:xfrm>
        </p:spPr>
        <p:txBody>
          <a:bodyPr anchor="b">
            <a:normAutofit/>
          </a:bodyPr>
          <a:lstStyle/>
          <a:p>
            <a:r>
              <a:rPr lang="en-US" dirty="0">
                <a:solidFill>
                  <a:schemeClr val="accent4"/>
                </a:solidFill>
              </a:rPr>
              <a:t>The Stakes</a:t>
            </a:r>
          </a:p>
        </p:txBody>
      </p:sp>
      <p:sp>
        <p:nvSpPr>
          <p:cNvPr id="31" name="Content Placeholder 30">
            <a:extLst>
              <a:ext uri="{FF2B5EF4-FFF2-40B4-BE49-F238E27FC236}">
                <a16:creationId xmlns:a16="http://schemas.microsoft.com/office/drawing/2014/main" id="{935377E2-08CE-4A91-A26B-AB66021B2590}"/>
              </a:ext>
            </a:extLst>
          </p:cNvPr>
          <p:cNvSpPr>
            <a:spLocks noGrp="1"/>
          </p:cNvSpPr>
          <p:nvPr>
            <p:ph idx="1"/>
          </p:nvPr>
        </p:nvSpPr>
        <p:spPr>
          <a:xfrm>
            <a:off x="838198" y="1956390"/>
            <a:ext cx="7322290" cy="3907465"/>
          </a:xfrm>
        </p:spPr>
        <p:txBody>
          <a:bodyPr anchor="t">
            <a:normAutofit/>
          </a:bodyPr>
          <a:lstStyle/>
          <a:p>
            <a:r>
              <a:rPr lang="en-US" sz="2400" dirty="0"/>
              <a:t>CL is considered by our seed meta-analysis to be a concept divisible into 6 categories.</a:t>
            </a:r>
          </a:p>
          <a:p>
            <a:r>
              <a:rPr lang="en-US" sz="2400" dirty="0"/>
              <a:t>Duration judgment has long been used as a measure for cognitive load (Block, Hancock, &amp; </a:t>
            </a:r>
            <a:r>
              <a:rPr lang="en-US" sz="2400" dirty="0" err="1"/>
              <a:t>Zakay</a:t>
            </a:r>
            <a:r>
              <a:rPr lang="en-US" sz="2400" dirty="0"/>
              <a:t>, 2010).</a:t>
            </a:r>
          </a:p>
          <a:p>
            <a:r>
              <a:rPr lang="en-US" sz="2400" dirty="0"/>
              <a:t>It is important to examine the validity of our terms.</a:t>
            </a:r>
          </a:p>
        </p:txBody>
      </p:sp>
      <p:pic>
        <p:nvPicPr>
          <p:cNvPr id="3" name="Audio 2">
            <a:hlinkClick r:id="" action="ppaction://media"/>
            <a:extLst>
              <a:ext uri="{FF2B5EF4-FFF2-40B4-BE49-F238E27FC236}">
                <a16:creationId xmlns:a16="http://schemas.microsoft.com/office/drawing/2014/main" id="{2B918ABD-01DD-4A30-9E77-74BFDFC48D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38713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59293"/>
    </mc:Choice>
    <mc:Fallback>
      <p:transition spd="slow" advTm="592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612267A4-58DD-4925-9D7D-56EB4C6CF4BF}"/>
              </a:ext>
            </a:extLst>
          </p:cNvPr>
          <p:cNvSpPr>
            <a:spLocks noGrp="1"/>
          </p:cNvSpPr>
          <p:nvPr>
            <p:ph type="title"/>
          </p:nvPr>
        </p:nvSpPr>
        <p:spPr>
          <a:xfrm>
            <a:off x="838200" y="365126"/>
            <a:ext cx="7757694" cy="1288238"/>
          </a:xfrm>
        </p:spPr>
        <p:txBody>
          <a:bodyPr anchor="b">
            <a:normAutofit/>
          </a:bodyPr>
          <a:lstStyle/>
          <a:p>
            <a:r>
              <a:rPr lang="en-US" dirty="0">
                <a:solidFill>
                  <a:schemeClr val="accent4"/>
                </a:solidFill>
              </a:rPr>
              <a:t>Our research question</a:t>
            </a:r>
          </a:p>
        </p:txBody>
      </p:sp>
      <p:sp>
        <p:nvSpPr>
          <p:cNvPr id="31" name="Content Placeholder 30">
            <a:extLst>
              <a:ext uri="{FF2B5EF4-FFF2-40B4-BE49-F238E27FC236}">
                <a16:creationId xmlns:a16="http://schemas.microsoft.com/office/drawing/2014/main" id="{935377E2-08CE-4A91-A26B-AB66021B2590}"/>
              </a:ext>
            </a:extLst>
          </p:cNvPr>
          <p:cNvSpPr>
            <a:spLocks noGrp="1"/>
          </p:cNvSpPr>
          <p:nvPr>
            <p:ph idx="1"/>
          </p:nvPr>
        </p:nvSpPr>
        <p:spPr>
          <a:xfrm>
            <a:off x="838198" y="1956390"/>
            <a:ext cx="7322290" cy="3907465"/>
          </a:xfrm>
        </p:spPr>
        <p:txBody>
          <a:bodyPr anchor="t">
            <a:normAutofit/>
          </a:bodyPr>
          <a:lstStyle/>
          <a:p>
            <a:r>
              <a:rPr lang="en-US" sz="2400" dirty="0"/>
              <a:t>We didn’t code for all the seed study’s moderators, which they present in lieu of an overall effect size.</a:t>
            </a:r>
          </a:p>
          <a:p>
            <a:r>
              <a:rPr lang="en-US" sz="2400" dirty="0"/>
              <a:t>So do the components of CL in some way relate to Temporal Perception?</a:t>
            </a:r>
          </a:p>
          <a:p>
            <a:endParaRPr lang="en-US" sz="2400" dirty="0"/>
          </a:p>
        </p:txBody>
      </p:sp>
      <p:sp>
        <p:nvSpPr>
          <p:cNvPr id="6" name="Content Placeholder 30">
            <a:extLst>
              <a:ext uri="{FF2B5EF4-FFF2-40B4-BE49-F238E27FC236}">
                <a16:creationId xmlns:a16="http://schemas.microsoft.com/office/drawing/2014/main" id="{D430DCC2-D686-4C95-A475-C7F38ABA8BA7}"/>
              </a:ext>
            </a:extLst>
          </p:cNvPr>
          <p:cNvSpPr txBox="1">
            <a:spLocks/>
          </p:cNvSpPr>
          <p:nvPr/>
        </p:nvSpPr>
        <p:spPr>
          <a:xfrm>
            <a:off x="7826082" y="1937661"/>
            <a:ext cx="3961203" cy="485461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solidFill>
                  <a:schemeClr val="accent4"/>
                </a:solidFill>
              </a:rPr>
              <a:t>Block, Hancock, and Zakay</a:t>
            </a:r>
          </a:p>
          <a:p>
            <a:r>
              <a:rPr lang="en-US" sz="2400" dirty="0">
                <a:solidFill>
                  <a:schemeClr val="accent4"/>
                </a:solidFill>
              </a:rPr>
              <a:t>Fixed/Prospective: </a:t>
            </a:r>
            <a:br>
              <a:rPr lang="en-US" sz="2400" dirty="0">
                <a:solidFill>
                  <a:schemeClr val="accent4"/>
                </a:solidFill>
              </a:rPr>
            </a:br>
            <a:r>
              <a:rPr lang="en-US" sz="2400" dirty="0">
                <a:solidFill>
                  <a:schemeClr val="accent4"/>
                </a:solidFill>
              </a:rPr>
              <a:t>d = - 0.44; p &lt; .001 </a:t>
            </a:r>
          </a:p>
          <a:p>
            <a:r>
              <a:rPr lang="en-US" sz="2400" dirty="0">
                <a:solidFill>
                  <a:schemeClr val="accent4"/>
                </a:solidFill>
              </a:rPr>
              <a:t>Fixed/Retrospective: </a:t>
            </a:r>
            <a:br>
              <a:rPr lang="en-US" sz="2400" dirty="0">
                <a:solidFill>
                  <a:schemeClr val="accent4"/>
                </a:solidFill>
              </a:rPr>
            </a:br>
            <a:r>
              <a:rPr lang="en-US" sz="2400" dirty="0">
                <a:solidFill>
                  <a:schemeClr val="accent4"/>
                </a:solidFill>
              </a:rPr>
              <a:t>d = 0.28; p &lt; .001</a:t>
            </a:r>
          </a:p>
          <a:p>
            <a:r>
              <a:rPr lang="en-US" sz="2400" dirty="0">
                <a:solidFill>
                  <a:schemeClr val="accent4"/>
                </a:solidFill>
              </a:rPr>
              <a:t>Random/Prospective:</a:t>
            </a:r>
            <a:br>
              <a:rPr lang="en-US" sz="2400" dirty="0">
                <a:solidFill>
                  <a:schemeClr val="accent4"/>
                </a:solidFill>
              </a:rPr>
            </a:br>
            <a:r>
              <a:rPr lang="en-US" sz="2400" dirty="0">
                <a:solidFill>
                  <a:schemeClr val="accent4"/>
                </a:solidFill>
              </a:rPr>
              <a:t>d = - 0.46; p &lt; .001</a:t>
            </a:r>
          </a:p>
          <a:p>
            <a:r>
              <a:rPr lang="en-US" sz="2400" dirty="0">
                <a:solidFill>
                  <a:schemeClr val="accent4"/>
                </a:solidFill>
              </a:rPr>
              <a:t>Random/Retrospective:</a:t>
            </a:r>
            <a:br>
              <a:rPr lang="en-US" sz="2400" dirty="0">
                <a:solidFill>
                  <a:schemeClr val="accent4"/>
                </a:solidFill>
              </a:rPr>
            </a:br>
            <a:r>
              <a:rPr lang="en-US" sz="2400" dirty="0">
                <a:solidFill>
                  <a:schemeClr val="accent4"/>
                </a:solidFill>
              </a:rPr>
              <a:t>d = 0.26; p = .028</a:t>
            </a:r>
          </a:p>
          <a:p>
            <a:pPr marL="0" indent="0">
              <a:buNone/>
            </a:pPr>
            <a:r>
              <a:rPr lang="en-US" sz="2400" b="1" u="sng" dirty="0">
                <a:solidFill>
                  <a:schemeClr val="accent4"/>
                </a:solidFill>
              </a:rPr>
              <a:t>The Present Study</a:t>
            </a:r>
          </a:p>
          <a:p>
            <a:r>
              <a:rPr lang="en-US" sz="2400" dirty="0">
                <a:solidFill>
                  <a:schemeClr val="accent4"/>
                </a:solidFill>
              </a:rPr>
              <a:t>Mean effect size for all new studies:</a:t>
            </a:r>
            <a:br>
              <a:rPr lang="en-US" sz="2400" dirty="0">
                <a:solidFill>
                  <a:schemeClr val="accent4"/>
                </a:solidFill>
              </a:rPr>
            </a:br>
            <a:r>
              <a:rPr lang="en-US" sz="2400" dirty="0">
                <a:solidFill>
                  <a:schemeClr val="accent4"/>
                </a:solidFill>
              </a:rPr>
              <a:t>d = 0.76</a:t>
            </a:r>
          </a:p>
        </p:txBody>
      </p:sp>
      <p:pic>
        <p:nvPicPr>
          <p:cNvPr id="3" name="Audio 2">
            <a:hlinkClick r:id="" action="ppaction://media"/>
            <a:extLst>
              <a:ext uri="{FF2B5EF4-FFF2-40B4-BE49-F238E27FC236}">
                <a16:creationId xmlns:a16="http://schemas.microsoft.com/office/drawing/2014/main" id="{C15B346F-EAA8-4F14-890E-19076ACDE7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499820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42697"/>
    </mc:Choice>
    <mc:Fallback>
      <p:transition spd="slow" advTm="426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612267A4-58DD-4925-9D7D-56EB4C6CF4BF}"/>
              </a:ext>
            </a:extLst>
          </p:cNvPr>
          <p:cNvSpPr>
            <a:spLocks noGrp="1"/>
          </p:cNvSpPr>
          <p:nvPr>
            <p:ph type="title"/>
          </p:nvPr>
        </p:nvSpPr>
        <p:spPr>
          <a:xfrm>
            <a:off x="838200" y="365126"/>
            <a:ext cx="7757694" cy="1288238"/>
          </a:xfrm>
        </p:spPr>
        <p:txBody>
          <a:bodyPr anchor="b">
            <a:normAutofit/>
          </a:bodyPr>
          <a:lstStyle/>
          <a:p>
            <a:r>
              <a:rPr lang="en-US" dirty="0">
                <a:solidFill>
                  <a:schemeClr val="accent4"/>
                </a:solidFill>
              </a:rPr>
              <a:t>The Long Answer, P1: Methodology</a:t>
            </a:r>
          </a:p>
        </p:txBody>
      </p:sp>
      <p:sp>
        <p:nvSpPr>
          <p:cNvPr id="31" name="Content Placeholder 30">
            <a:extLst>
              <a:ext uri="{FF2B5EF4-FFF2-40B4-BE49-F238E27FC236}">
                <a16:creationId xmlns:a16="http://schemas.microsoft.com/office/drawing/2014/main" id="{935377E2-08CE-4A91-A26B-AB66021B2590}"/>
              </a:ext>
            </a:extLst>
          </p:cNvPr>
          <p:cNvSpPr>
            <a:spLocks noGrp="1"/>
          </p:cNvSpPr>
          <p:nvPr>
            <p:ph idx="1"/>
          </p:nvPr>
        </p:nvSpPr>
        <p:spPr>
          <a:xfrm>
            <a:off x="838198" y="1956390"/>
            <a:ext cx="7322290" cy="4536484"/>
          </a:xfrm>
        </p:spPr>
        <p:txBody>
          <a:bodyPr anchor="t">
            <a:normAutofit/>
          </a:bodyPr>
          <a:lstStyle/>
          <a:p>
            <a:r>
              <a:rPr lang="en-US" sz="2400" dirty="0"/>
              <a:t>20 relevant studies published in the past 10 years were sampled from </a:t>
            </a:r>
            <a:r>
              <a:rPr lang="en-US" sz="2400" dirty="0" err="1"/>
              <a:t>PsychINFO</a:t>
            </a:r>
            <a:r>
              <a:rPr lang="en-US" sz="2400" dirty="0"/>
              <a:t>. </a:t>
            </a:r>
          </a:p>
          <a:p>
            <a:r>
              <a:rPr lang="en-US" sz="2400" dirty="0"/>
              <a:t>Effect sizes were obtained and converted to Cohen’s </a:t>
            </a:r>
            <a:r>
              <a:rPr lang="en-US" sz="2400" i="1" dirty="0"/>
              <a:t>d </a:t>
            </a:r>
            <a:r>
              <a:rPr lang="en-US" sz="2400" dirty="0"/>
              <a:t>values in order to average them (Cohen, 1988; Ferguson, 1966; Rosenthal, 1994; </a:t>
            </a:r>
            <a:r>
              <a:rPr lang="en-US" sz="2400" dirty="0" err="1"/>
              <a:t>Ruscio</a:t>
            </a:r>
            <a:r>
              <a:rPr lang="en-US" sz="2400" dirty="0"/>
              <a:t>, 2008).</a:t>
            </a:r>
          </a:p>
          <a:p>
            <a:r>
              <a:rPr lang="en-US" sz="2400" dirty="0"/>
              <a:t>Studies contribute to a given average effect size based on their inclusion criteria</a:t>
            </a:r>
          </a:p>
          <a:p>
            <a:r>
              <a:rPr lang="en-US" sz="2400" dirty="0"/>
              <a:t>The contribution of a given study to a mean effect size is also weighted based on sample size</a:t>
            </a:r>
          </a:p>
        </p:txBody>
      </p:sp>
      <p:sp>
        <p:nvSpPr>
          <p:cNvPr id="6" name="Content Placeholder 30">
            <a:extLst>
              <a:ext uri="{FF2B5EF4-FFF2-40B4-BE49-F238E27FC236}">
                <a16:creationId xmlns:a16="http://schemas.microsoft.com/office/drawing/2014/main" id="{F0C7FEA5-2FCD-491F-9ECC-9E4A9303766F}"/>
              </a:ext>
            </a:extLst>
          </p:cNvPr>
          <p:cNvSpPr txBox="1">
            <a:spLocks/>
          </p:cNvSpPr>
          <p:nvPr/>
        </p:nvSpPr>
        <p:spPr>
          <a:xfrm>
            <a:off x="8160488" y="1956389"/>
            <a:ext cx="4010536" cy="39074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solidFill>
                  <a:schemeClr val="accent4"/>
                </a:solidFill>
              </a:rPr>
              <a:t>Key Terms Used:</a:t>
            </a:r>
          </a:p>
          <a:p>
            <a:pPr marL="0" indent="0">
              <a:buNone/>
            </a:pPr>
            <a:r>
              <a:rPr lang="en-US" sz="2400" dirty="0">
                <a:solidFill>
                  <a:schemeClr val="accent4"/>
                </a:solidFill>
              </a:rPr>
              <a:t>Time perception, temporal perception, duration judgment, cognition, cognitive load, attention, memory</a:t>
            </a:r>
          </a:p>
        </p:txBody>
      </p:sp>
      <p:pic>
        <p:nvPicPr>
          <p:cNvPr id="2" name="Audio 1">
            <a:hlinkClick r:id="" action="ppaction://media"/>
            <a:extLst>
              <a:ext uri="{FF2B5EF4-FFF2-40B4-BE49-F238E27FC236}">
                <a16:creationId xmlns:a16="http://schemas.microsoft.com/office/drawing/2014/main" id="{DAB4C1AE-E3B4-4FAB-A4EB-E09479270A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5748128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49267"/>
    </mc:Choice>
    <mc:Fallback>
      <p:transition spd="slow" advTm="492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612267A4-58DD-4925-9D7D-56EB4C6CF4BF}"/>
              </a:ext>
            </a:extLst>
          </p:cNvPr>
          <p:cNvSpPr>
            <a:spLocks noGrp="1"/>
          </p:cNvSpPr>
          <p:nvPr>
            <p:ph type="title"/>
          </p:nvPr>
        </p:nvSpPr>
        <p:spPr>
          <a:xfrm>
            <a:off x="838200" y="365126"/>
            <a:ext cx="7757694" cy="1288238"/>
          </a:xfrm>
        </p:spPr>
        <p:txBody>
          <a:bodyPr anchor="b">
            <a:normAutofit/>
          </a:bodyPr>
          <a:lstStyle/>
          <a:p>
            <a:r>
              <a:rPr lang="en-US" dirty="0">
                <a:solidFill>
                  <a:schemeClr val="accent4"/>
                </a:solidFill>
              </a:rPr>
              <a:t>The Long Answer, P2: Results</a:t>
            </a:r>
          </a:p>
        </p:txBody>
      </p:sp>
      <p:graphicFrame>
        <p:nvGraphicFramePr>
          <p:cNvPr id="4" name="Content Placeholder 3">
            <a:extLst>
              <a:ext uri="{FF2B5EF4-FFF2-40B4-BE49-F238E27FC236}">
                <a16:creationId xmlns:a16="http://schemas.microsoft.com/office/drawing/2014/main" id="{2BFCC5F4-23D2-4DA6-8491-19E29E0773EB}"/>
              </a:ext>
            </a:extLst>
          </p:cNvPr>
          <p:cNvGraphicFramePr>
            <a:graphicFrameLocks noGrp="1"/>
          </p:cNvGraphicFramePr>
          <p:nvPr>
            <p:ph idx="1"/>
            <p:extLst>
              <p:ext uri="{D42A27DB-BD31-4B8C-83A1-F6EECF244321}">
                <p14:modId xmlns:p14="http://schemas.microsoft.com/office/powerpoint/2010/main" val="1190553014"/>
              </p:ext>
            </p:extLst>
          </p:nvPr>
        </p:nvGraphicFramePr>
        <p:xfrm>
          <a:off x="838200" y="1955800"/>
          <a:ext cx="9652017" cy="4537074"/>
        </p:xfrm>
        <a:graphic>
          <a:graphicData uri="http://schemas.openxmlformats.org/drawingml/2006/chart">
            <c:chart xmlns:c="http://schemas.openxmlformats.org/drawingml/2006/chart" xmlns:r="http://schemas.openxmlformats.org/officeDocument/2006/relationships" r:id="rId5"/>
          </a:graphicData>
        </a:graphic>
      </p:graphicFrame>
      <p:pic>
        <p:nvPicPr>
          <p:cNvPr id="3" name="Audio 2">
            <a:hlinkClick r:id="" action="ppaction://media"/>
            <a:extLst>
              <a:ext uri="{FF2B5EF4-FFF2-40B4-BE49-F238E27FC236}">
                <a16:creationId xmlns:a16="http://schemas.microsoft.com/office/drawing/2014/main" id="{49142292-663C-4911-A67D-FF1F54B8AF8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81303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51100"/>
    </mc:Choice>
    <mc:Fallback>
      <p:transition spd="slow" advTm="51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612267A4-58DD-4925-9D7D-56EB4C6CF4BF}"/>
              </a:ext>
            </a:extLst>
          </p:cNvPr>
          <p:cNvSpPr>
            <a:spLocks noGrp="1"/>
          </p:cNvSpPr>
          <p:nvPr>
            <p:ph type="title"/>
          </p:nvPr>
        </p:nvSpPr>
        <p:spPr>
          <a:xfrm>
            <a:off x="838198" y="213613"/>
            <a:ext cx="7757694" cy="1288238"/>
          </a:xfrm>
        </p:spPr>
        <p:txBody>
          <a:bodyPr anchor="b">
            <a:normAutofit/>
          </a:bodyPr>
          <a:lstStyle/>
          <a:p>
            <a:r>
              <a:rPr lang="en-US" dirty="0">
                <a:solidFill>
                  <a:schemeClr val="accent4"/>
                </a:solidFill>
              </a:rPr>
              <a:t>Discussion</a:t>
            </a:r>
          </a:p>
        </p:txBody>
      </p:sp>
      <p:sp>
        <p:nvSpPr>
          <p:cNvPr id="6" name="Content Placeholder 30">
            <a:extLst>
              <a:ext uri="{FF2B5EF4-FFF2-40B4-BE49-F238E27FC236}">
                <a16:creationId xmlns:a16="http://schemas.microsoft.com/office/drawing/2014/main" id="{C368929C-CA86-487F-BC04-D05C181CD1B5}"/>
              </a:ext>
            </a:extLst>
          </p:cNvPr>
          <p:cNvSpPr txBox="1">
            <a:spLocks/>
          </p:cNvSpPr>
          <p:nvPr/>
        </p:nvSpPr>
        <p:spPr>
          <a:xfrm>
            <a:off x="6096000" y="1956390"/>
            <a:ext cx="5257802" cy="39074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This</a:t>
            </a:r>
          </a:p>
        </p:txBody>
      </p:sp>
      <p:graphicFrame>
        <p:nvGraphicFramePr>
          <p:cNvPr id="3" name="Table 3">
            <a:extLst>
              <a:ext uri="{FF2B5EF4-FFF2-40B4-BE49-F238E27FC236}">
                <a16:creationId xmlns:a16="http://schemas.microsoft.com/office/drawing/2014/main" id="{CB17F0B4-289E-41FB-9DC9-BDAFD64A0C09}"/>
              </a:ext>
            </a:extLst>
          </p:cNvPr>
          <p:cNvGraphicFramePr>
            <a:graphicFrameLocks noGrp="1"/>
          </p:cNvGraphicFramePr>
          <p:nvPr>
            <p:extLst>
              <p:ext uri="{D42A27DB-BD31-4B8C-83A1-F6EECF244321}">
                <p14:modId xmlns:p14="http://schemas.microsoft.com/office/powerpoint/2010/main" val="3352395863"/>
              </p:ext>
            </p:extLst>
          </p:nvPr>
        </p:nvGraphicFramePr>
        <p:xfrm>
          <a:off x="1355188" y="1851423"/>
          <a:ext cx="9481624" cy="4117398"/>
        </p:xfrm>
        <a:graphic>
          <a:graphicData uri="http://schemas.openxmlformats.org/drawingml/2006/table">
            <a:tbl>
              <a:tblPr firstRow="1" bandRow="1">
                <a:tableStyleId>{5C22544A-7EE6-4342-B048-85BDC9FD1C3A}</a:tableStyleId>
              </a:tblPr>
              <a:tblGrid>
                <a:gridCol w="4738168">
                  <a:extLst>
                    <a:ext uri="{9D8B030D-6E8A-4147-A177-3AD203B41FA5}">
                      <a16:colId xmlns:a16="http://schemas.microsoft.com/office/drawing/2014/main" val="635678414"/>
                    </a:ext>
                  </a:extLst>
                </a:gridCol>
                <a:gridCol w="4743456">
                  <a:extLst>
                    <a:ext uri="{9D8B030D-6E8A-4147-A177-3AD203B41FA5}">
                      <a16:colId xmlns:a16="http://schemas.microsoft.com/office/drawing/2014/main" val="4290572449"/>
                    </a:ext>
                  </a:extLst>
                </a:gridCol>
              </a:tblGrid>
              <a:tr h="1144605">
                <a:tc>
                  <a:txBody>
                    <a:bodyPr/>
                    <a:lstStyle/>
                    <a:p>
                      <a:r>
                        <a:rPr lang="en-US" sz="2800" dirty="0"/>
                        <a:t>Observation</a:t>
                      </a:r>
                    </a:p>
                  </a:txBody>
                  <a:tcPr/>
                </a:tc>
                <a:tc>
                  <a:txBody>
                    <a:bodyPr/>
                    <a:lstStyle/>
                    <a:p>
                      <a:r>
                        <a:rPr lang="en-US" sz="2800" dirty="0"/>
                        <a:t>Potential Explanation</a:t>
                      </a:r>
                    </a:p>
                  </a:txBody>
                  <a:tcPr/>
                </a:tc>
                <a:extLst>
                  <a:ext uri="{0D108BD9-81ED-4DB2-BD59-A6C34878D82A}">
                    <a16:rowId xmlns:a16="http://schemas.microsoft.com/office/drawing/2014/main" val="2029125946"/>
                  </a:ext>
                </a:extLst>
              </a:tr>
              <a:tr h="1812291">
                <a:tc>
                  <a:txBody>
                    <a:bodyPr/>
                    <a:lstStyle/>
                    <a:p>
                      <a:r>
                        <a:rPr lang="en-US" sz="2400" dirty="0"/>
                        <a:t>Contrasting effect sizes between analyses</a:t>
                      </a:r>
                    </a:p>
                  </a:txBody>
                  <a:tcPr/>
                </a:tc>
                <a:tc>
                  <a:txBody>
                    <a:bodyPr/>
                    <a:lstStyle/>
                    <a:p>
                      <a:r>
                        <a:rPr lang="en-US" sz="2400" dirty="0"/>
                        <a:t>Maybe the disparate moderators are more implicated in CL as it relates to Duration Judgments</a:t>
                      </a:r>
                    </a:p>
                  </a:txBody>
                  <a:tcPr/>
                </a:tc>
                <a:extLst>
                  <a:ext uri="{0D108BD9-81ED-4DB2-BD59-A6C34878D82A}">
                    <a16:rowId xmlns:a16="http://schemas.microsoft.com/office/drawing/2014/main" val="909065039"/>
                  </a:ext>
                </a:extLst>
              </a:tr>
              <a:tr h="1160502">
                <a:tc>
                  <a:txBody>
                    <a:bodyPr/>
                    <a:lstStyle/>
                    <a:p>
                      <a:r>
                        <a:rPr lang="en-US" sz="2400" dirty="0"/>
                        <a:t>Similar effect sizes between analyses</a:t>
                      </a:r>
                    </a:p>
                  </a:txBody>
                  <a:tcPr/>
                </a:tc>
                <a:tc>
                  <a:txBody>
                    <a:bodyPr/>
                    <a:lstStyle/>
                    <a:p>
                      <a:r>
                        <a:rPr lang="en-US" sz="2400" dirty="0"/>
                        <a:t>Reinforces the seed study’s findings</a:t>
                      </a:r>
                    </a:p>
                  </a:txBody>
                  <a:tcPr/>
                </a:tc>
                <a:extLst>
                  <a:ext uri="{0D108BD9-81ED-4DB2-BD59-A6C34878D82A}">
                    <a16:rowId xmlns:a16="http://schemas.microsoft.com/office/drawing/2014/main" val="2389756518"/>
                  </a:ext>
                </a:extLst>
              </a:tr>
            </a:tbl>
          </a:graphicData>
        </a:graphic>
      </p:graphicFrame>
      <p:pic>
        <p:nvPicPr>
          <p:cNvPr id="7" name="Audio 6">
            <a:hlinkClick r:id="" action="ppaction://media"/>
            <a:extLst>
              <a:ext uri="{FF2B5EF4-FFF2-40B4-BE49-F238E27FC236}">
                <a16:creationId xmlns:a16="http://schemas.microsoft.com/office/drawing/2014/main" id="{8FA4E1DD-4E29-4926-B99A-B80BA1D207F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691643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76821"/>
    </mc:Choice>
    <mc:Fallback>
      <p:transition spd="slow" advTm="76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612267A4-58DD-4925-9D7D-56EB4C6CF4BF}"/>
              </a:ext>
            </a:extLst>
          </p:cNvPr>
          <p:cNvSpPr>
            <a:spLocks noGrp="1"/>
          </p:cNvSpPr>
          <p:nvPr>
            <p:ph type="title"/>
          </p:nvPr>
        </p:nvSpPr>
        <p:spPr>
          <a:xfrm>
            <a:off x="838200" y="365126"/>
            <a:ext cx="7757694" cy="1288238"/>
          </a:xfrm>
        </p:spPr>
        <p:txBody>
          <a:bodyPr anchor="b">
            <a:normAutofit/>
          </a:bodyPr>
          <a:lstStyle/>
          <a:p>
            <a:r>
              <a:rPr lang="en-US" dirty="0">
                <a:solidFill>
                  <a:schemeClr val="accent4"/>
                </a:solidFill>
              </a:rPr>
              <a:t>Limitations and Future Directions</a:t>
            </a:r>
          </a:p>
        </p:txBody>
      </p:sp>
      <p:sp>
        <p:nvSpPr>
          <p:cNvPr id="31" name="Content Placeholder 30">
            <a:extLst>
              <a:ext uri="{FF2B5EF4-FFF2-40B4-BE49-F238E27FC236}">
                <a16:creationId xmlns:a16="http://schemas.microsoft.com/office/drawing/2014/main" id="{935377E2-08CE-4A91-A26B-AB66021B2590}"/>
              </a:ext>
            </a:extLst>
          </p:cNvPr>
          <p:cNvSpPr>
            <a:spLocks noGrp="1"/>
          </p:cNvSpPr>
          <p:nvPr>
            <p:ph idx="1"/>
          </p:nvPr>
        </p:nvSpPr>
        <p:spPr>
          <a:xfrm>
            <a:off x="838198" y="1956390"/>
            <a:ext cx="7322290" cy="3907465"/>
          </a:xfrm>
        </p:spPr>
        <p:txBody>
          <a:bodyPr anchor="t">
            <a:noAutofit/>
          </a:bodyPr>
          <a:lstStyle/>
          <a:p>
            <a:r>
              <a:rPr lang="en-US" sz="2400" dirty="0"/>
              <a:t>Our study sampled fewer studies than the seed study</a:t>
            </a:r>
          </a:p>
          <a:p>
            <a:r>
              <a:rPr lang="en-US" sz="2400" dirty="0"/>
              <a:t>The operational definitions are subject to debate</a:t>
            </a:r>
          </a:p>
          <a:p>
            <a:r>
              <a:rPr lang="en-US" sz="2400" dirty="0"/>
              <a:t>Maybe in the future we could include those moderators that the seed study did that we didn’t include</a:t>
            </a:r>
          </a:p>
          <a:p>
            <a:r>
              <a:rPr lang="en-US" sz="2400" dirty="0"/>
              <a:t>More studies are always appreciated</a:t>
            </a:r>
          </a:p>
          <a:p>
            <a:r>
              <a:rPr lang="en-US" sz="2400" dirty="0"/>
              <a:t>The Affective/Emotional component was retroactively defined</a:t>
            </a:r>
          </a:p>
        </p:txBody>
      </p:sp>
      <p:pic>
        <p:nvPicPr>
          <p:cNvPr id="3" name="Audio 2">
            <a:hlinkClick r:id="" action="ppaction://media"/>
            <a:extLst>
              <a:ext uri="{FF2B5EF4-FFF2-40B4-BE49-F238E27FC236}">
                <a16:creationId xmlns:a16="http://schemas.microsoft.com/office/drawing/2014/main" id="{ABA31FF6-B8F3-4B70-99BF-12C3D3DCA6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0863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59947"/>
    </mc:Choice>
    <mc:Fallback>
      <p:transition spd="slow" advTm="599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612267A4-58DD-4925-9D7D-56EB4C6CF4BF}"/>
              </a:ext>
            </a:extLst>
          </p:cNvPr>
          <p:cNvSpPr>
            <a:spLocks noGrp="1"/>
          </p:cNvSpPr>
          <p:nvPr>
            <p:ph type="title"/>
          </p:nvPr>
        </p:nvSpPr>
        <p:spPr>
          <a:xfrm>
            <a:off x="838200" y="176059"/>
            <a:ext cx="3697705" cy="562764"/>
          </a:xfrm>
        </p:spPr>
        <p:txBody>
          <a:bodyPr anchor="b">
            <a:normAutofit/>
          </a:bodyPr>
          <a:lstStyle/>
          <a:p>
            <a:r>
              <a:rPr lang="en-US" sz="2800" dirty="0">
                <a:solidFill>
                  <a:schemeClr val="accent4"/>
                </a:solidFill>
              </a:rPr>
              <a:t>References</a:t>
            </a:r>
          </a:p>
        </p:txBody>
      </p:sp>
      <p:sp>
        <p:nvSpPr>
          <p:cNvPr id="31" name="Content Placeholder 30">
            <a:extLst>
              <a:ext uri="{FF2B5EF4-FFF2-40B4-BE49-F238E27FC236}">
                <a16:creationId xmlns:a16="http://schemas.microsoft.com/office/drawing/2014/main" id="{935377E2-08CE-4A91-A26B-AB66021B2590}"/>
              </a:ext>
            </a:extLst>
          </p:cNvPr>
          <p:cNvSpPr>
            <a:spLocks noGrp="1"/>
          </p:cNvSpPr>
          <p:nvPr>
            <p:ph idx="1"/>
          </p:nvPr>
        </p:nvSpPr>
        <p:spPr>
          <a:xfrm>
            <a:off x="838200" y="738823"/>
            <a:ext cx="5112436" cy="4606759"/>
          </a:xfrm>
        </p:spPr>
        <p:txBody>
          <a:bodyPr anchor="t">
            <a:noAutofit/>
          </a:bodyPr>
          <a:lstStyle/>
          <a:p>
            <a:pPr>
              <a:lnSpc>
                <a:spcPct val="100000"/>
              </a:lnSpc>
              <a:spcBef>
                <a:spcPts val="600"/>
              </a:spcBef>
            </a:pPr>
            <a:r>
              <a:rPr lang="en-US" sz="1000" dirty="0"/>
              <a:t>Ahmadi, M., Moradi, A. R., </a:t>
            </a:r>
            <a:r>
              <a:rPr lang="en-US" sz="1000" dirty="0" err="1"/>
              <a:t>Esmaeili</a:t>
            </a:r>
            <a:r>
              <a:rPr lang="en-US" sz="1000" dirty="0"/>
              <a:t>, A. T., </a:t>
            </a:r>
            <a:r>
              <a:rPr lang="en-US" sz="1000" dirty="0" err="1"/>
              <a:t>Mirabolfathi</a:t>
            </a:r>
            <a:r>
              <a:rPr lang="en-US" sz="1000" dirty="0"/>
              <a:t>, V., &amp; </a:t>
            </a:r>
            <a:r>
              <a:rPr lang="en-US" sz="1000" dirty="0" err="1"/>
              <a:t>Jobson</a:t>
            </a:r>
            <a:r>
              <a:rPr lang="en-US" sz="1000" dirty="0"/>
              <a:t>, L.	 (2019). A preliminary study investigating time perception in			 adolescents with posttraumatic stress disorder and major depressive	 disorder</a:t>
            </a:r>
            <a:r>
              <a:rPr lang="en-US" sz="1000" i="1" dirty="0"/>
              <a:t>. Psychological Trauma: Theory, Research, Practice, and Policy,	 11</a:t>
            </a:r>
            <a:r>
              <a:rPr lang="en-US" sz="1000" dirty="0"/>
              <a:t>(6), 671–676.</a:t>
            </a:r>
          </a:p>
          <a:p>
            <a:pPr>
              <a:lnSpc>
                <a:spcPct val="100000"/>
              </a:lnSpc>
              <a:spcBef>
                <a:spcPts val="600"/>
              </a:spcBef>
            </a:pPr>
            <a:r>
              <a:rPr lang="en-US" sz="1000" dirty="0"/>
              <a:t>Block, R. A., Hancock, P. A., &amp; Zakay, D. (2010) How cognitive load affects	 duration judgments: A meta-analytic review. </a:t>
            </a:r>
            <a:r>
              <a:rPr lang="en-US" sz="1000" i="1" dirty="0"/>
              <a:t>Acta </a:t>
            </a:r>
            <a:r>
              <a:rPr lang="en-US" sz="1000" i="1" dirty="0" err="1"/>
              <a:t>Psychologia</a:t>
            </a:r>
            <a:r>
              <a:rPr lang="en-US" sz="1000" i="1" dirty="0"/>
              <a:t> 134</a:t>
            </a:r>
            <a:r>
              <a:rPr lang="en-US" sz="1000" dirty="0"/>
              <a:t>, 330-	343.</a:t>
            </a:r>
          </a:p>
          <a:p>
            <a:pPr>
              <a:lnSpc>
                <a:spcPct val="100000"/>
              </a:lnSpc>
              <a:spcBef>
                <a:spcPts val="600"/>
              </a:spcBef>
            </a:pPr>
            <a:r>
              <a:rPr lang="en-US" sz="1000" dirty="0"/>
              <a:t>Cassidy, G. G., &amp; MacDonald, R. A. R. (2010). The effects of music on time	 perception and performance of a driving game. </a:t>
            </a:r>
            <a:r>
              <a:rPr lang="fr-FR" sz="1000" i="1" dirty="0" err="1"/>
              <a:t>Scandinavian</a:t>
            </a:r>
            <a:r>
              <a:rPr lang="fr-FR" sz="1000" i="1" dirty="0"/>
              <a:t> Journal	 of Psychology 51</a:t>
            </a:r>
            <a:r>
              <a:rPr lang="fr-FR" sz="1000" dirty="0"/>
              <a:t>, 455–464.</a:t>
            </a:r>
            <a:endParaRPr lang="en-US" sz="1000" dirty="0"/>
          </a:p>
          <a:p>
            <a:pPr>
              <a:lnSpc>
                <a:spcPct val="100000"/>
              </a:lnSpc>
              <a:spcBef>
                <a:spcPts val="600"/>
              </a:spcBef>
            </a:pPr>
            <a:r>
              <a:rPr lang="en-US" sz="1000" dirty="0" err="1"/>
              <a:t>Castellà</a:t>
            </a:r>
            <a:r>
              <a:rPr lang="en-US" sz="1000" dirty="0"/>
              <a:t>, J., </a:t>
            </a:r>
            <a:r>
              <a:rPr lang="en-US" sz="1000" dirty="0" err="1"/>
              <a:t>Cuello</a:t>
            </a:r>
            <a:r>
              <a:rPr lang="en-US" sz="1000" dirty="0"/>
              <a:t>, C., &amp; Sanz, A. (2017). Does time fly 20 m above the	 ground? Exploring the role of affective response on time perception in a	 high‐risk sport. </a:t>
            </a:r>
            <a:r>
              <a:rPr lang="en-US" sz="1000" i="1" dirty="0"/>
              <a:t>Applied Cognitive Psychology 31,</a:t>
            </a:r>
            <a:r>
              <a:rPr lang="en-US" sz="1000" dirty="0"/>
              <a:t> 644-652.</a:t>
            </a:r>
          </a:p>
          <a:p>
            <a:pPr>
              <a:lnSpc>
                <a:spcPct val="100000"/>
              </a:lnSpc>
              <a:spcBef>
                <a:spcPts val="600"/>
              </a:spcBef>
            </a:pPr>
            <a:r>
              <a:rPr lang="en-US" sz="1000" dirty="0"/>
              <a:t>Cohen J. (1988). Statistical Power Analysis for the Behavioral Sciences (2</a:t>
            </a:r>
            <a:r>
              <a:rPr lang="en-US" sz="1000" baseline="30000" dirty="0"/>
              <a:t>nd</a:t>
            </a:r>
            <a:r>
              <a:rPr lang="en-US" sz="1000" dirty="0"/>
              <a:t>	 ed.),Hillsdale, NJ: Erlbaum. pp. 281, 284, 285</a:t>
            </a:r>
          </a:p>
          <a:p>
            <a:pPr>
              <a:lnSpc>
                <a:spcPct val="100000"/>
              </a:lnSpc>
              <a:spcBef>
                <a:spcPts val="600"/>
              </a:spcBef>
            </a:pPr>
            <a:r>
              <a:rPr lang="en-US" sz="1000" dirty="0"/>
              <a:t>Droit-Volet, S., &amp; Gil, S. (2016). The emotional body and time perception.	 </a:t>
            </a:r>
            <a:r>
              <a:rPr lang="en-US" sz="1000" i="1" dirty="0"/>
              <a:t>Cognition and Emotion 30</a:t>
            </a:r>
            <a:r>
              <a:rPr lang="en-US" sz="1000" dirty="0"/>
              <a:t>(4), 687-699.</a:t>
            </a:r>
          </a:p>
          <a:p>
            <a:pPr>
              <a:lnSpc>
                <a:spcPct val="100000"/>
              </a:lnSpc>
              <a:spcBef>
                <a:spcPts val="600"/>
              </a:spcBef>
            </a:pPr>
            <a:r>
              <a:rPr lang="en-US" sz="1000" dirty="0"/>
              <a:t>Johnson, L. W., &amp; MacKay, D. G. (2018). Relations between emotion,		 memory encoding, and time perception. </a:t>
            </a:r>
            <a:r>
              <a:rPr lang="en-US" sz="1000" i="1" dirty="0"/>
              <a:t>Cognition and Emotion 33</a:t>
            </a:r>
            <a:r>
              <a:rPr lang="en-US" sz="1000" dirty="0"/>
              <a:t>(2),	 185-196.</a:t>
            </a:r>
          </a:p>
          <a:p>
            <a:pPr>
              <a:lnSpc>
                <a:spcPct val="100000"/>
              </a:lnSpc>
              <a:spcBef>
                <a:spcPts val="600"/>
              </a:spcBef>
            </a:pPr>
            <a:r>
              <a:rPr lang="en-US" sz="1000" dirty="0" err="1"/>
              <a:t>Kornbrot</a:t>
            </a:r>
            <a:r>
              <a:rPr lang="en-US" sz="1000" dirty="0"/>
              <a:t>, D. E., </a:t>
            </a:r>
            <a:r>
              <a:rPr lang="en-US" sz="1000" dirty="0" err="1"/>
              <a:t>Msetfi</a:t>
            </a:r>
            <a:r>
              <a:rPr lang="en-US" sz="1000" dirty="0"/>
              <a:t>, R. M., &amp; </a:t>
            </a:r>
            <a:r>
              <a:rPr lang="en-US" sz="1000" dirty="0" err="1"/>
              <a:t>Grimwood</a:t>
            </a:r>
            <a:r>
              <a:rPr lang="en-US" sz="1000" dirty="0"/>
              <a:t>, M. J. (2013). Time perception	 and depressive realism: Judgment type, psychophysical functions and	 bias.</a:t>
            </a:r>
          </a:p>
          <a:p>
            <a:pPr>
              <a:lnSpc>
                <a:spcPct val="100000"/>
              </a:lnSpc>
              <a:spcBef>
                <a:spcPts val="600"/>
              </a:spcBef>
            </a:pPr>
            <a:r>
              <a:rPr lang="en-US" sz="1000" dirty="0"/>
              <a:t>Ferguson, G. A. (1966). Statistical Analysis in Psychology &amp; Education. New	 York, NY:	 McGraw-Hill. pp. 244.</a:t>
            </a:r>
          </a:p>
          <a:p>
            <a:pPr>
              <a:lnSpc>
                <a:spcPct val="100000"/>
              </a:lnSpc>
              <a:spcBef>
                <a:spcPts val="600"/>
              </a:spcBef>
            </a:pPr>
            <a:r>
              <a:rPr lang="en-US" sz="1000" dirty="0"/>
              <a:t>Gable, P. A., Neal, L. B., &amp; Poole, B. D. (2016). Sadness speeds and disgust	 drags: Influence of motivational direction on time perception in		 negative affect</a:t>
            </a:r>
            <a:r>
              <a:rPr lang="en-US" sz="1000" i="1" dirty="0"/>
              <a:t>. Motivation Science, 2</a:t>
            </a:r>
            <a:r>
              <a:rPr lang="en-US" sz="1000" dirty="0"/>
              <a:t>(4), 238–255.</a:t>
            </a:r>
          </a:p>
          <a:p>
            <a:pPr>
              <a:lnSpc>
                <a:spcPct val="100000"/>
              </a:lnSpc>
              <a:spcBef>
                <a:spcPts val="600"/>
              </a:spcBef>
            </a:pPr>
            <a:r>
              <a:rPr lang="en-US" sz="1000" dirty="0"/>
              <a:t>Lee, H.-Y., &amp; Yang, E.-L. (2019). Exploring the effects of working memory on	 time perception in attention deficit hyperactivity disorder. </a:t>
            </a:r>
            <a:r>
              <a:rPr lang="en-US" sz="1000" i="1" dirty="0"/>
              <a:t>Psychological	 Reports 122</a:t>
            </a:r>
            <a:r>
              <a:rPr lang="en-US" sz="1000" dirty="0"/>
              <a:t>(1), 23-25.</a:t>
            </a:r>
          </a:p>
        </p:txBody>
      </p:sp>
      <p:sp>
        <p:nvSpPr>
          <p:cNvPr id="6" name="Content Placeholder 30">
            <a:extLst>
              <a:ext uri="{FF2B5EF4-FFF2-40B4-BE49-F238E27FC236}">
                <a16:creationId xmlns:a16="http://schemas.microsoft.com/office/drawing/2014/main" id="{2C2E939D-A7D6-43D9-ABAD-54B60998BB71}"/>
              </a:ext>
            </a:extLst>
          </p:cNvPr>
          <p:cNvSpPr txBox="1">
            <a:spLocks/>
          </p:cNvSpPr>
          <p:nvPr/>
        </p:nvSpPr>
        <p:spPr>
          <a:xfrm>
            <a:off x="6096000" y="1644394"/>
            <a:ext cx="5112436" cy="460675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00" dirty="0"/>
          </a:p>
        </p:txBody>
      </p:sp>
      <p:sp>
        <p:nvSpPr>
          <p:cNvPr id="8" name="TextBox 7">
            <a:extLst>
              <a:ext uri="{FF2B5EF4-FFF2-40B4-BE49-F238E27FC236}">
                <a16:creationId xmlns:a16="http://schemas.microsoft.com/office/drawing/2014/main" id="{7F8C7209-3C8D-4549-9832-A39AE50E2F32}"/>
              </a:ext>
            </a:extLst>
          </p:cNvPr>
          <p:cNvSpPr txBox="1"/>
          <p:nvPr/>
        </p:nvSpPr>
        <p:spPr>
          <a:xfrm>
            <a:off x="5950636" y="738823"/>
            <a:ext cx="6098344" cy="6217087"/>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000" dirty="0"/>
              <a:t>Loucks, J., &amp; Nagel, N. (2018). Temporal perception is enhanced for goal-directed		 biological actions. Visual Cognition 26(7), 530-544.</a:t>
            </a:r>
          </a:p>
          <a:p>
            <a:pPr marL="285750" indent="-285750">
              <a:spcBef>
                <a:spcPts val="600"/>
              </a:spcBef>
              <a:buFont typeface="Arial" panose="020B0604020202020204" pitchFamily="34" charset="0"/>
              <a:buChar char="•"/>
            </a:pPr>
            <a:r>
              <a:rPr lang="en-US" sz="1000" dirty="0" err="1"/>
              <a:t>Mioni</a:t>
            </a:r>
            <a:r>
              <a:rPr lang="en-US" sz="1000" dirty="0"/>
              <a:t>, G., &amp; </a:t>
            </a:r>
            <a:r>
              <a:rPr lang="en-US" sz="1000" dirty="0" err="1"/>
              <a:t>Stablum</a:t>
            </a:r>
            <a:r>
              <a:rPr lang="en-US" sz="1000" dirty="0"/>
              <a:t>, F. (2014). Monitoring </a:t>
            </a:r>
            <a:r>
              <a:rPr lang="en-US" sz="1000" dirty="0" err="1"/>
              <a:t>behaviour</a:t>
            </a:r>
            <a:r>
              <a:rPr lang="en-US" sz="1000" dirty="0"/>
              <a:t> in a time-based prospective memory	 task: The involvement of executive functions and time perception</a:t>
            </a:r>
            <a:r>
              <a:rPr lang="en-US" sz="1000" i="1" dirty="0"/>
              <a:t>. Memory 22</a:t>
            </a:r>
            <a:r>
              <a:rPr lang="en-US" sz="1000" dirty="0"/>
              <a:t>(5), 536	-552.</a:t>
            </a:r>
          </a:p>
          <a:p>
            <a:pPr marL="285750" indent="-285750">
              <a:spcBef>
                <a:spcPts val="600"/>
              </a:spcBef>
              <a:buFont typeface="Arial" panose="020B0604020202020204" pitchFamily="34" charset="0"/>
              <a:buChar char="•"/>
            </a:pPr>
            <a:r>
              <a:rPr lang="en-US" sz="1000" dirty="0"/>
              <a:t>Mitchell, J. M., Weinstein, D., Vega, T., &amp; </a:t>
            </a:r>
            <a:r>
              <a:rPr lang="en-US" sz="1000" dirty="0" err="1"/>
              <a:t>Kayser</a:t>
            </a:r>
            <a:r>
              <a:rPr lang="en-US" sz="1000" dirty="0"/>
              <a:t>, A. S. (2018). Dopamine, time perception,	 and future time perspective. </a:t>
            </a:r>
            <a:r>
              <a:rPr lang="en-US" sz="1000" i="1" dirty="0" err="1"/>
              <a:t>Pychopharmacology</a:t>
            </a:r>
            <a:r>
              <a:rPr lang="en-US" sz="1000" i="1" dirty="0"/>
              <a:t> 235, </a:t>
            </a:r>
            <a:r>
              <a:rPr lang="en-US" sz="1000" dirty="0"/>
              <a:t>2783-2793.</a:t>
            </a:r>
          </a:p>
          <a:p>
            <a:pPr marL="285750" indent="-285750">
              <a:spcBef>
                <a:spcPts val="600"/>
              </a:spcBef>
              <a:buFont typeface="Arial" panose="020B0604020202020204" pitchFamily="34" charset="0"/>
              <a:buChar char="•"/>
            </a:pPr>
            <a:r>
              <a:rPr lang="en-US" sz="1000" dirty="0"/>
              <a:t>Moskowitz, G. B., </a:t>
            </a:r>
            <a:r>
              <a:rPr lang="en-US" sz="1000" dirty="0" err="1"/>
              <a:t>Okten</a:t>
            </a:r>
            <a:r>
              <a:rPr lang="en-US" sz="1000" dirty="0"/>
              <a:t>, I. O., &amp; Gooch, C. M. (2017). Distortion in time perception as a result	 of concern about appearing biased. </a:t>
            </a:r>
            <a:r>
              <a:rPr lang="en-US" sz="1000" i="1" dirty="0" err="1"/>
              <a:t>PLoS</a:t>
            </a:r>
            <a:r>
              <a:rPr lang="en-US" sz="1000" i="1" dirty="0"/>
              <a:t> ONE 12</a:t>
            </a:r>
            <a:r>
              <a:rPr lang="en-US" sz="1000" dirty="0"/>
              <a:t>(8): e0182241.</a:t>
            </a:r>
          </a:p>
          <a:p>
            <a:pPr marL="285750" indent="-285750">
              <a:spcBef>
                <a:spcPts val="600"/>
              </a:spcBef>
              <a:buFont typeface="Arial" panose="020B0604020202020204" pitchFamily="34" charset="0"/>
              <a:buChar char="•"/>
            </a:pPr>
            <a:r>
              <a:rPr lang="en-US" sz="1000" dirty="0"/>
              <a:t>Ogden, R. S. (2013). The effect of facial attractiveness on temporal perception. </a:t>
            </a:r>
            <a:r>
              <a:rPr lang="en-US" sz="1000" i="1" dirty="0"/>
              <a:t>Cognition	 and Emotion 27</a:t>
            </a:r>
            <a:r>
              <a:rPr lang="en-US" sz="1000" dirty="0"/>
              <a:t>(7), 1292-1304.</a:t>
            </a:r>
          </a:p>
          <a:p>
            <a:pPr marL="285750" indent="-285750">
              <a:spcBef>
                <a:spcPts val="600"/>
              </a:spcBef>
              <a:buFont typeface="Arial" panose="020B0604020202020204" pitchFamily="34" charset="0"/>
              <a:buChar char="•"/>
            </a:pPr>
            <a:r>
              <a:rPr lang="en-US" sz="1000" dirty="0"/>
              <a:t>Puma, S., </a:t>
            </a:r>
            <a:r>
              <a:rPr lang="en-US" sz="1000" dirty="0" err="1"/>
              <a:t>Matton</a:t>
            </a:r>
            <a:r>
              <a:rPr lang="en-US" sz="1000" dirty="0"/>
              <a:t>, N., </a:t>
            </a:r>
            <a:r>
              <a:rPr lang="en-US" sz="1000" dirty="0" err="1"/>
              <a:t>Paubel</a:t>
            </a:r>
            <a:r>
              <a:rPr lang="en-US" sz="1000" dirty="0"/>
              <a:t>, P.-V., &amp; Tricot, A. (2018). Cognitive Load Theory and time	 considerations: Using the Time-Based Resource Sharing model. </a:t>
            </a:r>
            <a:r>
              <a:rPr lang="en-US" sz="1000" i="1" dirty="0"/>
              <a:t>Educational Psychology	 Review 30</a:t>
            </a:r>
            <a:r>
              <a:rPr lang="en-US" sz="1000" dirty="0"/>
              <a:t>, 1199-1214.</a:t>
            </a:r>
          </a:p>
          <a:p>
            <a:pPr marL="285750" indent="-285750">
              <a:spcBef>
                <a:spcPts val="600"/>
              </a:spcBef>
              <a:buFont typeface="Arial" panose="020B0604020202020204" pitchFamily="34" charset="0"/>
              <a:buChar char="•"/>
            </a:pPr>
            <a:r>
              <a:rPr lang="en-US" sz="1000" dirty="0"/>
              <a:t>Rosenthal, R. (1994). Parametric measures of effect size. In H. Cooper &amp; L. V. Hedges (Eds.),	 The Handbook of Research Synthesis. New York, NY: Sage. pp. 239.</a:t>
            </a:r>
          </a:p>
          <a:p>
            <a:pPr marL="285750" indent="-285750">
              <a:spcBef>
                <a:spcPts val="600"/>
              </a:spcBef>
              <a:buFont typeface="Arial" panose="020B0604020202020204" pitchFamily="34" charset="0"/>
              <a:buChar char="•"/>
            </a:pPr>
            <a:r>
              <a:rPr lang="en-US" sz="1000" dirty="0" err="1"/>
              <a:t>Ruscio</a:t>
            </a:r>
            <a:r>
              <a:rPr lang="en-US" sz="1000" dirty="0"/>
              <a:t>, J. (2008). A probability-based measure of effect size: Robustness to base rates and	 other factors. Psychological Methods, 13, 19-30.</a:t>
            </a:r>
          </a:p>
          <a:p>
            <a:pPr marL="285750" indent="-285750">
              <a:spcBef>
                <a:spcPts val="600"/>
              </a:spcBef>
              <a:buFont typeface="Arial" panose="020B0604020202020204" pitchFamily="34" charset="0"/>
              <a:buChar char="•"/>
            </a:pPr>
            <a:r>
              <a:rPr lang="en-US" sz="1000" dirty="0" err="1"/>
              <a:t>Sarigiannidis</a:t>
            </a:r>
            <a:r>
              <a:rPr lang="en-US" sz="1000" dirty="0"/>
              <a:t>, I., Kirk, P. A., </a:t>
            </a:r>
            <a:r>
              <a:rPr lang="en-US" sz="1000" dirty="0" err="1"/>
              <a:t>Roiser</a:t>
            </a:r>
            <a:r>
              <a:rPr lang="en-US" sz="1000" dirty="0"/>
              <a:t>, J. P., &amp; Robinson, O. J. (2020). Does overloading cognitive	 resources mimic the impact of anxiety on temporal cognition? </a:t>
            </a:r>
            <a:r>
              <a:rPr lang="en-US" sz="1000" i="1" dirty="0"/>
              <a:t>Journal of Experimental	 Psychology: Learning, Memory, and Cognition.</a:t>
            </a:r>
            <a:r>
              <a:rPr lang="en-US" sz="1000" dirty="0"/>
              <a:t> Advance online publication.</a:t>
            </a:r>
          </a:p>
          <a:p>
            <a:pPr marL="285750" indent="-285750">
              <a:spcBef>
                <a:spcPts val="600"/>
              </a:spcBef>
              <a:buFont typeface="Arial" panose="020B0604020202020204" pitchFamily="34" charset="0"/>
              <a:buChar char="•"/>
            </a:pPr>
            <a:r>
              <a:rPr lang="en-US" sz="1000" dirty="0" err="1"/>
              <a:t>Sucala</a:t>
            </a:r>
            <a:r>
              <a:rPr lang="en-US" sz="1000" dirty="0"/>
              <a:t>, M., &amp; David, D. (2013). Mindful about time in a fast forward world The effects of	 mindfulness exercise on time perception. </a:t>
            </a:r>
            <a:r>
              <a:rPr lang="en-US" sz="1000" i="1" dirty="0"/>
              <a:t>Transylvanian Journal of Psychology 14</a:t>
            </a:r>
            <a:r>
              <a:rPr lang="en-US" sz="1000" dirty="0"/>
              <a:t>(2), 243	-253.</a:t>
            </a:r>
          </a:p>
          <a:p>
            <a:pPr marL="285750" indent="-285750">
              <a:spcBef>
                <a:spcPts val="600"/>
              </a:spcBef>
              <a:buFont typeface="Arial" panose="020B0604020202020204" pitchFamily="34" charset="0"/>
              <a:buChar char="•"/>
            </a:pPr>
            <a:r>
              <a:rPr lang="en-US" sz="1000" dirty="0" err="1"/>
              <a:t>Turel</a:t>
            </a:r>
            <a:r>
              <a:rPr lang="en-US" sz="1000" dirty="0"/>
              <a:t>, O., &amp; R. </a:t>
            </a:r>
            <a:r>
              <a:rPr lang="en-US" sz="1000" dirty="0" err="1"/>
              <a:t>Cavagnaro</a:t>
            </a:r>
            <a:r>
              <a:rPr lang="en-US" sz="1000" dirty="0"/>
              <a:t>, D. (2018). Effect of abstinence from social media on time		 perception: Differences between low- and at-risk for social media “addiction” groups.	 </a:t>
            </a:r>
            <a:r>
              <a:rPr lang="en-US" sz="1000" i="1" dirty="0"/>
              <a:t>Psychiatric Quarterly 90</a:t>
            </a:r>
            <a:r>
              <a:rPr lang="en-US" sz="1000" dirty="0"/>
              <a:t>, 217-227.</a:t>
            </a:r>
          </a:p>
          <a:p>
            <a:pPr marL="285750" indent="-285750">
              <a:spcBef>
                <a:spcPts val="600"/>
              </a:spcBef>
              <a:buFont typeface="Arial" panose="020B0604020202020204" pitchFamily="34" charset="0"/>
              <a:buChar char="•"/>
            </a:pPr>
            <a:r>
              <a:rPr lang="en-US" sz="1000" dirty="0" err="1"/>
              <a:t>Uusberg</a:t>
            </a:r>
            <a:r>
              <a:rPr lang="en-US" sz="1000" dirty="0"/>
              <a:t>, A., </a:t>
            </a:r>
            <a:r>
              <a:rPr lang="en-US" sz="1000" dirty="0" err="1"/>
              <a:t>Naar</a:t>
            </a:r>
            <a:r>
              <a:rPr lang="en-US" sz="1000" dirty="0"/>
              <a:t>, R., Tamm, M., </a:t>
            </a:r>
            <a:r>
              <a:rPr lang="en-US" sz="1000" dirty="0" err="1"/>
              <a:t>Kreegipuu</a:t>
            </a:r>
            <a:r>
              <a:rPr lang="en-US" sz="1000" dirty="0"/>
              <a:t>, K., &amp; Gross, J. J. (2018). Bending time: The role	 of affective appraisal in time perception. </a:t>
            </a:r>
            <a:r>
              <a:rPr lang="en-US" sz="1000" i="1" dirty="0"/>
              <a:t>Emotion, 18</a:t>
            </a:r>
            <a:r>
              <a:rPr lang="en-US" sz="1000" dirty="0"/>
              <a:t>(8), 1174–1188.</a:t>
            </a:r>
          </a:p>
          <a:p>
            <a:pPr marL="285750" indent="-285750">
              <a:spcBef>
                <a:spcPts val="600"/>
              </a:spcBef>
              <a:buFont typeface="Arial" panose="020B0604020202020204" pitchFamily="34" charset="0"/>
              <a:buChar char="•"/>
            </a:pPr>
            <a:r>
              <a:rPr lang="en-US" sz="1000" dirty="0" err="1"/>
              <a:t>Yanakieva</a:t>
            </a:r>
            <a:r>
              <a:rPr lang="en-US" sz="1000" dirty="0"/>
              <a:t>, S., </a:t>
            </a:r>
            <a:r>
              <a:rPr lang="en-US" sz="1000" dirty="0" err="1"/>
              <a:t>Polychroni</a:t>
            </a:r>
            <a:r>
              <a:rPr lang="en-US" sz="1000" dirty="0"/>
              <a:t>, N., Family, N., Williams, L. T. J., Luke, D. P., &amp; Terhune, D. B. (2019).	 The effects of </a:t>
            </a:r>
            <a:r>
              <a:rPr lang="en-US" sz="1000" dirty="0" err="1"/>
              <a:t>microdose</a:t>
            </a:r>
            <a:r>
              <a:rPr lang="en-US" sz="1000" dirty="0"/>
              <a:t> LSD on time perception: A </a:t>
            </a:r>
            <a:r>
              <a:rPr lang="en-US" sz="1000" dirty="0" err="1"/>
              <a:t>randomised</a:t>
            </a:r>
            <a:r>
              <a:rPr lang="en-US" sz="1000" dirty="0"/>
              <a:t>, double-blind,		 placebo-controlled trial. </a:t>
            </a:r>
            <a:r>
              <a:rPr lang="en-US" sz="1000" i="1" dirty="0"/>
              <a:t>Psychopharmacology 236</a:t>
            </a:r>
            <a:r>
              <a:rPr lang="en-US" sz="1000" dirty="0"/>
              <a:t>, 1159-1170.</a:t>
            </a:r>
          </a:p>
          <a:p>
            <a:endParaRPr lang="en-US" sz="1800" dirty="0"/>
          </a:p>
        </p:txBody>
      </p:sp>
    </p:spTree>
    <p:extLst>
      <p:ext uri="{BB962C8B-B14F-4D97-AF65-F5344CB8AC3E}">
        <p14:creationId xmlns:p14="http://schemas.microsoft.com/office/powerpoint/2010/main" val="1107073302"/>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933</TotalTime>
  <Words>2413</Words>
  <Application>Microsoft Office PowerPoint</Application>
  <PresentationFormat>Widescreen</PresentationFormat>
  <Paragraphs>111</Paragraphs>
  <Slides>9</Slides>
  <Notes>8</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Ion Boardroom</vt:lpstr>
      <vt:lpstr>Cognitive Load and Time Perception: A Systematic Review</vt:lpstr>
      <vt:lpstr>Overview</vt:lpstr>
      <vt:lpstr>The Stakes</vt:lpstr>
      <vt:lpstr>Our research question</vt:lpstr>
      <vt:lpstr>The Long Answer, P1: Methodology</vt:lpstr>
      <vt:lpstr>The Long Answer, P2: Results</vt:lpstr>
      <vt:lpstr>Discussion</vt:lpstr>
      <vt:lpstr>Limitations and Future Directions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Tolliver, Joshua W.</dc:creator>
  <cp:lastModifiedBy>Tolliver, Joshua W.</cp:lastModifiedBy>
  <cp:revision>50</cp:revision>
  <dcterms:created xsi:type="dcterms:W3CDTF">2020-10-28T20:24:34Z</dcterms:created>
  <dcterms:modified xsi:type="dcterms:W3CDTF">2020-10-31T00:00:17Z</dcterms:modified>
</cp:coreProperties>
</file>