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67" r:id="rId3"/>
    <p:sldId id="263" r:id="rId4"/>
    <p:sldId id="257" r:id="rId5"/>
    <p:sldId id="258" r:id="rId6"/>
    <p:sldId id="259" r:id="rId7"/>
    <p:sldId id="265" r:id="rId8"/>
    <p:sldId id="266" r:id="rId9"/>
    <p:sldId id="260" r:id="rId10"/>
    <p:sldId id="268" r:id="rId11"/>
    <p:sldId id="269" r:id="rId12"/>
    <p:sldId id="270" r:id="rId13"/>
    <p:sldId id="261" r:id="rId14"/>
    <p:sldId id="262" r:id="rId15"/>
    <p:sldId id="264" r:id="rId16"/>
  </p:sldIdLst>
  <p:sldSz cx="9144000" cy="5143500" type="screen16x9"/>
  <p:notesSz cx="6858000" cy="9144000"/>
  <p:embeddedFontLst>
    <p:embeddedFont>
      <p:font typeface="Nunito" pitchFamily="2" charset="77"/>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na, Kenton L." initials="SL" lastIdx="2" clrIdx="0">
    <p:extLst>
      <p:ext uri="{19B8F6BF-5375-455C-9EA6-DF929625EA0E}">
        <p15:presenceInfo xmlns:p15="http://schemas.microsoft.com/office/powerpoint/2012/main" userId="S::klse223@uky.edu::145cd3d1-816e-4d40-8b41-1abc6e8261a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8FE2A-158A-5841-BEA4-449901EF595C}" v="38" dt="2020-10-30T21:10:04.179"/>
    <p1510:client id="{6605740E-EBB9-BDE7-5119-DBCD90225094}" v="3" dt="2020-10-30T20:24:03.867"/>
    <p1510:client id="{B4742390-B47F-8005-ED60-34A54B88BEDE}" v="57" dt="2020-10-15T19:50:47.339"/>
    <p1510:client id="{C6EA3CEC-23BA-7042-77C2-024E78E3D8BE}" v="128" dt="2020-10-31T16:39:12.844"/>
    <p1510:client id="{E51937FE-0F2E-9D90-9E7B-EDA764C4AA4F}" v="6" dt="2020-10-30T21:16:47.417"/>
    <p1510:client id="{EB90B868-4602-134F-A9C0-6BA3BB728215}" v="8" dt="2020-10-15T19:51:49.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94"/>
  </p:normalViewPr>
  <p:slideViewPr>
    <p:cSldViewPr snapToGrid="0">
      <p:cViewPr varScale="1">
        <p:scale>
          <a:sx n="161" d="100"/>
          <a:sy n="161" d="100"/>
        </p:scale>
        <p:origin x="784" y="20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5370e21d0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5370e21d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201F1E"/>
              </a:buClr>
              <a:buSzPts val="1200"/>
              <a:buFont typeface="Times New Roman"/>
              <a:buChar char="●"/>
            </a:pPr>
            <a:r>
              <a:rPr lang="en" sz="1200">
                <a:solidFill>
                  <a:srgbClr val="201F1E"/>
                </a:solidFill>
                <a:highlight>
                  <a:schemeClr val="lt1"/>
                </a:highlight>
                <a:latin typeface="Times New Roman"/>
                <a:ea typeface="Times New Roman"/>
                <a:cs typeface="Times New Roman"/>
                <a:sym typeface="Times New Roman"/>
              </a:rPr>
              <a:t>Reforest the Bluegrass contains # sites that are habitat islands surrounded by an urban matrix</a:t>
            </a:r>
            <a:endParaRPr sz="1200">
              <a:solidFill>
                <a:srgbClr val="201F1E"/>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a:solidFill>
                <a:srgbClr val="201F1E"/>
              </a:solidFill>
              <a:highlight>
                <a:schemeClr val="lt1"/>
              </a:highlight>
              <a:latin typeface="Times New Roman"/>
              <a:ea typeface="Times New Roman"/>
              <a:cs typeface="Times New Roman"/>
              <a:sym typeface="Times New Roman"/>
            </a:endParaRPr>
          </a:p>
          <a:p>
            <a:pPr marL="0" lvl="0" indent="0" algn="l" rtl="0">
              <a:spcBef>
                <a:spcPts val="0"/>
              </a:spcBef>
              <a:spcAft>
                <a:spcPts val="0"/>
              </a:spcAft>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370e21d0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370e21d0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370e21d0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370e21d0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5370e21d0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5370e21d0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9c6fe3e65c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9c6fe3e65c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9afa744b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9afa744b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5">
            <a:alphaModFix amt="51000"/>
          </a:blip>
          <a:srcRect b="15626"/>
          <a:stretch/>
        </p:blipFill>
        <p:spPr>
          <a:xfrm>
            <a:off x="0" y="0"/>
            <a:ext cx="9144006" cy="5143496"/>
          </a:xfrm>
          <a:prstGeom prst="rect">
            <a:avLst/>
          </a:prstGeom>
          <a:noFill/>
          <a:ln>
            <a:noFill/>
          </a:ln>
        </p:spPr>
      </p:pic>
      <p:sp>
        <p:nvSpPr>
          <p:cNvPr id="55" name="Google Shape;55;p13"/>
          <p:cNvSpPr/>
          <p:nvPr/>
        </p:nvSpPr>
        <p:spPr>
          <a:xfrm>
            <a:off x="0" y="3149375"/>
            <a:ext cx="7808100"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a:spLocks noGrp="1"/>
          </p:cNvSpPr>
          <p:nvPr>
            <p:ph type="ctrTitle"/>
          </p:nvPr>
        </p:nvSpPr>
        <p:spPr>
          <a:xfrm>
            <a:off x="0" y="3241625"/>
            <a:ext cx="7808100" cy="1048800"/>
          </a:xfrm>
          <a:prstGeom prst="rect">
            <a:avLst/>
          </a:prstGeom>
        </p:spPr>
        <p:txBody>
          <a:bodyPr spcFirstLastPara="1" wrap="square" lIns="91425" tIns="91425" rIns="91425" bIns="91425" anchor="b" anchorCtr="0">
            <a:noAutofit/>
          </a:bodyPr>
          <a:lstStyle/>
          <a:p>
            <a:r>
              <a:rPr lang="en" sz="3000" b="1" dirty="0">
                <a:solidFill>
                  <a:srgbClr val="FFFFFF"/>
                </a:solidFill>
                <a:latin typeface="Nunito"/>
                <a:ea typeface="Nunito"/>
                <a:cs typeface="Nunito"/>
                <a:sym typeface="Nunito"/>
              </a:rPr>
              <a:t>Impacts of Urban Reforestation on Bird Abundance and Diversity</a:t>
            </a:r>
            <a:endParaRPr sz="3000" b="1" dirty="0">
              <a:solidFill>
                <a:srgbClr val="FFFFFF"/>
              </a:solidFill>
              <a:latin typeface="Nunito"/>
              <a:ea typeface="Nunito"/>
              <a:cs typeface="Nunito"/>
              <a:sym typeface="Nunito"/>
            </a:endParaRPr>
          </a:p>
        </p:txBody>
      </p:sp>
      <p:sp>
        <p:nvSpPr>
          <p:cNvPr id="57" name="Google Shape;57;p13"/>
          <p:cNvSpPr/>
          <p:nvPr/>
        </p:nvSpPr>
        <p:spPr>
          <a:xfrm>
            <a:off x="0" y="4470725"/>
            <a:ext cx="7282901" cy="477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txBox="1">
            <a:spLocks noGrp="1"/>
          </p:cNvSpPr>
          <p:nvPr>
            <p:ph type="subTitle" idx="1"/>
          </p:nvPr>
        </p:nvSpPr>
        <p:spPr>
          <a:xfrm>
            <a:off x="103367" y="4470725"/>
            <a:ext cx="7179534" cy="477000"/>
          </a:xfrm>
          <a:prstGeom prst="rect">
            <a:avLst/>
          </a:prstGeom>
        </p:spPr>
        <p:txBody>
          <a:bodyPr spcFirstLastPara="1" wrap="square" lIns="91425" tIns="91425" rIns="91425" bIns="91425" anchor="t" anchorCtr="0">
            <a:noAutofit/>
          </a:bodyPr>
          <a:lstStyle/>
          <a:p>
            <a:pPr marL="0" indent="0"/>
            <a:r>
              <a:rPr lang="en" sz="2000" dirty="0">
                <a:latin typeface="Nunito"/>
                <a:ea typeface="Nunito"/>
                <a:cs typeface="Nunito"/>
                <a:sym typeface="Nunito"/>
              </a:rPr>
              <a:t>Sabrina Jacobs, Kailey Jensen, John Cox, and Kenton </a:t>
            </a:r>
            <a:r>
              <a:rPr lang="en" sz="2000" dirty="0" err="1">
                <a:latin typeface="Nunito"/>
                <a:ea typeface="Nunito"/>
                <a:cs typeface="Nunito"/>
                <a:sym typeface="Nunito"/>
              </a:rPr>
              <a:t>Sena</a:t>
            </a:r>
            <a:r>
              <a:rPr lang="en" sz="2000" dirty="0">
                <a:latin typeface="Nunito"/>
                <a:ea typeface="Nunito"/>
                <a:cs typeface="Nunito"/>
                <a:sym typeface="Nunito"/>
              </a:rPr>
              <a:t> </a:t>
            </a:r>
            <a:endParaRPr sz="2000" dirty="0">
              <a:latin typeface="Nunito"/>
              <a:ea typeface="Nunito"/>
              <a:cs typeface="Nunito"/>
              <a:sym typeface="Nunito"/>
            </a:endParaRPr>
          </a:p>
        </p:txBody>
      </p:sp>
      <p:pic>
        <p:nvPicPr>
          <p:cNvPr id="3" name="Audio 2">
            <a:hlinkClick r:id="" action="ppaction://media"/>
            <a:extLst>
              <a:ext uri="{FF2B5EF4-FFF2-40B4-BE49-F238E27FC236}">
                <a16:creationId xmlns:a16="http://schemas.microsoft.com/office/drawing/2014/main" id="{E74C335B-19BC-1445-B19D-1FA56CCDDD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796"/>
    </mc:Choice>
    <mc:Fallback>
      <p:transition spd="slow" advTm="18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92;p17">
            <a:extLst>
              <a:ext uri="{FF2B5EF4-FFF2-40B4-BE49-F238E27FC236}">
                <a16:creationId xmlns:a16="http://schemas.microsoft.com/office/drawing/2014/main" id="{AAAF6F06-C3A2-41D9-9239-068FD1168AEB}"/>
              </a:ext>
            </a:extLst>
          </p:cNvPr>
          <p:cNvSpPr/>
          <p:nvPr/>
        </p:nvSpPr>
        <p:spPr>
          <a:xfrm>
            <a:off x="0" y="116155"/>
            <a:ext cx="5631300"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3EE38FF-1C62-48D2-A5D5-75346EF1FFF9}"/>
              </a:ext>
            </a:extLst>
          </p:cNvPr>
          <p:cNvSpPr>
            <a:spLocks noGrp="1"/>
          </p:cNvSpPr>
          <p:nvPr>
            <p:ph type="title"/>
          </p:nvPr>
        </p:nvSpPr>
        <p:spPr/>
        <p:txBody>
          <a:bodyPr/>
          <a:lstStyle/>
          <a:p>
            <a:r>
              <a:rPr lang="en-US" b="1" dirty="0">
                <a:solidFill>
                  <a:schemeClr val="bg1"/>
                </a:solidFill>
                <a:latin typeface="Nunito"/>
              </a:rPr>
              <a:t>Relevant Literature</a:t>
            </a:r>
          </a:p>
        </p:txBody>
      </p:sp>
      <p:sp>
        <p:nvSpPr>
          <p:cNvPr id="3" name="Text Placeholder 2">
            <a:extLst>
              <a:ext uri="{FF2B5EF4-FFF2-40B4-BE49-F238E27FC236}">
                <a16:creationId xmlns:a16="http://schemas.microsoft.com/office/drawing/2014/main" id="{2704E563-70E1-49F6-BE35-7BE49B2371A6}"/>
              </a:ext>
            </a:extLst>
          </p:cNvPr>
          <p:cNvSpPr>
            <a:spLocks noGrp="1"/>
          </p:cNvSpPr>
          <p:nvPr>
            <p:ph type="body" idx="1"/>
          </p:nvPr>
        </p:nvSpPr>
        <p:spPr>
          <a:xfrm>
            <a:off x="311700" y="1549218"/>
            <a:ext cx="8520600" cy="3019657"/>
          </a:xfrm>
        </p:spPr>
        <p:txBody>
          <a:bodyPr/>
          <a:lstStyle/>
          <a:p>
            <a:r>
              <a:rPr lang="en-US" dirty="0"/>
              <a:t>There was a positive influence between patch size and bird diversity. Remnant patches with low human disturbance had higher rates of diversity over reforested patches with a lot of human disturbance. Vegetation and connectivity of a patch were also positively related to bird species richness and abundance. (Kang et al 2015)</a:t>
            </a:r>
          </a:p>
          <a:p>
            <a:pPr>
              <a:lnSpc>
                <a:spcPct val="114999"/>
              </a:lnSpc>
            </a:pPr>
            <a:endParaRPr lang="en-US" dirty="0"/>
          </a:p>
        </p:txBody>
      </p:sp>
      <p:pic>
        <p:nvPicPr>
          <p:cNvPr id="5" name="Audio 4">
            <a:hlinkClick r:id="" action="ppaction://media"/>
            <a:extLst>
              <a:ext uri="{FF2B5EF4-FFF2-40B4-BE49-F238E27FC236}">
                <a16:creationId xmlns:a16="http://schemas.microsoft.com/office/drawing/2014/main" id="{3251D34B-2D03-E248-9068-3D2D1604B1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430044513"/>
      </p:ext>
    </p:extLst>
  </p:cSld>
  <p:clrMapOvr>
    <a:masterClrMapping/>
  </p:clrMapOvr>
  <mc:AlternateContent xmlns:mc="http://schemas.openxmlformats.org/markup-compatibility/2006">
    <mc:Choice xmlns:p14="http://schemas.microsoft.com/office/powerpoint/2010/main" Requires="p14">
      <p:transition spd="slow" p14:dur="2000" advTm="42628"/>
    </mc:Choice>
    <mc:Fallback>
      <p:transition spd="slow" advTm="42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CBC140-310F-450E-AE54-805EFB993E9D}"/>
              </a:ext>
            </a:extLst>
          </p:cNvPr>
          <p:cNvSpPr>
            <a:spLocks noGrp="1"/>
          </p:cNvSpPr>
          <p:nvPr>
            <p:ph type="body" idx="1"/>
          </p:nvPr>
        </p:nvSpPr>
        <p:spPr>
          <a:xfrm>
            <a:off x="311700" y="1483094"/>
            <a:ext cx="8520600" cy="3321938"/>
          </a:xfrm>
        </p:spPr>
        <p:txBody>
          <a:bodyPr/>
          <a:lstStyle/>
          <a:p>
            <a:r>
              <a:rPr lang="en-US" dirty="0"/>
              <a:t>Planting native and exotic species that provide food outside the usual seasonal period may benefit urban birds by extending the availability of food and reducing the need for birds to use anthropogenic food sources or feeders, which can alter community composition, spread disease and increase predator/competitor populations. (Gray and Van </a:t>
            </a:r>
            <a:r>
              <a:rPr lang="en-US" dirty="0" err="1"/>
              <a:t>Heezik</a:t>
            </a:r>
            <a:r>
              <a:rPr lang="en-US" dirty="0"/>
              <a:t>, 2016)</a:t>
            </a:r>
          </a:p>
          <a:p>
            <a:pPr>
              <a:lnSpc>
                <a:spcPct val="114999"/>
              </a:lnSpc>
            </a:pPr>
            <a:endParaRPr lang="en-US" dirty="0"/>
          </a:p>
          <a:p>
            <a:pPr>
              <a:lnSpc>
                <a:spcPct val="114999"/>
              </a:lnSpc>
            </a:pPr>
            <a:r>
              <a:rPr lang="en-US" dirty="0"/>
              <a:t>Removal of invasive shrub species may also affect other wildlife species. For example, bats were negatively associated with shrub density in this study, but many bird species select habitats with higher shrub densities for nesting and protection from predators. (Smith and Gehrt, 2009)</a:t>
            </a:r>
          </a:p>
          <a:p>
            <a:pPr>
              <a:lnSpc>
                <a:spcPct val="114999"/>
              </a:lnSpc>
            </a:pPr>
            <a:endParaRPr lang="en-US" dirty="0"/>
          </a:p>
          <a:p>
            <a:pPr>
              <a:lnSpc>
                <a:spcPct val="114999"/>
              </a:lnSpc>
            </a:pPr>
            <a:endParaRPr lang="en-US" dirty="0"/>
          </a:p>
        </p:txBody>
      </p:sp>
      <p:sp>
        <p:nvSpPr>
          <p:cNvPr id="6" name="Google Shape;92;p17">
            <a:extLst>
              <a:ext uri="{FF2B5EF4-FFF2-40B4-BE49-F238E27FC236}">
                <a16:creationId xmlns:a16="http://schemas.microsoft.com/office/drawing/2014/main" id="{92FA1F4B-4C75-488B-A69B-D7CE4C6E4D3D}"/>
              </a:ext>
            </a:extLst>
          </p:cNvPr>
          <p:cNvSpPr/>
          <p:nvPr/>
        </p:nvSpPr>
        <p:spPr>
          <a:xfrm>
            <a:off x="0" y="116155"/>
            <a:ext cx="5631300"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itle 1">
            <a:extLst>
              <a:ext uri="{FF2B5EF4-FFF2-40B4-BE49-F238E27FC236}">
                <a16:creationId xmlns:a16="http://schemas.microsoft.com/office/drawing/2014/main" id="{CC6ABC7B-92D3-4E1B-8820-B92537D84C20}"/>
              </a:ext>
            </a:extLst>
          </p:cNvPr>
          <p:cNvSpPr txBox="1">
            <a:spLocks/>
          </p:cNvSpPr>
          <p:nvPr/>
        </p:nvSpPr>
        <p:spPr>
          <a:xfrm>
            <a:off x="464100" y="446284"/>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b="1" dirty="0">
                <a:solidFill>
                  <a:schemeClr val="bg1"/>
                </a:solidFill>
                <a:latin typeface="Nunito"/>
              </a:rPr>
              <a:t>Relevant Literature</a:t>
            </a:r>
          </a:p>
        </p:txBody>
      </p:sp>
      <p:pic>
        <p:nvPicPr>
          <p:cNvPr id="4" name="Audio 3">
            <a:hlinkClick r:id="" action="ppaction://media"/>
            <a:extLst>
              <a:ext uri="{FF2B5EF4-FFF2-40B4-BE49-F238E27FC236}">
                <a16:creationId xmlns:a16="http://schemas.microsoft.com/office/drawing/2014/main" id="{B4A085A8-8684-C044-A510-989B2CE2CB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475020806"/>
      </p:ext>
    </p:extLst>
  </p:cSld>
  <p:clrMapOvr>
    <a:masterClrMapping/>
  </p:clrMapOvr>
  <mc:AlternateContent xmlns:mc="http://schemas.openxmlformats.org/markup-compatibility/2006">
    <mc:Choice xmlns:p14="http://schemas.microsoft.com/office/powerpoint/2010/main" Requires="p14">
      <p:transition spd="slow" p14:dur="2000" advTm="57759"/>
    </mc:Choice>
    <mc:Fallback>
      <p:transition spd="slow" advTm="57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80E9EF7-914F-484F-96C8-DF1E0ACFCDA3}"/>
              </a:ext>
            </a:extLst>
          </p:cNvPr>
          <p:cNvSpPr>
            <a:spLocks noGrp="1"/>
          </p:cNvSpPr>
          <p:nvPr>
            <p:ph type="body" idx="1"/>
          </p:nvPr>
        </p:nvSpPr>
        <p:spPr>
          <a:xfrm>
            <a:off x="311700" y="1605895"/>
            <a:ext cx="8520600" cy="3303045"/>
          </a:xfrm>
        </p:spPr>
        <p:txBody>
          <a:bodyPr/>
          <a:lstStyle/>
          <a:p>
            <a:pPr>
              <a:lnSpc>
                <a:spcPct val="114999"/>
              </a:lnSpc>
            </a:pPr>
            <a:r>
              <a:rPr lang="en-US" dirty="0"/>
              <a:t>Habitat quality might be maintained or improved if the removal of the exotic understory plants was accompanied by restoration of native shrubs. Other studies have demonstrated that honeysuckle can act as an ecological trap for shrub-nesting songbirds. (Schneider and Miller, 2014)</a:t>
            </a:r>
          </a:p>
          <a:p>
            <a:pPr marL="114300" indent="0">
              <a:lnSpc>
                <a:spcPct val="114999"/>
              </a:lnSpc>
              <a:buNone/>
            </a:pPr>
            <a:endParaRPr lang="en-US" dirty="0"/>
          </a:p>
          <a:p>
            <a:pPr>
              <a:lnSpc>
                <a:spcPct val="114999"/>
              </a:lnSpc>
            </a:pPr>
            <a:r>
              <a:rPr lang="en-US" dirty="0"/>
              <a:t>If native shrubs cannot be reestablished, thinning the understory would likely be more beneficial to the entire avian community than complete clearing of understory vegetation. (Schneider and Miller, 2014)</a:t>
            </a:r>
          </a:p>
          <a:p>
            <a:pPr marL="114300" indent="0">
              <a:lnSpc>
                <a:spcPct val="114999"/>
              </a:lnSpc>
              <a:buNone/>
            </a:pPr>
            <a:endParaRPr lang="en-US" dirty="0"/>
          </a:p>
        </p:txBody>
      </p:sp>
      <p:sp>
        <p:nvSpPr>
          <p:cNvPr id="5" name="Google Shape;92;p17">
            <a:extLst>
              <a:ext uri="{FF2B5EF4-FFF2-40B4-BE49-F238E27FC236}">
                <a16:creationId xmlns:a16="http://schemas.microsoft.com/office/drawing/2014/main" id="{F479185E-3726-4306-96C3-C6F6BF8DD575}"/>
              </a:ext>
            </a:extLst>
          </p:cNvPr>
          <p:cNvSpPr/>
          <p:nvPr/>
        </p:nvSpPr>
        <p:spPr>
          <a:xfrm>
            <a:off x="0" y="116155"/>
            <a:ext cx="5631300"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itle 1">
            <a:extLst>
              <a:ext uri="{FF2B5EF4-FFF2-40B4-BE49-F238E27FC236}">
                <a16:creationId xmlns:a16="http://schemas.microsoft.com/office/drawing/2014/main" id="{01F8588B-013C-425F-953F-09350DE4F946}"/>
              </a:ext>
            </a:extLst>
          </p:cNvPr>
          <p:cNvSpPr txBox="1">
            <a:spLocks/>
          </p:cNvSpPr>
          <p:nvPr/>
        </p:nvSpPr>
        <p:spPr>
          <a:xfrm>
            <a:off x="464100" y="446284"/>
            <a:ext cx="85206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b="1" dirty="0">
                <a:solidFill>
                  <a:schemeClr val="bg1"/>
                </a:solidFill>
                <a:latin typeface="Nunito"/>
              </a:rPr>
              <a:t>Relevant Literature</a:t>
            </a:r>
          </a:p>
        </p:txBody>
      </p:sp>
      <p:pic>
        <p:nvPicPr>
          <p:cNvPr id="4" name="Audio 3">
            <a:hlinkClick r:id="" action="ppaction://media"/>
            <a:extLst>
              <a:ext uri="{FF2B5EF4-FFF2-40B4-BE49-F238E27FC236}">
                <a16:creationId xmlns:a16="http://schemas.microsoft.com/office/drawing/2014/main" id="{D1C79E5D-3065-4048-987B-368A4F6F7F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257682832"/>
      </p:ext>
    </p:extLst>
  </p:cSld>
  <p:clrMapOvr>
    <a:masterClrMapping/>
  </p:clrMapOvr>
  <mc:AlternateContent xmlns:mc="http://schemas.openxmlformats.org/markup-compatibility/2006">
    <mc:Choice xmlns:p14="http://schemas.microsoft.com/office/powerpoint/2010/main" Requires="p14">
      <p:transition spd="slow" p14:dur="2000" advTm="68078"/>
    </mc:Choice>
    <mc:Fallback>
      <p:transition spd="slow" advTm="68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0" y="130325"/>
            <a:ext cx="6378646"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r>
              <a:rPr lang="en" b="1">
                <a:solidFill>
                  <a:srgbClr val="FFFFFF"/>
                </a:solidFill>
                <a:latin typeface="Nunito"/>
              </a:rPr>
              <a:t>Acknowledgements </a:t>
            </a:r>
            <a:endParaRPr lang="en-US" b="1">
              <a:solidFill>
                <a:srgbClr val="FFFFFF"/>
              </a:solidFill>
              <a:latin typeface="Nunito"/>
            </a:endParaRPr>
          </a:p>
        </p:txBody>
      </p:sp>
      <p:sp>
        <p:nvSpPr>
          <p:cNvPr id="102" name="Google Shape;102;p18"/>
          <p:cNvSpPr txBox="1">
            <a:spLocks noGrp="1"/>
          </p:cNvSpPr>
          <p:nvPr>
            <p:ph type="body" idx="1"/>
          </p:nvPr>
        </p:nvSpPr>
        <p:spPr>
          <a:xfrm>
            <a:off x="311700" y="1478522"/>
            <a:ext cx="8520600" cy="3529868"/>
          </a:xfrm>
          <a:prstGeom prst="rect">
            <a:avLst/>
          </a:prstGeom>
        </p:spPr>
        <p:txBody>
          <a:bodyPr spcFirstLastPara="1" wrap="square" lIns="91425" tIns="91425" rIns="91425" bIns="91425" anchor="t" anchorCtr="0">
            <a:noAutofit/>
          </a:bodyPr>
          <a:lstStyle/>
          <a:p>
            <a:pPr marL="0" indent="0">
              <a:buNone/>
            </a:pPr>
            <a:r>
              <a:rPr lang="en" sz="1400">
                <a:solidFill>
                  <a:srgbClr val="595959"/>
                </a:solidFill>
              </a:rPr>
              <a:t>Acknowledgements:</a:t>
            </a:r>
          </a:p>
          <a:p>
            <a:pPr marL="285750" indent="-285750">
              <a:lnSpc>
                <a:spcPct val="114999"/>
              </a:lnSpc>
              <a:spcBef>
                <a:spcPts val="1600"/>
              </a:spcBef>
              <a:buClr>
                <a:schemeClr val="dk1"/>
              </a:buClr>
              <a:buSzPts val="1100"/>
            </a:pPr>
            <a:r>
              <a:rPr lang="en" sz="1400">
                <a:solidFill>
                  <a:srgbClr val="595959"/>
                </a:solidFill>
              </a:rPr>
              <a:t>John Saylor – </a:t>
            </a:r>
            <a:r>
              <a:rPr lang="en" sz="1400"/>
              <a:t>Senior Program Manager at LFUCG</a:t>
            </a:r>
          </a:p>
          <a:p>
            <a:pPr marL="285750" indent="-285750">
              <a:lnSpc>
                <a:spcPct val="114999"/>
              </a:lnSpc>
              <a:spcBef>
                <a:spcPts val="1600"/>
              </a:spcBef>
              <a:buClr>
                <a:schemeClr val="dk1"/>
              </a:buClr>
              <a:buSzPts val="1100"/>
            </a:pPr>
            <a:r>
              <a:rPr lang="en" sz="1400">
                <a:solidFill>
                  <a:srgbClr val="595959"/>
                </a:solidFill>
              </a:rPr>
              <a:t>Heather Wilson – Municipal Arborist at LFUCG</a:t>
            </a:r>
            <a:endParaRPr lang="en">
              <a:solidFill>
                <a:srgbClr val="595959"/>
              </a:solidFill>
            </a:endParaRPr>
          </a:p>
          <a:p>
            <a:pPr marL="0" indent="0">
              <a:lnSpc>
                <a:spcPct val="114999"/>
              </a:lnSpc>
              <a:spcBef>
                <a:spcPts val="1600"/>
              </a:spcBef>
              <a:buNone/>
            </a:pPr>
            <a:endParaRPr lang="en" sz="1400"/>
          </a:p>
          <a:p>
            <a:pPr marL="0" indent="0" algn="ctr">
              <a:lnSpc>
                <a:spcPct val="114999"/>
              </a:lnSpc>
              <a:spcBef>
                <a:spcPts val="1600"/>
              </a:spcBef>
              <a:buNone/>
            </a:pPr>
            <a:r>
              <a:rPr lang="en" sz="1400"/>
              <a:t>Funding for this project was provided by a University of Kentucky Sustainability Challenge Grant</a:t>
            </a:r>
            <a:endParaRPr lang="en"/>
          </a:p>
          <a:p>
            <a:pPr marL="285750" indent="-285750">
              <a:lnSpc>
                <a:spcPct val="114999"/>
              </a:lnSpc>
              <a:spcBef>
                <a:spcPts val="1600"/>
              </a:spcBef>
            </a:pPr>
            <a:endParaRPr lang="en" sz="1400">
              <a:solidFill>
                <a:srgbClr val="595959"/>
              </a:solidFill>
            </a:endParaRPr>
          </a:p>
          <a:p>
            <a:pPr marL="285750" indent="-285750">
              <a:lnSpc>
                <a:spcPct val="114999"/>
              </a:lnSpc>
              <a:spcBef>
                <a:spcPts val="1600"/>
              </a:spcBef>
            </a:pPr>
            <a:endParaRPr lang="en" sz="1400">
              <a:solidFill>
                <a:srgbClr val="595959"/>
              </a:solidFill>
            </a:endParaRPr>
          </a:p>
          <a:p>
            <a:pPr marL="285750" indent="-285750">
              <a:spcBef>
                <a:spcPts val="1600"/>
              </a:spcBef>
            </a:pPr>
            <a:endParaRPr lang="en-US" sz="1400">
              <a:solidFill>
                <a:srgbClr val="000000"/>
              </a:solidFill>
            </a:endParaRPr>
          </a:p>
          <a:p>
            <a:pPr marL="285750" indent="-285750">
              <a:spcAft>
                <a:spcPts val="1600"/>
              </a:spcAft>
            </a:pPr>
            <a:endParaRPr lang="en-US" sz="1400"/>
          </a:p>
        </p:txBody>
      </p:sp>
      <p:pic>
        <p:nvPicPr>
          <p:cNvPr id="3" name="Audio 2">
            <a:hlinkClick r:id="" action="ppaction://media"/>
            <a:extLst>
              <a:ext uri="{FF2B5EF4-FFF2-40B4-BE49-F238E27FC236}">
                <a16:creationId xmlns:a16="http://schemas.microsoft.com/office/drawing/2014/main" id="{9E919EF6-98F1-D24F-A10D-6115209EFE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624"/>
    </mc:Choice>
    <mc:Fallback>
      <p:transition spd="slow" advTm="26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p:nvPr/>
        </p:nvSpPr>
        <p:spPr>
          <a:xfrm>
            <a:off x="0" y="2150850"/>
            <a:ext cx="9144000"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FFFFFF"/>
                </a:solidFill>
                <a:latin typeface="Nunito"/>
              </a:rPr>
              <a:t>Questions?</a:t>
            </a:r>
            <a:endParaRPr lang="en-US" b="1">
              <a:solidFill>
                <a:srgbClr val="FFFFFF"/>
              </a:solidFill>
              <a:latin typeface="Nunito"/>
            </a:endParaRPr>
          </a:p>
        </p:txBody>
      </p:sp>
      <p:sp>
        <p:nvSpPr>
          <p:cNvPr id="110" name="Google Shape;110;p19"/>
          <p:cNvSpPr txBox="1">
            <a:spLocks noGrp="1"/>
          </p:cNvSpPr>
          <p:nvPr>
            <p:ph type="body" idx="4294967295"/>
          </p:nvPr>
        </p:nvSpPr>
        <p:spPr>
          <a:xfrm>
            <a:off x="311700" y="2941925"/>
            <a:ext cx="8520600" cy="44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rPr>
              <a:t>Sabrina Jacobs - sabrina.jacobs@uky.edu Kailey Jensen - klje226@uky.edu </a:t>
            </a:r>
            <a:endParaRPr>
              <a:solidFill>
                <a:srgbClr val="FFFFFF"/>
              </a:solidFill>
            </a:endParaRPr>
          </a:p>
          <a:p>
            <a:pPr marL="0" lvl="0" indent="0" algn="ctr" rtl="0">
              <a:spcBef>
                <a:spcPts val="1600"/>
              </a:spcBef>
              <a:spcAft>
                <a:spcPts val="0"/>
              </a:spcAft>
              <a:buClr>
                <a:schemeClr val="dk1"/>
              </a:buClr>
              <a:buSzPts val="1100"/>
              <a:buFont typeface="Arial"/>
              <a:buNone/>
            </a:pPr>
            <a:endParaRPr sz="1100">
              <a:solidFill>
                <a:schemeClr val="dk1"/>
              </a:solidFill>
            </a:endParaRPr>
          </a:p>
          <a:p>
            <a:pPr marL="0" lvl="0" indent="0" algn="ctr" rtl="0">
              <a:spcBef>
                <a:spcPts val="0"/>
              </a:spcBef>
              <a:spcAft>
                <a:spcPts val="1600"/>
              </a:spcAft>
              <a:buNone/>
            </a:pPr>
            <a:endParaRPr/>
          </a:p>
        </p:txBody>
      </p:sp>
      <p:pic>
        <p:nvPicPr>
          <p:cNvPr id="3" name="Audio 2">
            <a:hlinkClick r:id="" action="ppaction://media"/>
            <a:extLst>
              <a:ext uri="{FF2B5EF4-FFF2-40B4-BE49-F238E27FC236}">
                <a16:creationId xmlns:a16="http://schemas.microsoft.com/office/drawing/2014/main" id="{AC6A6DA2-3A01-CA41-9583-A64F71C5F3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96"/>
    </mc:Choice>
    <mc:Fallback>
      <p:transition spd="slow" advTm="11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7;p19">
            <a:extLst>
              <a:ext uri="{FF2B5EF4-FFF2-40B4-BE49-F238E27FC236}">
                <a16:creationId xmlns:a16="http://schemas.microsoft.com/office/drawing/2014/main" id="{533E3B45-F922-4675-A1CE-BC10A9E54912}"/>
              </a:ext>
            </a:extLst>
          </p:cNvPr>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8;p19">
            <a:extLst>
              <a:ext uri="{FF2B5EF4-FFF2-40B4-BE49-F238E27FC236}">
                <a16:creationId xmlns:a16="http://schemas.microsoft.com/office/drawing/2014/main" id="{2EF69C55-58AC-47D7-8AF5-89F17E5140FC}"/>
              </a:ext>
            </a:extLst>
          </p:cNvPr>
          <p:cNvSpPr/>
          <p:nvPr/>
        </p:nvSpPr>
        <p:spPr>
          <a:xfrm>
            <a:off x="0" y="207750"/>
            <a:ext cx="9144000"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D74E70F8-951E-47C5-AA61-43BB4D359439}"/>
              </a:ext>
            </a:extLst>
          </p:cNvPr>
          <p:cNvSpPr>
            <a:spLocks noGrp="1"/>
          </p:cNvSpPr>
          <p:nvPr>
            <p:ph type="title"/>
          </p:nvPr>
        </p:nvSpPr>
        <p:spPr/>
        <p:txBody>
          <a:bodyPr/>
          <a:lstStyle/>
          <a:p>
            <a:pPr algn="ctr"/>
            <a:r>
              <a:rPr lang="en-US" b="1" dirty="0">
                <a:solidFill>
                  <a:schemeClr val="bg1"/>
                </a:solidFill>
                <a:latin typeface="Nunito"/>
              </a:rPr>
              <a:t>Works Cited</a:t>
            </a:r>
          </a:p>
        </p:txBody>
      </p:sp>
      <p:sp>
        <p:nvSpPr>
          <p:cNvPr id="3" name="Text Placeholder 2">
            <a:extLst>
              <a:ext uri="{FF2B5EF4-FFF2-40B4-BE49-F238E27FC236}">
                <a16:creationId xmlns:a16="http://schemas.microsoft.com/office/drawing/2014/main" id="{4D9C5C4E-D8C4-4ACC-835D-D496D233F5E2}"/>
              </a:ext>
            </a:extLst>
          </p:cNvPr>
          <p:cNvSpPr>
            <a:spLocks noGrp="1"/>
          </p:cNvSpPr>
          <p:nvPr>
            <p:ph type="body" idx="1"/>
          </p:nvPr>
        </p:nvSpPr>
        <p:spPr>
          <a:xfrm>
            <a:off x="311700" y="1565714"/>
            <a:ext cx="8520600" cy="3416400"/>
          </a:xfrm>
        </p:spPr>
        <p:txBody>
          <a:bodyPr/>
          <a:lstStyle/>
          <a:p>
            <a:pPr marL="114300" indent="0">
              <a:buNone/>
            </a:pPr>
            <a:r>
              <a:rPr lang="en-US" sz="1100" dirty="0"/>
              <a:t>City of Lexington. 2020. Reforest The Bluegrass At Home. [online]</a:t>
            </a:r>
          </a:p>
          <a:p>
            <a:pPr marL="114300" indent="0">
              <a:lnSpc>
                <a:spcPct val="114999"/>
              </a:lnSpc>
              <a:buNone/>
            </a:pPr>
            <a:endParaRPr lang="en-US" sz="1100" dirty="0"/>
          </a:p>
          <a:p>
            <a:pPr marL="114300" indent="0">
              <a:lnSpc>
                <a:spcPct val="114999"/>
              </a:lnSpc>
              <a:buNone/>
            </a:pPr>
            <a:r>
              <a:rPr lang="en-US" sz="1100" dirty="0"/>
              <a:t>Gray, Emily R, and Van </a:t>
            </a:r>
            <a:r>
              <a:rPr lang="en-US" sz="1100" dirty="0" err="1"/>
              <a:t>Heezik</a:t>
            </a:r>
            <a:r>
              <a:rPr lang="en-US" sz="1100" dirty="0"/>
              <a:t>, Yolanda. "Exotic Trees Can Sustain Native Birds in Urban Woodlands." Urban Ecosystems 19.1 (2016): 315-29. Web.</a:t>
            </a:r>
            <a:endParaRPr lang="en-US" sz="1100"/>
          </a:p>
          <a:p>
            <a:pPr marL="114300" indent="0">
              <a:lnSpc>
                <a:spcPct val="114999"/>
              </a:lnSpc>
              <a:buNone/>
            </a:pPr>
            <a:endParaRPr lang="en-US" sz="1100" dirty="0"/>
          </a:p>
          <a:p>
            <a:pPr marL="114300" indent="0">
              <a:lnSpc>
                <a:spcPct val="114999"/>
              </a:lnSpc>
              <a:buNone/>
            </a:pPr>
            <a:r>
              <a:rPr lang="en-US" sz="1100"/>
              <a:t>Effects of habitat structure, human disturbance, and habitat connectivity on urban forest bird communities. </a:t>
            </a:r>
            <a:r>
              <a:rPr lang="en-US" sz="1100" i="1"/>
              <a:t>Urban Ecosystems. </a:t>
            </a:r>
            <a:r>
              <a:rPr lang="en-US" sz="1100"/>
              <a:t>18:857-870</a:t>
            </a:r>
            <a:endParaRPr lang="en-US"/>
          </a:p>
          <a:p>
            <a:pPr marL="114300" indent="0">
              <a:lnSpc>
                <a:spcPct val="114999"/>
              </a:lnSpc>
              <a:buNone/>
            </a:pPr>
            <a:endParaRPr lang="en-US" sz="1100" dirty="0"/>
          </a:p>
          <a:p>
            <a:pPr marL="114300" indent="0">
              <a:lnSpc>
                <a:spcPct val="114999"/>
              </a:lnSpc>
              <a:buNone/>
            </a:pPr>
            <a:r>
              <a:rPr lang="en-US" sz="1100" dirty="0"/>
              <a:t>Leston, Lionel F.V, and Rodewald, Amanda D. "Are Urban Forests Ecological </a:t>
            </a:r>
          </a:p>
          <a:p>
            <a:pPr marL="114300" indent="0">
              <a:lnSpc>
                <a:spcPct val="114999"/>
              </a:lnSpc>
              <a:buNone/>
            </a:pPr>
            <a:r>
              <a:rPr lang="en-US" sz="1100" dirty="0"/>
              <a:t>Traps for Understory Birds? An Examination Using Northern Cardinals." Biological Conservation 131.4 (2006): 566-74. Web.</a:t>
            </a:r>
            <a:endParaRPr lang="en-US" sz="1100"/>
          </a:p>
          <a:p>
            <a:pPr marL="114300" indent="0">
              <a:lnSpc>
                <a:spcPct val="114999"/>
              </a:lnSpc>
              <a:buNone/>
            </a:pPr>
            <a:endParaRPr lang="en-US" sz="1100" dirty="0"/>
          </a:p>
          <a:p>
            <a:pPr marL="114300" indent="0">
              <a:lnSpc>
                <a:spcPct val="114999"/>
              </a:lnSpc>
              <a:buNone/>
            </a:pPr>
            <a:r>
              <a:rPr lang="en-US" sz="1100" dirty="0"/>
              <a:t>Schneider, Sarah C,. Miller, James R. Response of avian communities to invasive vegetation in urban forest fragments. 2014. </a:t>
            </a:r>
            <a:r>
              <a:rPr lang="en-US" sz="1100" i="1" dirty="0"/>
              <a:t>The Condor. Vol. 116, No. 3 (August 2014), pp. 459-471</a:t>
            </a:r>
          </a:p>
          <a:p>
            <a:pPr marL="114300" indent="0">
              <a:lnSpc>
                <a:spcPct val="114999"/>
              </a:lnSpc>
              <a:buNone/>
            </a:pPr>
            <a:endParaRPr lang="en-US" sz="1100" i="1" dirty="0"/>
          </a:p>
          <a:p>
            <a:pPr marL="114300" indent="0">
              <a:lnSpc>
                <a:spcPct val="114999"/>
              </a:lnSpc>
              <a:buNone/>
            </a:pPr>
            <a:r>
              <a:rPr lang="en-US" sz="1100" dirty="0"/>
              <a:t>Smith, Debra A, Gehrt, Stanly D.  2009. Bat Response to Woodland Restoration within Urban Forest Fragments. </a:t>
            </a:r>
            <a:r>
              <a:rPr lang="en-US" sz="1100" i="1" dirty="0"/>
              <a:t>Restoration Ecology Vol.18, No.6, pp. 914–923</a:t>
            </a:r>
            <a:endParaRPr lang="en-US" sz="1100" dirty="0"/>
          </a:p>
        </p:txBody>
      </p:sp>
      <p:pic>
        <p:nvPicPr>
          <p:cNvPr id="6" name="Audio 5">
            <a:hlinkClick r:id="" action="ppaction://media"/>
            <a:extLst>
              <a:ext uri="{FF2B5EF4-FFF2-40B4-BE49-F238E27FC236}">
                <a16:creationId xmlns:a16="http://schemas.microsoft.com/office/drawing/2014/main" id="{FBB1251F-5CBB-AC41-B4C7-803E01DD73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541962782"/>
      </p:ext>
    </p:extLst>
  </p:cSld>
  <p:clrMapOvr>
    <a:masterClrMapping/>
  </p:clrMapOvr>
  <mc:AlternateContent xmlns:mc="http://schemas.openxmlformats.org/markup-compatibility/2006">
    <mc:Choice xmlns:p14="http://schemas.microsoft.com/office/powerpoint/2010/main" Requires="p14">
      <p:transition spd="slow" p14:dur="2000" advTm="16766"/>
    </mc:Choice>
    <mc:Fallback>
      <p:transition spd="slow" advTm="1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p14">
            <a:extLst>
              <a:ext uri="{FF2B5EF4-FFF2-40B4-BE49-F238E27FC236}">
                <a16:creationId xmlns:a16="http://schemas.microsoft.com/office/drawing/2014/main" id="{7C7C97FC-7223-4AFF-8D46-D7FFE4E4DB59}"/>
              </a:ext>
            </a:extLst>
          </p:cNvPr>
          <p:cNvSpPr/>
          <p:nvPr/>
        </p:nvSpPr>
        <p:spPr>
          <a:xfrm>
            <a:off x="0" y="-281354"/>
            <a:ext cx="9144000" cy="5460023"/>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2;p15">
            <a:extLst>
              <a:ext uri="{FF2B5EF4-FFF2-40B4-BE49-F238E27FC236}">
                <a16:creationId xmlns:a16="http://schemas.microsoft.com/office/drawing/2014/main" id="{CB7F97F8-C4B1-4BE5-920E-BE7F3609A928}"/>
              </a:ext>
            </a:extLst>
          </p:cNvPr>
          <p:cNvSpPr/>
          <p:nvPr/>
        </p:nvSpPr>
        <p:spPr>
          <a:xfrm>
            <a:off x="-1" y="156702"/>
            <a:ext cx="7058936"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itle 1">
            <a:extLst>
              <a:ext uri="{FF2B5EF4-FFF2-40B4-BE49-F238E27FC236}">
                <a16:creationId xmlns:a16="http://schemas.microsoft.com/office/drawing/2014/main" id="{88025005-0ED9-4F34-9729-254328C54C80}"/>
              </a:ext>
            </a:extLst>
          </p:cNvPr>
          <p:cNvSpPr>
            <a:spLocks noGrp="1"/>
          </p:cNvSpPr>
          <p:nvPr>
            <p:ph type="title"/>
          </p:nvPr>
        </p:nvSpPr>
        <p:spPr>
          <a:xfrm>
            <a:off x="83100" y="488987"/>
            <a:ext cx="8520600" cy="572700"/>
          </a:xfrm>
        </p:spPr>
        <p:txBody>
          <a:bodyPr/>
          <a:lstStyle/>
          <a:p>
            <a:r>
              <a:rPr lang="en-US" b="1">
                <a:solidFill>
                  <a:schemeClr val="bg1"/>
                </a:solidFill>
                <a:latin typeface="Nunito"/>
              </a:rPr>
              <a:t>Reforestation and Restoration Ecology</a:t>
            </a:r>
          </a:p>
        </p:txBody>
      </p:sp>
      <p:sp>
        <p:nvSpPr>
          <p:cNvPr id="12" name="Text Placeholder 2">
            <a:extLst>
              <a:ext uri="{FF2B5EF4-FFF2-40B4-BE49-F238E27FC236}">
                <a16:creationId xmlns:a16="http://schemas.microsoft.com/office/drawing/2014/main" id="{292BCF57-6435-45D1-8FFD-87BBFE7492D6}"/>
              </a:ext>
            </a:extLst>
          </p:cNvPr>
          <p:cNvSpPr txBox="1">
            <a:spLocks/>
          </p:cNvSpPr>
          <p:nvPr/>
        </p:nvSpPr>
        <p:spPr>
          <a:xfrm>
            <a:off x="311701" y="1504168"/>
            <a:ext cx="4577250" cy="3521907"/>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999"/>
              </a:lnSpc>
            </a:pPr>
            <a:r>
              <a:rPr lang="en-US" sz="2000" b="1">
                <a:solidFill>
                  <a:schemeClr val="accent1">
                    <a:lumMod val="50000"/>
                  </a:schemeClr>
                </a:solidFill>
              </a:rPr>
              <a:t>Restoration Ecology:</a:t>
            </a:r>
            <a:r>
              <a:rPr lang="en-US" sz="2000" b="1"/>
              <a:t> </a:t>
            </a:r>
            <a:endParaRPr lang="en-US" sz="2000"/>
          </a:p>
          <a:p>
            <a:pPr lvl="4" algn="ctr">
              <a:lnSpc>
                <a:spcPct val="114999"/>
              </a:lnSpc>
            </a:pPr>
            <a:r>
              <a:rPr lang="en-US" sz="1600" i="1"/>
              <a:t>The scientific study supporting the practice of ecological restoration, which is the practice of renewing and restoring degraded, damaged, or destroyed ecosystems and habitats in the environment by active human intervention and action.</a:t>
            </a:r>
            <a:endParaRPr lang="en-US" sz="2000" b="1">
              <a:solidFill>
                <a:schemeClr val="accent1">
                  <a:lumMod val="50000"/>
                </a:schemeClr>
              </a:solidFill>
            </a:endParaRPr>
          </a:p>
          <a:p>
            <a:pPr lvl="4" algn="ctr">
              <a:lnSpc>
                <a:spcPct val="114999"/>
              </a:lnSpc>
            </a:pPr>
            <a:r>
              <a:rPr lang="en-US" sz="2000" b="1">
                <a:solidFill>
                  <a:schemeClr val="accent1">
                    <a:lumMod val="50000"/>
                  </a:schemeClr>
                </a:solidFill>
              </a:rPr>
              <a:t>Reforestation:</a:t>
            </a:r>
            <a:endParaRPr lang="en-US" sz="2000">
              <a:solidFill>
                <a:schemeClr val="accent1">
                  <a:lumMod val="50000"/>
                </a:schemeClr>
              </a:solidFill>
            </a:endParaRPr>
          </a:p>
          <a:p>
            <a:pPr lvl="4" algn="ctr">
              <a:lnSpc>
                <a:spcPct val="114999"/>
              </a:lnSpc>
            </a:pPr>
            <a:r>
              <a:rPr lang="en-US" sz="1600"/>
              <a:t>Reforestation is a generic term for replanting trees in a specific area with various goals, including </a:t>
            </a:r>
            <a:r>
              <a:rPr lang="en-US" sz="1600">
                <a:solidFill>
                  <a:schemeClr val="accent1">
                    <a:lumMod val="50000"/>
                  </a:schemeClr>
                </a:solidFill>
              </a:rPr>
              <a:t>ecological restoration.</a:t>
            </a:r>
            <a:r>
              <a:rPr lang="en-US" sz="1600"/>
              <a:t> </a:t>
            </a:r>
            <a:endParaRPr lang="en-US"/>
          </a:p>
          <a:p>
            <a:pPr>
              <a:lnSpc>
                <a:spcPct val="114999"/>
              </a:lnSpc>
            </a:pPr>
            <a:endParaRPr lang="en-US" i="1"/>
          </a:p>
          <a:p>
            <a:pPr>
              <a:lnSpc>
                <a:spcPct val="114999"/>
              </a:lnSpc>
            </a:pPr>
            <a:endParaRPr lang="en-US" i="1"/>
          </a:p>
          <a:p>
            <a:pPr>
              <a:lnSpc>
                <a:spcPct val="114999"/>
              </a:lnSpc>
            </a:pPr>
            <a:endParaRPr lang="en-US" i="1">
              <a:highlight>
                <a:srgbClr val="00FFFF"/>
              </a:highlight>
            </a:endParaRPr>
          </a:p>
        </p:txBody>
      </p:sp>
      <p:sp>
        <p:nvSpPr>
          <p:cNvPr id="13" name="Google Shape;72;p15">
            <a:extLst>
              <a:ext uri="{FF2B5EF4-FFF2-40B4-BE49-F238E27FC236}">
                <a16:creationId xmlns:a16="http://schemas.microsoft.com/office/drawing/2014/main" id="{517C764F-559A-4B88-AD59-9DEB4BC16CCA}"/>
              </a:ext>
            </a:extLst>
          </p:cNvPr>
          <p:cNvSpPr/>
          <p:nvPr/>
        </p:nvSpPr>
        <p:spPr>
          <a:xfrm>
            <a:off x="5384346" y="1538664"/>
            <a:ext cx="3475929" cy="3458067"/>
          </a:xfrm>
          <a:prstGeom prst="rect">
            <a:avLst/>
          </a:prstGeom>
          <a:solidFill>
            <a:schemeClr val="accent1">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ext Placeholder 2">
            <a:extLst>
              <a:ext uri="{FF2B5EF4-FFF2-40B4-BE49-F238E27FC236}">
                <a16:creationId xmlns:a16="http://schemas.microsoft.com/office/drawing/2014/main" id="{0722BD96-B4EB-4C5F-8D6A-ACEB4665DBFC}"/>
              </a:ext>
            </a:extLst>
          </p:cNvPr>
          <p:cNvSpPr txBox="1">
            <a:spLocks/>
          </p:cNvSpPr>
          <p:nvPr/>
        </p:nvSpPr>
        <p:spPr>
          <a:xfrm>
            <a:off x="5524595" y="1536823"/>
            <a:ext cx="3140337" cy="3187172"/>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4999"/>
              </a:lnSpc>
            </a:pPr>
            <a:endParaRPr lang="en-US" sz="2000" b="1">
              <a:solidFill>
                <a:schemeClr val="bg1"/>
              </a:solidFill>
            </a:endParaRPr>
          </a:p>
          <a:p>
            <a:pPr lvl="4" algn="ctr">
              <a:lnSpc>
                <a:spcPct val="114999"/>
              </a:lnSpc>
            </a:pPr>
            <a:r>
              <a:rPr lang="en-US" sz="2000" b="1" u="sng">
                <a:solidFill>
                  <a:schemeClr val="bg1"/>
                </a:solidFill>
              </a:rPr>
              <a:t>Why this matters to us:</a:t>
            </a:r>
          </a:p>
          <a:p>
            <a:pPr lvl="4" algn="ctr">
              <a:lnSpc>
                <a:spcPct val="114999"/>
              </a:lnSpc>
            </a:pPr>
            <a:endParaRPr lang="en-US" sz="2000" b="1" u="sng">
              <a:solidFill>
                <a:schemeClr val="bg1"/>
              </a:solidFill>
            </a:endParaRPr>
          </a:p>
          <a:p>
            <a:pPr lvl="4" algn="ctr">
              <a:lnSpc>
                <a:spcPct val="114999"/>
              </a:lnSpc>
            </a:pPr>
            <a:r>
              <a:rPr lang="en-US" sz="1600" b="1">
                <a:solidFill>
                  <a:schemeClr val="bg1"/>
                </a:solidFill>
              </a:rPr>
              <a:t>Reforest the Bluegrass has begun the process of ecological restoration within the sites in the greater Lexington area.</a:t>
            </a:r>
          </a:p>
          <a:p>
            <a:pPr lvl="4" algn="ctr">
              <a:lnSpc>
                <a:spcPct val="114999"/>
              </a:lnSpc>
            </a:pPr>
            <a:endParaRPr lang="en-US" sz="2000" b="1">
              <a:solidFill>
                <a:srgbClr val="FFFFFF"/>
              </a:solidFill>
            </a:endParaRPr>
          </a:p>
          <a:p>
            <a:pPr lvl="4" algn="ctr">
              <a:lnSpc>
                <a:spcPct val="114999"/>
              </a:lnSpc>
            </a:pPr>
            <a:endParaRPr lang="en-US" sz="1600">
              <a:solidFill>
                <a:srgbClr val="FFFFFF"/>
              </a:solidFill>
            </a:endParaRPr>
          </a:p>
          <a:p>
            <a:pPr>
              <a:lnSpc>
                <a:spcPct val="114999"/>
              </a:lnSpc>
            </a:pPr>
            <a:endParaRPr lang="en-US" i="1"/>
          </a:p>
          <a:p>
            <a:pPr>
              <a:lnSpc>
                <a:spcPct val="114999"/>
              </a:lnSpc>
            </a:pPr>
            <a:endParaRPr lang="en-US" i="1">
              <a:highlight>
                <a:srgbClr val="00FFFF"/>
              </a:highlight>
            </a:endParaRPr>
          </a:p>
        </p:txBody>
      </p:sp>
      <p:pic>
        <p:nvPicPr>
          <p:cNvPr id="3" name="Audio 2">
            <a:hlinkClick r:id="" action="ppaction://media"/>
            <a:extLst>
              <a:ext uri="{FF2B5EF4-FFF2-40B4-BE49-F238E27FC236}">
                <a16:creationId xmlns:a16="http://schemas.microsoft.com/office/drawing/2014/main" id="{A42343B0-8BD8-5C49-A2BF-730906DCB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01868618"/>
      </p:ext>
    </p:extLst>
  </p:cSld>
  <p:clrMapOvr>
    <a:masterClrMapping/>
  </p:clrMapOvr>
  <mc:AlternateContent xmlns:mc="http://schemas.openxmlformats.org/markup-compatibility/2006">
    <mc:Choice xmlns:p14="http://schemas.microsoft.com/office/powerpoint/2010/main" Requires="p14">
      <p:transition spd="slow" p14:dur="2000" advTm="50662"/>
    </mc:Choice>
    <mc:Fallback>
      <p:transition spd="slow" advTm="50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3;p14">
            <a:extLst>
              <a:ext uri="{FF2B5EF4-FFF2-40B4-BE49-F238E27FC236}">
                <a16:creationId xmlns:a16="http://schemas.microsoft.com/office/drawing/2014/main" id="{25F347BA-880A-43C7-9493-4361BB635453}"/>
              </a:ext>
            </a:extLst>
          </p:cNvPr>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72;p15">
            <a:extLst>
              <a:ext uri="{FF2B5EF4-FFF2-40B4-BE49-F238E27FC236}">
                <a16:creationId xmlns:a16="http://schemas.microsoft.com/office/drawing/2014/main" id="{939C3467-FC63-45D6-B1EC-FBD160969EBB}"/>
              </a:ext>
            </a:extLst>
          </p:cNvPr>
          <p:cNvSpPr/>
          <p:nvPr/>
        </p:nvSpPr>
        <p:spPr>
          <a:xfrm>
            <a:off x="0" y="130325"/>
            <a:ext cx="5631300"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ED6D46E6-8ED3-4C87-B1BA-0A3EFB45775E}"/>
              </a:ext>
            </a:extLst>
          </p:cNvPr>
          <p:cNvSpPr>
            <a:spLocks noGrp="1"/>
          </p:cNvSpPr>
          <p:nvPr>
            <p:ph type="title"/>
          </p:nvPr>
        </p:nvSpPr>
        <p:spPr/>
        <p:txBody>
          <a:bodyPr/>
          <a:lstStyle/>
          <a:p>
            <a:r>
              <a:rPr lang="en-US" b="1">
                <a:solidFill>
                  <a:schemeClr val="bg1"/>
                </a:solidFill>
                <a:latin typeface="Nunito"/>
              </a:rPr>
              <a:t>Reforest The Bluegrass</a:t>
            </a:r>
          </a:p>
        </p:txBody>
      </p:sp>
      <p:sp>
        <p:nvSpPr>
          <p:cNvPr id="3" name="Text Placeholder 2">
            <a:extLst>
              <a:ext uri="{FF2B5EF4-FFF2-40B4-BE49-F238E27FC236}">
                <a16:creationId xmlns:a16="http://schemas.microsoft.com/office/drawing/2014/main" id="{BF43B0E8-2219-4915-8B1D-24CD9E91ED8D}"/>
              </a:ext>
            </a:extLst>
          </p:cNvPr>
          <p:cNvSpPr>
            <a:spLocks noGrp="1"/>
          </p:cNvSpPr>
          <p:nvPr>
            <p:ph type="body" idx="1"/>
          </p:nvPr>
        </p:nvSpPr>
        <p:spPr>
          <a:xfrm>
            <a:off x="311701" y="1504168"/>
            <a:ext cx="8520600" cy="3521907"/>
          </a:xfrm>
        </p:spPr>
        <p:txBody>
          <a:bodyPr/>
          <a:lstStyle/>
          <a:p>
            <a:pPr marL="0" indent="0">
              <a:lnSpc>
                <a:spcPct val="114999"/>
              </a:lnSpc>
              <a:buNone/>
            </a:pPr>
            <a:r>
              <a:rPr lang="en-US"/>
              <a:t>Reforest the Bluegrass has been helping Lexington's urban forests increase in size and overall health since 1999. The program is led by the City of Lexington with the goal to protect the city's watershed and increase the overall tree canopy (City of Lexington).</a:t>
            </a:r>
          </a:p>
          <a:p>
            <a:pPr marL="285750" indent="-285750">
              <a:lnSpc>
                <a:spcPct val="114999"/>
              </a:lnSpc>
              <a:buFont typeface="Nunito,Sans-Serif"/>
              <a:buChar char="-"/>
            </a:pPr>
            <a:r>
              <a:rPr lang="en-US"/>
              <a:t>Over 150,000 tree seedlings have been planted </a:t>
            </a:r>
          </a:p>
          <a:p>
            <a:pPr marL="285750" indent="-285750">
              <a:lnSpc>
                <a:spcPct val="114999"/>
              </a:lnSpc>
              <a:buFont typeface="Nunito,Sans-Serif"/>
              <a:buChar char="-"/>
            </a:pPr>
            <a:r>
              <a:rPr lang="en-US"/>
              <a:t>Over 195 acres of floodplains have been restored </a:t>
            </a:r>
          </a:p>
          <a:p>
            <a:pPr marL="285750" indent="-285750">
              <a:lnSpc>
                <a:spcPct val="114999"/>
              </a:lnSpc>
              <a:buFont typeface="Nunito,Sans-Serif"/>
              <a:buChar char="-"/>
            </a:pPr>
            <a:r>
              <a:rPr lang="en-US"/>
              <a:t>More than 17,500 volunteers have been involved </a:t>
            </a:r>
          </a:p>
          <a:p>
            <a:pPr marL="0" indent="0">
              <a:lnSpc>
                <a:spcPct val="114999"/>
              </a:lnSpc>
              <a:buNone/>
            </a:pPr>
            <a:endParaRPr lang="en-US"/>
          </a:p>
          <a:p>
            <a:pPr marL="0" indent="0" algn="ctr">
              <a:lnSpc>
                <a:spcPct val="114999"/>
              </a:lnSpc>
              <a:buNone/>
            </a:pPr>
            <a:r>
              <a:rPr lang="en-US"/>
              <a:t>Higher bird populations may be expected in these areas, as some birds may prefer urban reforested areas (Leston and Rodewald 2006). </a:t>
            </a:r>
          </a:p>
          <a:p>
            <a:pPr marL="285750" indent="-285750">
              <a:lnSpc>
                <a:spcPct val="114999"/>
              </a:lnSpc>
              <a:buFont typeface="Nunito,Sans-Serif"/>
              <a:buChar char="-"/>
            </a:pPr>
            <a:endParaRPr lang="en-US"/>
          </a:p>
          <a:p>
            <a:pPr marL="0" indent="0">
              <a:lnSpc>
                <a:spcPct val="114999"/>
              </a:lnSpc>
              <a:buNone/>
            </a:pPr>
            <a:endParaRPr lang="en-US">
              <a:highlight>
                <a:srgbClr val="00FFFF"/>
              </a:highlight>
            </a:endParaRPr>
          </a:p>
        </p:txBody>
      </p:sp>
      <p:sp>
        <p:nvSpPr>
          <p:cNvPr id="6" name="TextBox 5">
            <a:extLst>
              <a:ext uri="{FF2B5EF4-FFF2-40B4-BE49-F238E27FC236}">
                <a16:creationId xmlns:a16="http://schemas.microsoft.com/office/drawing/2014/main" id="{02F0203F-777B-4D07-9C27-E7C5FE79390F}"/>
              </a:ext>
            </a:extLst>
          </p:cNvPr>
          <p:cNvSpPr txBox="1"/>
          <p:nvPr/>
        </p:nvSpPr>
        <p:spPr>
          <a:xfrm>
            <a:off x="3200400" y="23431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8" name="Audio 7">
            <a:hlinkClick r:id="" action="ppaction://media"/>
            <a:extLst>
              <a:ext uri="{FF2B5EF4-FFF2-40B4-BE49-F238E27FC236}">
                <a16:creationId xmlns:a16="http://schemas.microsoft.com/office/drawing/2014/main" id="{67B06373-6915-8D4B-8A83-CED4AD7C04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660345403"/>
      </p:ext>
    </p:extLst>
  </p:cSld>
  <p:clrMapOvr>
    <a:masterClrMapping/>
  </p:clrMapOvr>
  <mc:AlternateContent xmlns:mc="http://schemas.openxmlformats.org/markup-compatibility/2006">
    <mc:Choice xmlns:p14="http://schemas.microsoft.com/office/powerpoint/2010/main" Requires="p14">
      <p:transition spd="slow" p14:dur="2000" advTm="41058"/>
    </mc:Choice>
    <mc:Fallback>
      <p:transition spd="slow" advTm="4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 name="Google Shape;64;p14"/>
          <p:cNvPicPr preferRelativeResize="0"/>
          <p:nvPr/>
        </p:nvPicPr>
        <p:blipFill rotWithShape="1">
          <a:blip r:embed="rId5">
            <a:alphaModFix/>
          </a:blip>
          <a:srcRect t="32897" b="30671"/>
          <a:stretch/>
        </p:blipFill>
        <p:spPr>
          <a:xfrm>
            <a:off x="0" y="97751"/>
            <a:ext cx="9144002" cy="1118552"/>
          </a:xfrm>
          <a:prstGeom prst="rect">
            <a:avLst/>
          </a:prstGeom>
          <a:noFill/>
          <a:ln>
            <a:noFill/>
          </a:ln>
        </p:spPr>
      </p:pic>
      <p:sp>
        <p:nvSpPr>
          <p:cNvPr id="65" name="Google Shape;65;p14"/>
          <p:cNvSpPr txBox="1">
            <a:spLocks noGrp="1"/>
          </p:cNvSpPr>
          <p:nvPr>
            <p:ph type="title"/>
          </p:nvPr>
        </p:nvSpPr>
        <p:spPr>
          <a:xfrm>
            <a:off x="311700" y="358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FFFFFF"/>
                </a:solidFill>
                <a:latin typeface="Nunito"/>
                <a:ea typeface="Nunito"/>
                <a:cs typeface="Nunito"/>
                <a:sym typeface="Nunito"/>
              </a:rPr>
              <a:t>Project Overview</a:t>
            </a:r>
            <a:endParaRPr sz="3000" b="1">
              <a:solidFill>
                <a:srgbClr val="FFFFFF"/>
              </a:solidFill>
              <a:latin typeface="Nunito"/>
              <a:ea typeface="Nunito"/>
              <a:cs typeface="Nunito"/>
              <a:sym typeface="Nunito"/>
            </a:endParaRPr>
          </a:p>
        </p:txBody>
      </p:sp>
      <p:sp>
        <p:nvSpPr>
          <p:cNvPr id="66" name="Google Shape;66;p14"/>
          <p:cNvSpPr txBox="1">
            <a:spLocks noGrp="1"/>
          </p:cNvSpPr>
          <p:nvPr>
            <p:ph type="body" idx="1"/>
          </p:nvPr>
        </p:nvSpPr>
        <p:spPr>
          <a:xfrm>
            <a:off x="156579" y="1421254"/>
            <a:ext cx="5948851" cy="3441460"/>
          </a:xfrm>
          <a:prstGeom prst="rect">
            <a:avLst/>
          </a:prstGeom>
        </p:spPr>
        <p:txBody>
          <a:bodyPr spcFirstLastPara="1" wrap="square" lIns="91425" tIns="91425" rIns="91425" bIns="91425" anchor="t" anchorCtr="0">
            <a:noAutofit/>
          </a:bodyPr>
          <a:lstStyle/>
          <a:p>
            <a:pPr marL="0" indent="0">
              <a:spcBef>
                <a:spcPts val="1600"/>
              </a:spcBef>
              <a:buNone/>
            </a:pPr>
            <a:r>
              <a:rPr lang="en-US" sz="2000">
                <a:solidFill>
                  <a:schemeClr val="dk1"/>
                </a:solidFill>
                <a:ea typeface="Nunito"/>
                <a:cs typeface="Nunito"/>
                <a:sym typeface="Nunito"/>
              </a:rPr>
              <a:t>Over the summer of 2020, we monitored overall bird activity at several of the Reforest the Bluegrass sites to </a:t>
            </a:r>
            <a:r>
              <a:rPr lang="en-US" sz="2000" b="1">
                <a:solidFill>
                  <a:schemeClr val="dk1"/>
                </a:solidFill>
                <a:ea typeface="Nunito"/>
                <a:cs typeface="Nunito"/>
                <a:sym typeface="Nunito"/>
              </a:rPr>
              <a:t>characterize the relationship between the age/overall health of the reforested sites and bird abundance/diversity</a:t>
            </a:r>
            <a:r>
              <a:rPr lang="en-US" sz="2000">
                <a:solidFill>
                  <a:schemeClr val="dk1"/>
                </a:solidFill>
                <a:ea typeface="Nunito"/>
                <a:cs typeface="Nunito"/>
                <a:sym typeface="Nunito"/>
              </a:rPr>
              <a:t>. </a:t>
            </a:r>
            <a:endParaRPr lang="en-US" sz="2000">
              <a:solidFill>
                <a:schemeClr val="dk1"/>
              </a:solidFill>
              <a:ea typeface="Nunito"/>
              <a:cs typeface="Nunito"/>
            </a:endParaRPr>
          </a:p>
          <a:p>
            <a:pPr marL="0" lvl="0" indent="0" algn="l" rtl="0">
              <a:spcBef>
                <a:spcPts val="1600"/>
              </a:spcBef>
              <a:spcAft>
                <a:spcPts val="0"/>
              </a:spcAft>
              <a:buNone/>
            </a:pPr>
            <a:endParaRPr sz="2000">
              <a:solidFill>
                <a:schemeClr val="dk1"/>
              </a:solidFill>
              <a:latin typeface="Nunito"/>
              <a:ea typeface="Nunito"/>
              <a:cs typeface="Nunito"/>
              <a:sym typeface="Nunito"/>
            </a:endParaRPr>
          </a:p>
          <a:p>
            <a:pPr marL="0" lvl="0" indent="0" algn="l" rtl="0">
              <a:spcBef>
                <a:spcPts val="1600"/>
              </a:spcBef>
              <a:spcAft>
                <a:spcPts val="1600"/>
              </a:spcAft>
              <a:buNone/>
            </a:pPr>
            <a:endParaRPr sz="2000">
              <a:solidFill>
                <a:schemeClr val="dk1"/>
              </a:solidFill>
              <a:latin typeface="Nunito"/>
              <a:ea typeface="Nunito"/>
              <a:cs typeface="Nunito"/>
              <a:sym typeface="Nunito"/>
            </a:endParaRPr>
          </a:p>
        </p:txBody>
      </p:sp>
      <p:pic>
        <p:nvPicPr>
          <p:cNvPr id="2" name="Picture 2" descr="Map&#10;&#10;Description automatically generated">
            <a:extLst>
              <a:ext uri="{FF2B5EF4-FFF2-40B4-BE49-F238E27FC236}">
                <a16:creationId xmlns:a16="http://schemas.microsoft.com/office/drawing/2014/main" id="{EBF039E9-E1DE-459F-80FE-6DBDD90D54EC}"/>
              </a:ext>
            </a:extLst>
          </p:cNvPr>
          <p:cNvPicPr>
            <a:picLocks noChangeAspect="1"/>
          </p:cNvPicPr>
          <p:nvPr/>
        </p:nvPicPr>
        <p:blipFill>
          <a:blip r:embed="rId6"/>
          <a:stretch>
            <a:fillRect/>
          </a:stretch>
        </p:blipFill>
        <p:spPr>
          <a:xfrm>
            <a:off x="6196693" y="1311088"/>
            <a:ext cx="2743200" cy="3550024"/>
          </a:xfrm>
          <a:prstGeom prst="rect">
            <a:avLst/>
          </a:prstGeom>
        </p:spPr>
      </p:pic>
      <p:pic>
        <p:nvPicPr>
          <p:cNvPr id="4" name="Audio 3">
            <a:hlinkClick r:id="" action="ppaction://media"/>
            <a:extLst>
              <a:ext uri="{FF2B5EF4-FFF2-40B4-BE49-F238E27FC236}">
                <a16:creationId xmlns:a16="http://schemas.microsoft.com/office/drawing/2014/main" id="{C3D9161F-E332-0B4B-9918-35AF292C97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728"/>
    </mc:Choice>
    <mc:Fallback>
      <p:transition spd="slow" advTm="32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p:nvPr/>
        </p:nvSpPr>
        <p:spPr>
          <a:xfrm>
            <a:off x="0" y="130325"/>
            <a:ext cx="5631300"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txBox="1">
            <a:spLocks noGrp="1"/>
          </p:cNvSpPr>
          <p:nvPr>
            <p:ph type="title"/>
          </p:nvPr>
        </p:nvSpPr>
        <p:spPr>
          <a:xfrm>
            <a:off x="317550" y="460625"/>
            <a:ext cx="531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Nunito"/>
                <a:ea typeface="Nunito"/>
                <a:cs typeface="Nunito"/>
                <a:sym typeface="Nunito"/>
              </a:rPr>
              <a:t>Methods</a:t>
            </a:r>
            <a:endParaRPr b="1">
              <a:solidFill>
                <a:srgbClr val="FFFFFF"/>
              </a:solidFill>
              <a:latin typeface="Nunito"/>
              <a:ea typeface="Nunito"/>
              <a:cs typeface="Nunito"/>
              <a:sym typeface="Nunito"/>
            </a:endParaRPr>
          </a:p>
        </p:txBody>
      </p:sp>
      <p:sp>
        <p:nvSpPr>
          <p:cNvPr id="74" name="Google Shape;74;p15"/>
          <p:cNvSpPr txBox="1">
            <a:spLocks noGrp="1"/>
          </p:cNvSpPr>
          <p:nvPr>
            <p:ph type="body" idx="1"/>
          </p:nvPr>
        </p:nvSpPr>
        <p:spPr>
          <a:xfrm>
            <a:off x="311700" y="1509525"/>
            <a:ext cx="5053200" cy="3059400"/>
          </a:xfrm>
          <a:prstGeom prst="rect">
            <a:avLst/>
          </a:prstGeom>
        </p:spPr>
        <p:txBody>
          <a:bodyPr spcFirstLastPara="1" wrap="square" lIns="91425" tIns="91425" rIns="91425" bIns="91425" anchor="t" anchorCtr="0">
            <a:noAutofit/>
          </a:bodyPr>
          <a:lstStyle/>
          <a:p>
            <a:pPr>
              <a:buFont typeface="Nunito"/>
              <a:buChar char="-"/>
            </a:pPr>
            <a:r>
              <a:rPr lang="en">
                <a:ea typeface="Nunito"/>
                <a:cs typeface="Nunito"/>
                <a:sym typeface="Nunito"/>
              </a:rPr>
              <a:t>Bird abundance and species richness were quantified at three patches within each of twenty reforested sites using ten minute point count surveys. 20 sites were surveyed using observations of 100 meters.</a:t>
            </a:r>
            <a:endParaRPr lang="en">
              <a:ea typeface="Nunito"/>
              <a:cs typeface="Nunito"/>
            </a:endParaRPr>
          </a:p>
          <a:p>
            <a:pPr>
              <a:buFont typeface="Nunito"/>
              <a:buChar char="-"/>
            </a:pPr>
            <a:r>
              <a:rPr lang="en">
                <a:ea typeface="Nunito"/>
                <a:cs typeface="Nunito"/>
                <a:sym typeface="Nunito"/>
              </a:rPr>
              <a:t>From these observations, species richness  and the Shannon diversity index </a:t>
            </a:r>
            <a:r>
              <a:rPr lang="en">
                <a:sym typeface="Nunito"/>
              </a:rPr>
              <a:t>were calculated</a:t>
            </a:r>
            <a:r>
              <a:rPr lang="en">
                <a:ea typeface="Nunito"/>
                <a:cs typeface="Nunito"/>
                <a:sym typeface="Nunito"/>
              </a:rPr>
              <a:t> to give comparison between smaller and larger sites, as well as older and newer.</a:t>
            </a:r>
            <a:endParaRPr lang="en">
              <a:ea typeface="Nunito"/>
              <a:cs typeface="Nunito"/>
            </a:endParaRPr>
          </a:p>
          <a:p>
            <a:pPr marL="0" lvl="0" indent="0" algn="l" rtl="0">
              <a:spcBef>
                <a:spcPts val="1600"/>
              </a:spcBef>
              <a:spcAft>
                <a:spcPts val="1600"/>
              </a:spcAft>
              <a:buNone/>
            </a:pPr>
            <a:endParaRPr lang="en-US">
              <a:latin typeface="Nunito"/>
              <a:ea typeface="Nunito"/>
              <a:cs typeface="Nunito"/>
            </a:endParaRPr>
          </a:p>
        </p:txBody>
      </p:sp>
      <p:pic>
        <p:nvPicPr>
          <p:cNvPr id="75" name="Google Shape;75;p15"/>
          <p:cNvPicPr preferRelativeResize="0"/>
          <p:nvPr/>
        </p:nvPicPr>
        <p:blipFill>
          <a:blip r:embed="rId5">
            <a:alphaModFix/>
          </a:blip>
          <a:stretch>
            <a:fillRect/>
          </a:stretch>
        </p:blipFill>
        <p:spPr>
          <a:xfrm>
            <a:off x="5818450" y="130325"/>
            <a:ext cx="3195249" cy="2129649"/>
          </a:xfrm>
          <a:prstGeom prst="rect">
            <a:avLst/>
          </a:prstGeom>
          <a:noFill/>
          <a:ln>
            <a:noFill/>
          </a:ln>
        </p:spPr>
      </p:pic>
      <p:pic>
        <p:nvPicPr>
          <p:cNvPr id="76" name="Google Shape;76;p15"/>
          <p:cNvPicPr preferRelativeResize="0"/>
          <p:nvPr/>
        </p:nvPicPr>
        <p:blipFill rotWithShape="1">
          <a:blip r:embed="rId6">
            <a:alphaModFix/>
          </a:blip>
          <a:srcRect l="7247" t="10562" r="17017"/>
          <a:stretch/>
        </p:blipFill>
        <p:spPr>
          <a:xfrm>
            <a:off x="5818450" y="2443100"/>
            <a:ext cx="3195252" cy="2515353"/>
          </a:xfrm>
          <a:prstGeom prst="rect">
            <a:avLst/>
          </a:prstGeom>
          <a:noFill/>
          <a:ln>
            <a:noFill/>
          </a:ln>
        </p:spPr>
      </p:pic>
      <p:pic>
        <p:nvPicPr>
          <p:cNvPr id="3" name="Audio 2">
            <a:hlinkClick r:id="" action="ppaction://media"/>
            <a:extLst>
              <a:ext uri="{FF2B5EF4-FFF2-40B4-BE49-F238E27FC236}">
                <a16:creationId xmlns:a16="http://schemas.microsoft.com/office/drawing/2014/main" id="{785C2349-A90A-E149-BC5E-462C17CB77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562"/>
    </mc:Choice>
    <mc:Fallback>
      <p:transition spd="slow" advTm="29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p:nvPr/>
        </p:nvSpPr>
        <p:spPr>
          <a:xfrm>
            <a:off x="-52754" y="-70338"/>
            <a:ext cx="9618784" cy="529297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82" name="Google Shape;82;p16"/>
          <p:cNvSpPr txBox="1">
            <a:spLocks noGrp="1"/>
          </p:cNvSpPr>
          <p:nvPr>
            <p:ph type="body" idx="1"/>
          </p:nvPr>
        </p:nvSpPr>
        <p:spPr>
          <a:xfrm>
            <a:off x="311700" y="1537000"/>
            <a:ext cx="3917400" cy="3534300"/>
          </a:xfrm>
          <a:prstGeom prst="rect">
            <a:avLst/>
          </a:prstGeom>
        </p:spPr>
        <p:txBody>
          <a:bodyPr spcFirstLastPara="1" wrap="square" lIns="91425" tIns="91425" rIns="91425" bIns="91425" anchor="t" anchorCtr="0">
            <a:noAutofit/>
          </a:bodyPr>
          <a:lstStyle/>
          <a:p>
            <a:pPr marL="0" indent="0">
              <a:buNone/>
            </a:pPr>
            <a:r>
              <a:rPr lang="en" sz="1500">
                <a:ea typeface="Nunito"/>
                <a:cs typeface="Nunito"/>
                <a:sym typeface="Nunito"/>
              </a:rPr>
              <a:t>Birds have a slight preference for the aged, larger sites in comparison to the younger, smaller sites.</a:t>
            </a:r>
            <a:endParaRPr lang="en" sz="1500">
              <a:ea typeface="Nunito"/>
              <a:cs typeface="Nunito"/>
            </a:endParaRPr>
          </a:p>
          <a:p>
            <a:pPr marL="0" indent="0">
              <a:spcBef>
                <a:spcPts val="1600"/>
              </a:spcBef>
              <a:buNone/>
            </a:pPr>
            <a:r>
              <a:rPr lang="en" sz="1500">
                <a:ea typeface="Nunito"/>
                <a:cs typeface="Nunito"/>
                <a:sym typeface="Nunito"/>
              </a:rPr>
              <a:t>Species Richness calculations ranged from 4-21 species per site.  Quantity of individuals per site ranged from 12-31 birds per site.</a:t>
            </a:r>
            <a:endParaRPr lang="en" sz="1500"/>
          </a:p>
        </p:txBody>
      </p:sp>
      <p:sp>
        <p:nvSpPr>
          <p:cNvPr id="84" name="Google Shape;84;p16"/>
          <p:cNvSpPr/>
          <p:nvPr/>
        </p:nvSpPr>
        <p:spPr>
          <a:xfrm>
            <a:off x="0" y="114725"/>
            <a:ext cx="5079000"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
          </a:p>
        </p:txBody>
      </p:sp>
      <p:sp>
        <p:nvSpPr>
          <p:cNvPr id="86" name="Google Shape;8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Nunito"/>
                <a:ea typeface="Nunito"/>
                <a:cs typeface="Nunito"/>
                <a:sym typeface="Nunito"/>
              </a:rPr>
              <a:t>Results</a:t>
            </a:r>
            <a:endParaRPr b="1">
              <a:solidFill>
                <a:srgbClr val="FFFFFF"/>
              </a:solidFill>
              <a:latin typeface="Nunito"/>
              <a:ea typeface="Nunito"/>
              <a:cs typeface="Nunito"/>
              <a:sym typeface="Nunito"/>
            </a:endParaRPr>
          </a:p>
        </p:txBody>
      </p:sp>
      <p:sp>
        <p:nvSpPr>
          <p:cNvPr id="4" name="TextBox 3">
            <a:extLst>
              <a:ext uri="{FF2B5EF4-FFF2-40B4-BE49-F238E27FC236}">
                <a16:creationId xmlns:a16="http://schemas.microsoft.com/office/drawing/2014/main" id="{B9956CF5-7916-403B-A427-B7EC81365A00}"/>
              </a:ext>
            </a:extLst>
          </p:cNvPr>
          <p:cNvSpPr txBox="1"/>
          <p:nvPr/>
        </p:nvSpPr>
        <p:spPr>
          <a:xfrm>
            <a:off x="4229102" y="3178419"/>
            <a:ext cx="4862144"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595959"/>
                </a:solidFill>
              </a:rPr>
              <a:t>Figure 1. Avian diversity shown through the Shannon-Weiner Index H value compared to the acreage of each site. </a:t>
            </a:r>
            <a:r>
              <a:rPr lang="en-US"/>
              <a:t>​</a:t>
            </a:r>
          </a:p>
        </p:txBody>
      </p:sp>
      <p:pic>
        <p:nvPicPr>
          <p:cNvPr id="5" name="Picture 5" descr="Chart, scatter chart&#10;&#10;Description automatically generated">
            <a:extLst>
              <a:ext uri="{FF2B5EF4-FFF2-40B4-BE49-F238E27FC236}">
                <a16:creationId xmlns:a16="http://schemas.microsoft.com/office/drawing/2014/main" id="{8B3DDF44-56B6-43CC-925A-D60195BAF459}"/>
              </a:ext>
            </a:extLst>
          </p:cNvPr>
          <p:cNvPicPr>
            <a:picLocks noChangeAspect="1"/>
          </p:cNvPicPr>
          <p:nvPr/>
        </p:nvPicPr>
        <p:blipFill>
          <a:blip r:embed="rId5"/>
          <a:stretch>
            <a:fillRect/>
          </a:stretch>
        </p:blipFill>
        <p:spPr>
          <a:xfrm>
            <a:off x="4229100" y="1763"/>
            <a:ext cx="4914900" cy="3047405"/>
          </a:xfrm>
          <a:prstGeom prst="rect">
            <a:avLst/>
          </a:prstGeom>
        </p:spPr>
      </p:pic>
      <p:pic>
        <p:nvPicPr>
          <p:cNvPr id="3" name="Audio 2">
            <a:hlinkClick r:id="" action="ppaction://media"/>
            <a:extLst>
              <a:ext uri="{FF2B5EF4-FFF2-40B4-BE49-F238E27FC236}">
                <a16:creationId xmlns:a16="http://schemas.microsoft.com/office/drawing/2014/main" id="{374B4182-8D57-5E4F-A4E5-A4B5DFBEBE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086"/>
    </mc:Choice>
    <mc:Fallback>
      <p:transition spd="slow" advTm="4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1;p16">
            <a:extLst>
              <a:ext uri="{FF2B5EF4-FFF2-40B4-BE49-F238E27FC236}">
                <a16:creationId xmlns:a16="http://schemas.microsoft.com/office/drawing/2014/main" id="{3B67AB29-561B-4372-86C0-37B81C152CF1}"/>
              </a:ext>
            </a:extLst>
          </p:cNvPr>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DC425656-9884-4532-9B2C-9FCDDBF89805}"/>
              </a:ext>
            </a:extLst>
          </p:cNvPr>
          <p:cNvSpPr txBox="1"/>
          <p:nvPr/>
        </p:nvSpPr>
        <p:spPr>
          <a:xfrm>
            <a:off x="1732087" y="4171950"/>
            <a:ext cx="57413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595959"/>
                </a:solidFill>
              </a:rPr>
              <a:t>Figure 2. Avian diversity shown through the Shannon-Weiner Index H value compared to the years since planting at each site. </a:t>
            </a:r>
            <a:r>
              <a:rPr lang="en-US"/>
              <a:t>​</a:t>
            </a:r>
          </a:p>
        </p:txBody>
      </p:sp>
      <p:pic>
        <p:nvPicPr>
          <p:cNvPr id="3" name="Picture 4" descr="Chart, scatter chart&#10;&#10;Description automatically generated">
            <a:extLst>
              <a:ext uri="{FF2B5EF4-FFF2-40B4-BE49-F238E27FC236}">
                <a16:creationId xmlns:a16="http://schemas.microsoft.com/office/drawing/2014/main" id="{399C0DC4-D577-4A58-A5A7-737A9E90E411}"/>
              </a:ext>
            </a:extLst>
          </p:cNvPr>
          <p:cNvPicPr>
            <a:picLocks noChangeAspect="1"/>
          </p:cNvPicPr>
          <p:nvPr/>
        </p:nvPicPr>
        <p:blipFill>
          <a:blip r:embed="rId4"/>
          <a:stretch>
            <a:fillRect/>
          </a:stretch>
        </p:blipFill>
        <p:spPr>
          <a:xfrm>
            <a:off x="1415562" y="168817"/>
            <a:ext cx="6312875" cy="3882673"/>
          </a:xfrm>
          <a:prstGeom prst="rect">
            <a:avLst/>
          </a:prstGeom>
        </p:spPr>
      </p:pic>
      <p:pic>
        <p:nvPicPr>
          <p:cNvPr id="5" name="Audio 4">
            <a:hlinkClick r:id="" action="ppaction://media"/>
            <a:extLst>
              <a:ext uri="{FF2B5EF4-FFF2-40B4-BE49-F238E27FC236}">
                <a16:creationId xmlns:a16="http://schemas.microsoft.com/office/drawing/2014/main" id="{5727C396-A209-5A42-AFB5-4E845D12EF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172963153"/>
      </p:ext>
    </p:extLst>
  </p:cSld>
  <p:clrMapOvr>
    <a:masterClrMapping/>
  </p:clrMapOvr>
  <mc:AlternateContent xmlns:mc="http://schemas.openxmlformats.org/markup-compatibility/2006">
    <mc:Choice xmlns:p14="http://schemas.microsoft.com/office/powerpoint/2010/main" Requires="p14">
      <p:transition spd="slow" p14:dur="2000" advTm="37525"/>
    </mc:Choice>
    <mc:Fallback>
      <p:transition spd="slow" advTm="3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1;p16">
            <a:extLst>
              <a:ext uri="{FF2B5EF4-FFF2-40B4-BE49-F238E27FC236}">
                <a16:creationId xmlns:a16="http://schemas.microsoft.com/office/drawing/2014/main" id="{3B67AB29-561B-4372-86C0-37B81C152CF1}"/>
              </a:ext>
            </a:extLst>
          </p:cNvPr>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DC425656-9884-4532-9B2C-9FCDDBF89805}"/>
              </a:ext>
            </a:extLst>
          </p:cNvPr>
          <p:cNvSpPr txBox="1"/>
          <p:nvPr/>
        </p:nvSpPr>
        <p:spPr>
          <a:xfrm>
            <a:off x="1573826" y="4171950"/>
            <a:ext cx="598755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595959"/>
                </a:solidFill>
              </a:rPr>
              <a:t>Figure 3. Avian diversity shown through the Shannon-Weiner Index H value compared to the average understory and overstory stem density/ha of each site. </a:t>
            </a:r>
            <a:r>
              <a:rPr lang="en-US"/>
              <a:t>​</a:t>
            </a:r>
          </a:p>
        </p:txBody>
      </p:sp>
      <p:pic>
        <p:nvPicPr>
          <p:cNvPr id="6" name="Picture 6" descr="Chart, scatter chart&#10;&#10;Description automatically generated">
            <a:extLst>
              <a:ext uri="{FF2B5EF4-FFF2-40B4-BE49-F238E27FC236}">
                <a16:creationId xmlns:a16="http://schemas.microsoft.com/office/drawing/2014/main" id="{2DE8D051-9031-4263-8A88-BC536B677FD0}"/>
              </a:ext>
            </a:extLst>
          </p:cNvPr>
          <p:cNvPicPr>
            <a:picLocks noChangeAspect="1"/>
          </p:cNvPicPr>
          <p:nvPr/>
        </p:nvPicPr>
        <p:blipFill>
          <a:blip r:embed="rId4"/>
          <a:stretch>
            <a:fillRect/>
          </a:stretch>
        </p:blipFill>
        <p:spPr>
          <a:xfrm>
            <a:off x="1477109" y="274327"/>
            <a:ext cx="6189782" cy="3794749"/>
          </a:xfrm>
          <a:prstGeom prst="rect">
            <a:avLst/>
          </a:prstGeom>
        </p:spPr>
      </p:pic>
      <p:pic>
        <p:nvPicPr>
          <p:cNvPr id="3" name="Audio 2">
            <a:hlinkClick r:id="" action="ppaction://media"/>
            <a:extLst>
              <a:ext uri="{FF2B5EF4-FFF2-40B4-BE49-F238E27FC236}">
                <a16:creationId xmlns:a16="http://schemas.microsoft.com/office/drawing/2014/main" id="{74EA437A-D568-0847-A17D-B6EAD65323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294004250"/>
      </p:ext>
    </p:extLst>
  </p:cSld>
  <p:clrMapOvr>
    <a:masterClrMapping/>
  </p:clrMapOvr>
  <mc:AlternateContent xmlns:mc="http://schemas.openxmlformats.org/markup-compatibility/2006">
    <mc:Choice xmlns:p14="http://schemas.microsoft.com/office/powerpoint/2010/main" Requires="p14">
      <p:transition spd="slow" p14:dur="2000" advTm="48060"/>
    </mc:Choice>
    <mc:Fallback>
      <p:transition spd="slow" advTm="48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7"/>
          <p:cNvPicPr preferRelativeResize="0"/>
          <p:nvPr/>
        </p:nvPicPr>
        <p:blipFill rotWithShape="1">
          <a:blip r:embed="rId5">
            <a:alphaModFix amt="18000"/>
          </a:blip>
          <a:srcRect b="15626"/>
          <a:stretch/>
        </p:blipFill>
        <p:spPr>
          <a:xfrm>
            <a:off x="0" y="0"/>
            <a:ext cx="9144006" cy="5143496"/>
          </a:xfrm>
          <a:prstGeom prst="rect">
            <a:avLst/>
          </a:prstGeom>
          <a:noFill/>
          <a:ln>
            <a:noFill/>
          </a:ln>
        </p:spPr>
      </p:pic>
      <p:sp>
        <p:nvSpPr>
          <p:cNvPr id="92" name="Google Shape;92;p17"/>
          <p:cNvSpPr/>
          <p:nvPr/>
        </p:nvSpPr>
        <p:spPr>
          <a:xfrm>
            <a:off x="0" y="130325"/>
            <a:ext cx="5631300" cy="12333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latin typeface="Nunito"/>
                <a:ea typeface="Nunito"/>
                <a:cs typeface="Nunito"/>
                <a:sym typeface="Nunito"/>
              </a:rPr>
              <a:t>Discussion</a:t>
            </a:r>
            <a:endParaRPr b="1">
              <a:solidFill>
                <a:srgbClr val="FFFFFF"/>
              </a:solidFill>
              <a:latin typeface="Nunito"/>
              <a:ea typeface="Nunito"/>
              <a:cs typeface="Nunito"/>
              <a:sym typeface="Nunito"/>
            </a:endParaRPr>
          </a:p>
          <a:p>
            <a:pPr marL="0" lvl="0" indent="0" algn="l" rtl="0">
              <a:spcBef>
                <a:spcPts val="0"/>
              </a:spcBef>
              <a:spcAft>
                <a:spcPts val="0"/>
              </a:spcAft>
              <a:buNone/>
            </a:pPr>
            <a:endParaRPr/>
          </a:p>
        </p:txBody>
      </p:sp>
      <p:sp>
        <p:nvSpPr>
          <p:cNvPr id="94" name="Google Shape;94;p17"/>
          <p:cNvSpPr txBox="1">
            <a:spLocks noGrp="1"/>
          </p:cNvSpPr>
          <p:nvPr>
            <p:ph type="body" idx="1"/>
          </p:nvPr>
        </p:nvSpPr>
        <p:spPr>
          <a:xfrm>
            <a:off x="311700" y="1822275"/>
            <a:ext cx="8520600" cy="2320500"/>
          </a:xfrm>
          <a:prstGeom prst="rect">
            <a:avLst/>
          </a:prstGeom>
        </p:spPr>
        <p:txBody>
          <a:bodyPr spcFirstLastPara="1" wrap="square" lIns="91425" tIns="91425" rIns="91425" bIns="91425" anchor="t" anchorCtr="0">
            <a:noAutofit/>
          </a:bodyPr>
          <a:lstStyle/>
          <a:p>
            <a:pPr>
              <a:buFont typeface="Nunito"/>
              <a:buChar char="-"/>
            </a:pPr>
            <a:r>
              <a:rPr lang="en">
                <a:ea typeface="Nunito"/>
                <a:cs typeface="Nunito"/>
                <a:sym typeface="Nunito"/>
              </a:rPr>
              <a:t>These preliminary results suggest that reforested sites that barely had an overstory or smaller sites had a lower bird species diversity and lower total abundance of individuals.</a:t>
            </a:r>
            <a:endParaRPr lang="en-US">
              <a:ea typeface="Nunito"/>
              <a:cs typeface="Nunito"/>
            </a:endParaRPr>
          </a:p>
          <a:p>
            <a:pPr marL="457200" lvl="0" indent="-342900" algn="l" rtl="0">
              <a:spcBef>
                <a:spcPts val="0"/>
              </a:spcBef>
              <a:spcAft>
                <a:spcPts val="0"/>
              </a:spcAft>
              <a:buSzPts val="1800"/>
              <a:buFont typeface="Nunito"/>
              <a:buChar char="-"/>
            </a:pPr>
            <a:r>
              <a:rPr lang="en">
                <a:ea typeface="Nunito"/>
                <a:cs typeface="Nunito"/>
                <a:sym typeface="Nunito"/>
              </a:rPr>
              <a:t>Older sites that were more developed with a closed canopy and/or larger sites had higher species diversity and greater overall abundance.</a:t>
            </a:r>
            <a:endParaRPr>
              <a:ea typeface="Nunito"/>
              <a:cs typeface="Nunito"/>
            </a:endParaRPr>
          </a:p>
          <a:p>
            <a:pPr>
              <a:buFont typeface="Nunito"/>
              <a:buChar char="-"/>
            </a:pPr>
            <a:r>
              <a:rPr lang="en-US">
                <a:ea typeface="Nunito"/>
                <a:cs typeface="Nunito"/>
                <a:sym typeface="Nunito"/>
              </a:rPr>
              <a:t> Hence, our data suggest that reforested sites may improve in quality and become more valuable to birds over time.</a:t>
            </a:r>
            <a:endParaRPr lang="en-US">
              <a:ea typeface="Nunito"/>
              <a:cs typeface="Nunito"/>
            </a:endParaRPr>
          </a:p>
          <a:p>
            <a:pPr marL="0" lvl="0" indent="0" algn="l" rtl="0">
              <a:spcBef>
                <a:spcPts val="1600"/>
              </a:spcBef>
              <a:spcAft>
                <a:spcPts val="1600"/>
              </a:spcAft>
              <a:buNone/>
            </a:pPr>
            <a:endParaRPr>
              <a:latin typeface="Nunito"/>
              <a:ea typeface="Nunito"/>
              <a:cs typeface="Nunito"/>
              <a:sym typeface="Nunito"/>
            </a:endParaRPr>
          </a:p>
        </p:txBody>
      </p:sp>
      <p:pic>
        <p:nvPicPr>
          <p:cNvPr id="3" name="Audio 2">
            <a:hlinkClick r:id="" action="ppaction://media"/>
            <a:extLst>
              <a:ext uri="{FF2B5EF4-FFF2-40B4-BE49-F238E27FC236}">
                <a16:creationId xmlns:a16="http://schemas.microsoft.com/office/drawing/2014/main" id="{E39AC231-4BA6-6D46-A424-62320B3AD8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276"/>
    </mc:Choice>
    <mc:Fallback>
      <p:transition spd="slow" advTm="3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1002</Words>
  <Application>Microsoft Macintosh PowerPoint</Application>
  <PresentationFormat>On-screen Show (16:9)</PresentationFormat>
  <Paragraphs>70</Paragraphs>
  <Slides>15</Slides>
  <Notes>7</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Nunito</vt:lpstr>
      <vt:lpstr>Nunito,Sans-Serif</vt:lpstr>
      <vt:lpstr>Times New Roman</vt:lpstr>
      <vt:lpstr>Arial</vt:lpstr>
      <vt:lpstr>Simple Light</vt:lpstr>
      <vt:lpstr>Impacts of Urban Reforestation on Bird Abundance and Diversity</vt:lpstr>
      <vt:lpstr>Reforestation and Restoration Ecology</vt:lpstr>
      <vt:lpstr>Reforest The Bluegrass</vt:lpstr>
      <vt:lpstr>Project Overview</vt:lpstr>
      <vt:lpstr>Methods</vt:lpstr>
      <vt:lpstr>Results</vt:lpstr>
      <vt:lpstr>PowerPoint Presentation</vt:lpstr>
      <vt:lpstr>PowerPoint Presentation</vt:lpstr>
      <vt:lpstr>Discussion </vt:lpstr>
      <vt:lpstr>Relevant Literature</vt:lpstr>
      <vt:lpstr>PowerPoint Presentation</vt:lpstr>
      <vt:lpstr>PowerPoint Presentation</vt:lpstr>
      <vt:lpstr>Acknowledgements </vt:lpstr>
      <vt:lpstr>Questions?</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Impacts of Urban Reforestation on Bird Abundance and Diversity</dc:title>
  <cp:lastModifiedBy>Jacobs, Sabrina L.</cp:lastModifiedBy>
  <cp:revision>91</cp:revision>
  <dcterms:modified xsi:type="dcterms:W3CDTF">2020-10-31T21:45:50Z</dcterms:modified>
</cp:coreProperties>
</file>