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3"/>
    <p:restoredTop sz="94662"/>
  </p:normalViewPr>
  <p:slideViewPr>
    <p:cSldViewPr snapToGrid="0" snapToObjects="1">
      <p:cViewPr varScale="1">
        <p:scale>
          <a:sx n="101" d="100"/>
          <a:sy n="101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5423E-F316-4496-A578-97DA7AD02BA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4D7084-A42E-4211-B51D-9B5FA2917B4E}">
      <dgm:prSet/>
      <dgm:spPr/>
      <dgm:t>
        <a:bodyPr/>
        <a:lstStyle/>
        <a:p>
          <a:r>
            <a:rPr lang="en-US"/>
            <a:t>Literature search</a:t>
          </a:r>
        </a:p>
      </dgm:t>
    </dgm:pt>
    <dgm:pt modelId="{D4E71769-0F11-4AB7-866B-A1CD905612E6}" type="parTrans" cxnId="{CE19FBE2-D09E-4027-9CAB-943B3DA03DA6}">
      <dgm:prSet/>
      <dgm:spPr/>
      <dgm:t>
        <a:bodyPr/>
        <a:lstStyle/>
        <a:p>
          <a:endParaRPr lang="en-US"/>
        </a:p>
      </dgm:t>
    </dgm:pt>
    <dgm:pt modelId="{FDD4C78C-A9D5-4772-BFF2-FBC9FB75E9BA}" type="sibTrans" cxnId="{CE19FBE2-D09E-4027-9CAB-943B3DA03DA6}">
      <dgm:prSet/>
      <dgm:spPr/>
      <dgm:t>
        <a:bodyPr/>
        <a:lstStyle/>
        <a:p>
          <a:endParaRPr lang="en-US"/>
        </a:p>
      </dgm:t>
    </dgm:pt>
    <dgm:pt modelId="{390F063F-F4C7-408A-8C32-F70249159325}">
      <dgm:prSet/>
      <dgm:spPr/>
      <dgm:t>
        <a:bodyPr/>
        <a:lstStyle/>
        <a:p>
          <a:r>
            <a:rPr lang="en-US" b="1" dirty="0"/>
            <a:t>Key terms: </a:t>
          </a:r>
          <a:r>
            <a:rPr lang="en-US" dirty="0"/>
            <a:t>athletes, mindfulness, stress reduction, athletic performance, exercise, sports performance, sport anxiety</a:t>
          </a:r>
        </a:p>
      </dgm:t>
    </dgm:pt>
    <dgm:pt modelId="{51455C19-455A-45F7-A672-185CD3824DE5}" type="parTrans" cxnId="{F7F33AC7-FF3C-49AE-B961-1C0751F03618}">
      <dgm:prSet/>
      <dgm:spPr/>
      <dgm:t>
        <a:bodyPr/>
        <a:lstStyle/>
        <a:p>
          <a:endParaRPr lang="en-US"/>
        </a:p>
      </dgm:t>
    </dgm:pt>
    <dgm:pt modelId="{FCFBD860-FFEE-4562-B08D-902EA2BBF269}" type="sibTrans" cxnId="{F7F33AC7-FF3C-49AE-B961-1C0751F03618}">
      <dgm:prSet/>
      <dgm:spPr/>
      <dgm:t>
        <a:bodyPr/>
        <a:lstStyle/>
        <a:p>
          <a:endParaRPr lang="en-US"/>
        </a:p>
      </dgm:t>
    </dgm:pt>
    <dgm:pt modelId="{9D5B3FA9-0105-4216-B6DF-366763D48301}">
      <dgm:prSet/>
      <dgm:spPr/>
      <dgm:t>
        <a:bodyPr/>
        <a:lstStyle/>
        <a:p>
          <a:r>
            <a:rPr lang="en-US" b="1" dirty="0"/>
            <a:t>Databases: </a:t>
          </a:r>
          <a:r>
            <a:rPr lang="en-US" dirty="0" err="1"/>
            <a:t>PsycInfo</a:t>
          </a:r>
          <a:r>
            <a:rPr lang="en-US" dirty="0"/>
            <a:t>, Academic search complete  </a:t>
          </a:r>
        </a:p>
      </dgm:t>
    </dgm:pt>
    <dgm:pt modelId="{458FEE1E-69D4-4F77-94AC-CCED4A4F418E}" type="parTrans" cxnId="{B1B6A500-AA39-4354-B563-27AB4C3B51E4}">
      <dgm:prSet/>
      <dgm:spPr/>
      <dgm:t>
        <a:bodyPr/>
        <a:lstStyle/>
        <a:p>
          <a:endParaRPr lang="en-US"/>
        </a:p>
      </dgm:t>
    </dgm:pt>
    <dgm:pt modelId="{DD2326B5-2A9A-4EFB-8F21-D33544A83456}" type="sibTrans" cxnId="{B1B6A500-AA39-4354-B563-27AB4C3B51E4}">
      <dgm:prSet/>
      <dgm:spPr/>
      <dgm:t>
        <a:bodyPr/>
        <a:lstStyle/>
        <a:p>
          <a:endParaRPr lang="en-US"/>
        </a:p>
      </dgm:t>
    </dgm:pt>
    <dgm:pt modelId="{19429085-B0B0-4609-86D5-A446D7E8A085}">
      <dgm:prSet/>
      <dgm:spPr/>
      <dgm:t>
        <a:bodyPr/>
        <a:lstStyle/>
        <a:p>
          <a:r>
            <a:rPr lang="en-US" b="1" dirty="0"/>
            <a:t>Number of studies that met the inclusion criteria: 16</a:t>
          </a:r>
          <a:endParaRPr lang="en-US" dirty="0"/>
        </a:p>
      </dgm:t>
    </dgm:pt>
    <dgm:pt modelId="{862D21AC-7D9F-40DF-B9BF-04244703ED6E}" type="parTrans" cxnId="{15273D9A-B6C9-476F-9EC9-5EA582FFE709}">
      <dgm:prSet/>
      <dgm:spPr/>
      <dgm:t>
        <a:bodyPr/>
        <a:lstStyle/>
        <a:p>
          <a:endParaRPr lang="en-US"/>
        </a:p>
      </dgm:t>
    </dgm:pt>
    <dgm:pt modelId="{CDA3B382-138E-42CF-957D-A338FBFC3274}" type="sibTrans" cxnId="{15273D9A-B6C9-476F-9EC9-5EA582FFE709}">
      <dgm:prSet/>
      <dgm:spPr/>
      <dgm:t>
        <a:bodyPr/>
        <a:lstStyle/>
        <a:p>
          <a:endParaRPr lang="en-US"/>
        </a:p>
      </dgm:t>
    </dgm:pt>
    <dgm:pt modelId="{732B271A-6B24-7F40-B2F6-B952C63D5B8E}" type="pres">
      <dgm:prSet presAssocID="{CE65423E-F316-4496-A578-97DA7AD02BA4}" presName="vert0" presStyleCnt="0">
        <dgm:presLayoutVars>
          <dgm:dir/>
          <dgm:animOne val="branch"/>
          <dgm:animLvl val="lvl"/>
        </dgm:presLayoutVars>
      </dgm:prSet>
      <dgm:spPr/>
    </dgm:pt>
    <dgm:pt modelId="{D730D573-1504-1A4C-8B35-3A069EC9C08B}" type="pres">
      <dgm:prSet presAssocID="{E44D7084-A42E-4211-B51D-9B5FA2917B4E}" presName="thickLine" presStyleLbl="alignNode1" presStyleIdx="0" presStyleCnt="4"/>
      <dgm:spPr/>
    </dgm:pt>
    <dgm:pt modelId="{97C9408D-8B07-7548-8381-674A61466D02}" type="pres">
      <dgm:prSet presAssocID="{E44D7084-A42E-4211-B51D-9B5FA2917B4E}" presName="horz1" presStyleCnt="0"/>
      <dgm:spPr/>
    </dgm:pt>
    <dgm:pt modelId="{2DEC1913-2E80-534D-B87C-77A7B487CF4E}" type="pres">
      <dgm:prSet presAssocID="{E44D7084-A42E-4211-B51D-9B5FA2917B4E}" presName="tx1" presStyleLbl="revTx" presStyleIdx="0" presStyleCnt="4"/>
      <dgm:spPr/>
    </dgm:pt>
    <dgm:pt modelId="{2A5E2FB7-DFF7-C845-9C2C-0F274830ED58}" type="pres">
      <dgm:prSet presAssocID="{E44D7084-A42E-4211-B51D-9B5FA2917B4E}" presName="vert1" presStyleCnt="0"/>
      <dgm:spPr/>
    </dgm:pt>
    <dgm:pt modelId="{8C45F67C-9BF7-D041-A715-4B215048D37B}" type="pres">
      <dgm:prSet presAssocID="{390F063F-F4C7-408A-8C32-F70249159325}" presName="thickLine" presStyleLbl="alignNode1" presStyleIdx="1" presStyleCnt="4"/>
      <dgm:spPr/>
    </dgm:pt>
    <dgm:pt modelId="{68BC93A9-45BC-A24F-A99E-42BACC291A2E}" type="pres">
      <dgm:prSet presAssocID="{390F063F-F4C7-408A-8C32-F70249159325}" presName="horz1" presStyleCnt="0"/>
      <dgm:spPr/>
    </dgm:pt>
    <dgm:pt modelId="{197D1912-E911-264D-A4BD-2ECE7584C58F}" type="pres">
      <dgm:prSet presAssocID="{390F063F-F4C7-408A-8C32-F70249159325}" presName="tx1" presStyleLbl="revTx" presStyleIdx="1" presStyleCnt="4"/>
      <dgm:spPr/>
    </dgm:pt>
    <dgm:pt modelId="{C1CF6280-F550-BB49-868F-69CFB7FDE245}" type="pres">
      <dgm:prSet presAssocID="{390F063F-F4C7-408A-8C32-F70249159325}" presName="vert1" presStyleCnt="0"/>
      <dgm:spPr/>
    </dgm:pt>
    <dgm:pt modelId="{CE62B3DD-1D65-3245-8CD3-D13F57299C40}" type="pres">
      <dgm:prSet presAssocID="{9D5B3FA9-0105-4216-B6DF-366763D48301}" presName="thickLine" presStyleLbl="alignNode1" presStyleIdx="2" presStyleCnt="4"/>
      <dgm:spPr/>
    </dgm:pt>
    <dgm:pt modelId="{A9CD7EBA-9C16-5249-96BC-6139742C16FA}" type="pres">
      <dgm:prSet presAssocID="{9D5B3FA9-0105-4216-B6DF-366763D48301}" presName="horz1" presStyleCnt="0"/>
      <dgm:spPr/>
    </dgm:pt>
    <dgm:pt modelId="{2E4B5D08-54CA-0348-8115-3C91990AC494}" type="pres">
      <dgm:prSet presAssocID="{9D5B3FA9-0105-4216-B6DF-366763D48301}" presName="tx1" presStyleLbl="revTx" presStyleIdx="2" presStyleCnt="4"/>
      <dgm:spPr/>
    </dgm:pt>
    <dgm:pt modelId="{08CC2209-F1A0-8C4A-907F-DE1A31BA8393}" type="pres">
      <dgm:prSet presAssocID="{9D5B3FA9-0105-4216-B6DF-366763D48301}" presName="vert1" presStyleCnt="0"/>
      <dgm:spPr/>
    </dgm:pt>
    <dgm:pt modelId="{0D3007D1-4DFF-1D4A-B50D-4F398C1D6E30}" type="pres">
      <dgm:prSet presAssocID="{19429085-B0B0-4609-86D5-A446D7E8A085}" presName="thickLine" presStyleLbl="alignNode1" presStyleIdx="3" presStyleCnt="4"/>
      <dgm:spPr/>
    </dgm:pt>
    <dgm:pt modelId="{D1DCCE78-3EC5-3E40-894B-0D3ABD7AD284}" type="pres">
      <dgm:prSet presAssocID="{19429085-B0B0-4609-86D5-A446D7E8A085}" presName="horz1" presStyleCnt="0"/>
      <dgm:spPr/>
    </dgm:pt>
    <dgm:pt modelId="{CE87697C-36A4-594A-9955-5CBE32330BA2}" type="pres">
      <dgm:prSet presAssocID="{19429085-B0B0-4609-86D5-A446D7E8A085}" presName="tx1" presStyleLbl="revTx" presStyleIdx="3" presStyleCnt="4"/>
      <dgm:spPr/>
    </dgm:pt>
    <dgm:pt modelId="{DFD84DAD-7CC3-D84B-95A2-D6BD52C5B3A2}" type="pres">
      <dgm:prSet presAssocID="{19429085-B0B0-4609-86D5-A446D7E8A085}" presName="vert1" presStyleCnt="0"/>
      <dgm:spPr/>
    </dgm:pt>
  </dgm:ptLst>
  <dgm:cxnLst>
    <dgm:cxn modelId="{B1B6A500-AA39-4354-B563-27AB4C3B51E4}" srcId="{CE65423E-F316-4496-A578-97DA7AD02BA4}" destId="{9D5B3FA9-0105-4216-B6DF-366763D48301}" srcOrd="2" destOrd="0" parTransId="{458FEE1E-69D4-4F77-94AC-CCED4A4F418E}" sibTransId="{DD2326B5-2A9A-4EFB-8F21-D33544A83456}"/>
    <dgm:cxn modelId="{09C65553-0669-2A47-8DA2-D76F18256DCB}" type="presOf" srcId="{9D5B3FA9-0105-4216-B6DF-366763D48301}" destId="{2E4B5D08-54CA-0348-8115-3C91990AC494}" srcOrd="0" destOrd="0" presId="urn:microsoft.com/office/officeart/2008/layout/LinedList"/>
    <dgm:cxn modelId="{6050BC60-1C1A-B54A-8D73-83A81315A6E2}" type="presOf" srcId="{19429085-B0B0-4609-86D5-A446D7E8A085}" destId="{CE87697C-36A4-594A-9955-5CBE32330BA2}" srcOrd="0" destOrd="0" presId="urn:microsoft.com/office/officeart/2008/layout/LinedList"/>
    <dgm:cxn modelId="{3D9F788A-5F4D-C24B-A127-45DF4CEA2372}" type="presOf" srcId="{390F063F-F4C7-408A-8C32-F70249159325}" destId="{197D1912-E911-264D-A4BD-2ECE7584C58F}" srcOrd="0" destOrd="0" presId="urn:microsoft.com/office/officeart/2008/layout/LinedList"/>
    <dgm:cxn modelId="{18789F97-3E71-274C-9E7A-98EC54AEEB41}" type="presOf" srcId="{CE65423E-F316-4496-A578-97DA7AD02BA4}" destId="{732B271A-6B24-7F40-B2F6-B952C63D5B8E}" srcOrd="0" destOrd="0" presId="urn:microsoft.com/office/officeart/2008/layout/LinedList"/>
    <dgm:cxn modelId="{15273D9A-B6C9-476F-9EC9-5EA582FFE709}" srcId="{CE65423E-F316-4496-A578-97DA7AD02BA4}" destId="{19429085-B0B0-4609-86D5-A446D7E8A085}" srcOrd="3" destOrd="0" parTransId="{862D21AC-7D9F-40DF-B9BF-04244703ED6E}" sibTransId="{CDA3B382-138E-42CF-957D-A338FBFC3274}"/>
    <dgm:cxn modelId="{F7F33AC7-FF3C-49AE-B961-1C0751F03618}" srcId="{CE65423E-F316-4496-A578-97DA7AD02BA4}" destId="{390F063F-F4C7-408A-8C32-F70249159325}" srcOrd="1" destOrd="0" parTransId="{51455C19-455A-45F7-A672-185CD3824DE5}" sibTransId="{FCFBD860-FFEE-4562-B08D-902EA2BBF269}"/>
    <dgm:cxn modelId="{968620DB-3C12-B34B-87FA-15EC129D43EB}" type="presOf" srcId="{E44D7084-A42E-4211-B51D-9B5FA2917B4E}" destId="{2DEC1913-2E80-534D-B87C-77A7B487CF4E}" srcOrd="0" destOrd="0" presId="urn:microsoft.com/office/officeart/2008/layout/LinedList"/>
    <dgm:cxn modelId="{CE19FBE2-D09E-4027-9CAB-943B3DA03DA6}" srcId="{CE65423E-F316-4496-A578-97DA7AD02BA4}" destId="{E44D7084-A42E-4211-B51D-9B5FA2917B4E}" srcOrd="0" destOrd="0" parTransId="{D4E71769-0F11-4AB7-866B-A1CD905612E6}" sibTransId="{FDD4C78C-A9D5-4772-BFF2-FBC9FB75E9BA}"/>
    <dgm:cxn modelId="{DB670EF2-1CD2-3F43-AB76-22C0B6F89DDC}" type="presParOf" srcId="{732B271A-6B24-7F40-B2F6-B952C63D5B8E}" destId="{D730D573-1504-1A4C-8B35-3A069EC9C08B}" srcOrd="0" destOrd="0" presId="urn:microsoft.com/office/officeart/2008/layout/LinedList"/>
    <dgm:cxn modelId="{84FD21EC-759B-264D-AB38-E6D90F12FEAB}" type="presParOf" srcId="{732B271A-6B24-7F40-B2F6-B952C63D5B8E}" destId="{97C9408D-8B07-7548-8381-674A61466D02}" srcOrd="1" destOrd="0" presId="urn:microsoft.com/office/officeart/2008/layout/LinedList"/>
    <dgm:cxn modelId="{3C72E2BF-AAFD-E84E-8BD1-766A1D78A5F2}" type="presParOf" srcId="{97C9408D-8B07-7548-8381-674A61466D02}" destId="{2DEC1913-2E80-534D-B87C-77A7B487CF4E}" srcOrd="0" destOrd="0" presId="urn:microsoft.com/office/officeart/2008/layout/LinedList"/>
    <dgm:cxn modelId="{E43F0A30-7F69-CF4F-A78E-D55409D36126}" type="presParOf" srcId="{97C9408D-8B07-7548-8381-674A61466D02}" destId="{2A5E2FB7-DFF7-C845-9C2C-0F274830ED58}" srcOrd="1" destOrd="0" presId="urn:microsoft.com/office/officeart/2008/layout/LinedList"/>
    <dgm:cxn modelId="{AA41091E-23A8-8548-9843-33CC13189366}" type="presParOf" srcId="{732B271A-6B24-7F40-B2F6-B952C63D5B8E}" destId="{8C45F67C-9BF7-D041-A715-4B215048D37B}" srcOrd="2" destOrd="0" presId="urn:microsoft.com/office/officeart/2008/layout/LinedList"/>
    <dgm:cxn modelId="{4E598C2D-CEFA-4440-B29A-6F9A343D9AA7}" type="presParOf" srcId="{732B271A-6B24-7F40-B2F6-B952C63D5B8E}" destId="{68BC93A9-45BC-A24F-A99E-42BACC291A2E}" srcOrd="3" destOrd="0" presId="urn:microsoft.com/office/officeart/2008/layout/LinedList"/>
    <dgm:cxn modelId="{4D90ABEB-7CA7-DC41-A094-287410DE770E}" type="presParOf" srcId="{68BC93A9-45BC-A24F-A99E-42BACC291A2E}" destId="{197D1912-E911-264D-A4BD-2ECE7584C58F}" srcOrd="0" destOrd="0" presId="urn:microsoft.com/office/officeart/2008/layout/LinedList"/>
    <dgm:cxn modelId="{91365A43-2FA1-F04C-943A-1DDCCAAFE186}" type="presParOf" srcId="{68BC93A9-45BC-A24F-A99E-42BACC291A2E}" destId="{C1CF6280-F550-BB49-868F-69CFB7FDE245}" srcOrd="1" destOrd="0" presId="urn:microsoft.com/office/officeart/2008/layout/LinedList"/>
    <dgm:cxn modelId="{CA7CA4F0-A848-774D-8AC9-125769F274FC}" type="presParOf" srcId="{732B271A-6B24-7F40-B2F6-B952C63D5B8E}" destId="{CE62B3DD-1D65-3245-8CD3-D13F57299C40}" srcOrd="4" destOrd="0" presId="urn:microsoft.com/office/officeart/2008/layout/LinedList"/>
    <dgm:cxn modelId="{C71B599E-9CF9-1240-82B8-D19490C6D67C}" type="presParOf" srcId="{732B271A-6B24-7F40-B2F6-B952C63D5B8E}" destId="{A9CD7EBA-9C16-5249-96BC-6139742C16FA}" srcOrd="5" destOrd="0" presId="urn:microsoft.com/office/officeart/2008/layout/LinedList"/>
    <dgm:cxn modelId="{2A0A0916-F14C-A640-AF17-FEDEAB2D1AB9}" type="presParOf" srcId="{A9CD7EBA-9C16-5249-96BC-6139742C16FA}" destId="{2E4B5D08-54CA-0348-8115-3C91990AC494}" srcOrd="0" destOrd="0" presId="urn:microsoft.com/office/officeart/2008/layout/LinedList"/>
    <dgm:cxn modelId="{34290C6C-F718-A040-B778-13C6638D4213}" type="presParOf" srcId="{A9CD7EBA-9C16-5249-96BC-6139742C16FA}" destId="{08CC2209-F1A0-8C4A-907F-DE1A31BA8393}" srcOrd="1" destOrd="0" presId="urn:microsoft.com/office/officeart/2008/layout/LinedList"/>
    <dgm:cxn modelId="{C41FC408-64C1-8F47-BB09-EE26E57A64B6}" type="presParOf" srcId="{732B271A-6B24-7F40-B2F6-B952C63D5B8E}" destId="{0D3007D1-4DFF-1D4A-B50D-4F398C1D6E30}" srcOrd="6" destOrd="0" presId="urn:microsoft.com/office/officeart/2008/layout/LinedList"/>
    <dgm:cxn modelId="{8EFF8496-99B7-DA46-B955-FC55570E7D68}" type="presParOf" srcId="{732B271A-6B24-7F40-B2F6-B952C63D5B8E}" destId="{D1DCCE78-3EC5-3E40-894B-0D3ABD7AD284}" srcOrd="7" destOrd="0" presId="urn:microsoft.com/office/officeart/2008/layout/LinedList"/>
    <dgm:cxn modelId="{A3D4A515-F7FE-9B43-B64C-4E37F10E2BEA}" type="presParOf" srcId="{D1DCCE78-3EC5-3E40-894B-0D3ABD7AD284}" destId="{CE87697C-36A4-594A-9955-5CBE32330BA2}" srcOrd="0" destOrd="0" presId="urn:microsoft.com/office/officeart/2008/layout/LinedList"/>
    <dgm:cxn modelId="{8C9B68D3-8558-CD4E-89D5-72F3D2B76F53}" type="presParOf" srcId="{D1DCCE78-3EC5-3E40-894B-0D3ABD7AD284}" destId="{DFD84DAD-7CC3-D84B-95A2-D6BD52C5B3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0D573-1504-1A4C-8B35-3A069EC9C08B}">
      <dsp:nvSpPr>
        <dsp:cNvPr id="0" name=""/>
        <dsp:cNvSpPr/>
      </dsp:nvSpPr>
      <dsp:spPr>
        <a:xfrm>
          <a:off x="0" y="0"/>
          <a:ext cx="7452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C1913-2E80-534D-B87C-77A7B487CF4E}">
      <dsp:nvSpPr>
        <dsp:cNvPr id="0" name=""/>
        <dsp:cNvSpPr/>
      </dsp:nvSpPr>
      <dsp:spPr>
        <a:xfrm>
          <a:off x="0" y="0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Literature search</a:t>
          </a:r>
        </a:p>
      </dsp:txBody>
      <dsp:txXfrm>
        <a:off x="0" y="0"/>
        <a:ext cx="7452360" cy="1364926"/>
      </dsp:txXfrm>
    </dsp:sp>
    <dsp:sp modelId="{8C45F67C-9BF7-D041-A715-4B215048D37B}">
      <dsp:nvSpPr>
        <dsp:cNvPr id="0" name=""/>
        <dsp:cNvSpPr/>
      </dsp:nvSpPr>
      <dsp:spPr>
        <a:xfrm>
          <a:off x="0" y="1364926"/>
          <a:ext cx="7452360" cy="0"/>
        </a:xfrm>
        <a:prstGeom prst="line">
          <a:avLst/>
        </a:prstGeom>
        <a:solidFill>
          <a:schemeClr val="accent5">
            <a:hueOff val="-500009"/>
            <a:satOff val="185"/>
            <a:lumOff val="-2353"/>
            <a:alphaOff val="0"/>
          </a:schemeClr>
        </a:solidFill>
        <a:ln w="12700" cap="flat" cmpd="sng" algn="ctr">
          <a:solidFill>
            <a:schemeClr val="accent5">
              <a:hueOff val="-500009"/>
              <a:satOff val="185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D1912-E911-264D-A4BD-2ECE7584C58F}">
      <dsp:nvSpPr>
        <dsp:cNvPr id="0" name=""/>
        <dsp:cNvSpPr/>
      </dsp:nvSpPr>
      <dsp:spPr>
        <a:xfrm>
          <a:off x="0" y="1364926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Key terms: </a:t>
          </a:r>
          <a:r>
            <a:rPr lang="en-US" sz="2700" kern="1200" dirty="0"/>
            <a:t>athletes, mindfulness, stress reduction, athletic performance, exercise, sports performance, sport anxiety</a:t>
          </a:r>
        </a:p>
      </dsp:txBody>
      <dsp:txXfrm>
        <a:off x="0" y="1364926"/>
        <a:ext cx="7452360" cy="1364926"/>
      </dsp:txXfrm>
    </dsp:sp>
    <dsp:sp modelId="{CE62B3DD-1D65-3245-8CD3-D13F57299C40}">
      <dsp:nvSpPr>
        <dsp:cNvPr id="0" name=""/>
        <dsp:cNvSpPr/>
      </dsp:nvSpPr>
      <dsp:spPr>
        <a:xfrm>
          <a:off x="0" y="2729853"/>
          <a:ext cx="7452360" cy="0"/>
        </a:xfrm>
        <a:prstGeom prst="line">
          <a:avLst/>
        </a:prstGeom>
        <a:solidFill>
          <a:schemeClr val="accent5">
            <a:hueOff val="-1000019"/>
            <a:satOff val="370"/>
            <a:lumOff val="-4705"/>
            <a:alphaOff val="0"/>
          </a:schemeClr>
        </a:solidFill>
        <a:ln w="12700" cap="flat" cmpd="sng" algn="ctr">
          <a:solidFill>
            <a:schemeClr val="accent5">
              <a:hueOff val="-1000019"/>
              <a:satOff val="370"/>
              <a:lumOff val="-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B5D08-54CA-0348-8115-3C91990AC494}">
      <dsp:nvSpPr>
        <dsp:cNvPr id="0" name=""/>
        <dsp:cNvSpPr/>
      </dsp:nvSpPr>
      <dsp:spPr>
        <a:xfrm>
          <a:off x="0" y="2729853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Databases: </a:t>
          </a:r>
          <a:r>
            <a:rPr lang="en-US" sz="2700" kern="1200" dirty="0" err="1"/>
            <a:t>PsycInfo</a:t>
          </a:r>
          <a:r>
            <a:rPr lang="en-US" sz="2700" kern="1200" dirty="0"/>
            <a:t>, Academic search complete  </a:t>
          </a:r>
        </a:p>
      </dsp:txBody>
      <dsp:txXfrm>
        <a:off x="0" y="2729853"/>
        <a:ext cx="7452360" cy="1364926"/>
      </dsp:txXfrm>
    </dsp:sp>
    <dsp:sp modelId="{0D3007D1-4DFF-1D4A-B50D-4F398C1D6E30}">
      <dsp:nvSpPr>
        <dsp:cNvPr id="0" name=""/>
        <dsp:cNvSpPr/>
      </dsp:nvSpPr>
      <dsp:spPr>
        <a:xfrm>
          <a:off x="0" y="4094779"/>
          <a:ext cx="7452360" cy="0"/>
        </a:xfrm>
        <a:prstGeom prst="line">
          <a:avLst/>
        </a:prstGeom>
        <a:solidFill>
          <a:schemeClr val="accent5">
            <a:hueOff val="-1500028"/>
            <a:satOff val="555"/>
            <a:lumOff val="-7058"/>
            <a:alphaOff val="0"/>
          </a:schemeClr>
        </a:solidFill>
        <a:ln w="12700" cap="flat" cmpd="sng" algn="ctr">
          <a:solidFill>
            <a:schemeClr val="accent5">
              <a:hueOff val="-1500028"/>
              <a:satOff val="555"/>
              <a:lumOff val="-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7697C-36A4-594A-9955-5CBE32330BA2}">
      <dsp:nvSpPr>
        <dsp:cNvPr id="0" name=""/>
        <dsp:cNvSpPr/>
      </dsp:nvSpPr>
      <dsp:spPr>
        <a:xfrm>
          <a:off x="0" y="4094779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Number of studies that met the inclusion criteria: 16</a:t>
          </a:r>
          <a:endParaRPr lang="en-US" sz="2700" kern="1200" dirty="0"/>
        </a:p>
      </dsp:txBody>
      <dsp:txXfrm>
        <a:off x="0" y="4094779"/>
        <a:ext cx="7452360" cy="136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35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046B3-E060-4604-9115-32B2882868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9F7F6-4C4E-124A-BB1D-08CC5A73C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3600"/>
              <a:t>Systematically Reviewing the Efficacy of Mindfulness-Based Interventions for Enhanced Athletic Performance</a:t>
            </a:r>
            <a:br>
              <a:rPr lang="en-US" sz="3600"/>
            </a:br>
            <a:endParaRPr lang="en-US" sz="3600"/>
          </a:p>
        </p:txBody>
      </p:sp>
      <p:sp>
        <p:nvSpPr>
          <p:cNvPr id="24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87B1E-ED44-E647-8B92-349D7BF81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Casey Allen &amp; JP Ferraro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E034E48-CB88-D24F-AC49-F6513DEE2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7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205"/>
    </mc:Choice>
    <mc:Fallback xmlns="">
      <p:transition spd="slow" advTm="16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AEAA-7F4F-2446-9B3F-A3044881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69548-43AA-C649-90A0-AABC6DD1E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Moderator Variables </a:t>
            </a:r>
          </a:p>
          <a:p>
            <a:r>
              <a:rPr lang="en-US" dirty="0"/>
              <a:t>Moderator affect the size of the relationship between the IV and DV </a:t>
            </a:r>
          </a:p>
          <a:p>
            <a:r>
              <a:rPr lang="en-US" dirty="0"/>
              <a:t> We measured anxiety as a moderator variable between mindfulness and athletic performance, we found a small effect size which was d = -0.39</a:t>
            </a:r>
          </a:p>
          <a:p>
            <a:r>
              <a:rPr lang="en-US" dirty="0"/>
              <a:t>We measured flow as a moderator variable between mindfulness and athletic performance, we found a medium effect size which was d = 0.59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B07F53-54B5-4163-9A35-DC499BEB0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3696" y="600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CB2F0-E0F9-1547-B335-E6BAC514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anchor="b">
            <a:normAutofit/>
          </a:bodyPr>
          <a:lstStyle/>
          <a:p>
            <a:r>
              <a:rPr lang="en-US" sz="5400" dirty="0"/>
              <a:t>Summary and Implications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3999-5D69-9B4C-B0BF-DAA720A2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en-US" sz="2000" dirty="0"/>
              <a:t>Mindfulness could be a viable intervention in promoting athletic performance and decreasing sport anxiety </a:t>
            </a:r>
          </a:p>
          <a:p>
            <a:r>
              <a:rPr lang="en-US" sz="2000" dirty="0"/>
              <a:t>Incorporating mindfulness as a daily practice could possibly help athletic performance</a:t>
            </a:r>
          </a:p>
          <a:p>
            <a:r>
              <a:rPr lang="en-US" sz="2000" dirty="0"/>
              <a:t>Our hypothesis was confirmed that mindfulness can have a positive impact on athletic performance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406A0E-C4B1-4D74-9AE8-4FBBC925E9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1776" y="6039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AF3D-4999-974A-95A7-86C5388A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A1DC-1281-D948-843D-12F5B2EE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Significance of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Research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Meta-analysis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Results 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Moderator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Summary and Implications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BB7D64-E322-D24A-AF5D-E27252480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6"/>
    </mc:Choice>
    <mc:Fallback xmlns="">
      <p:transition spd="slow" advTm="1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867EF-5D9F-FE43-9909-1604A15D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Significance of the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8DDB0-5843-DD4A-B239-7E539FD8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Athletes can often struggle with in game athletic performance due to lack of being in the present</a:t>
            </a:r>
          </a:p>
          <a:p>
            <a:r>
              <a:rPr lang="en-US" sz="2000" dirty="0"/>
              <a:t>Pre-competition performance anxiety can hinder athletic performance </a:t>
            </a:r>
          </a:p>
          <a:p>
            <a:r>
              <a:rPr lang="en-US" sz="2000" dirty="0"/>
              <a:t>In game anxiety can reach a threshold to which it can negatively affect athletic performance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8EC3420-090E-2E48-999D-9F135C965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0"/>
    </mc:Choice>
    <mc:Fallback xmlns="">
      <p:transition spd="slow" advTm="35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4209EE6-922E-445F-BDA3-269C6608B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484A2-B890-9243-BF3B-851C651B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816862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Research Question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5FD67920-8A7B-4F30-8E7B-19587165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3264" y="301751"/>
            <a:ext cx="4205471" cy="420547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548312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A3CA1-2B13-AB4D-AA3E-7D2F34B4A51A}"/>
              </a:ext>
            </a:extLst>
          </p:cNvPr>
          <p:cNvSpPr txBox="1"/>
          <p:nvPr/>
        </p:nvSpPr>
        <p:spPr>
          <a:xfrm>
            <a:off x="8023860" y="5175711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mindfulness interventions enhance athletic performance?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5F84F70-95F0-564C-81C1-8D9E00962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7"/>
    </mc:Choice>
    <mc:Fallback xmlns="">
      <p:transition spd="slow" advTm="7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9D98-6669-D340-A88B-6D67974E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A435-C07A-B549-883D-0D5B82AC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95144"/>
            <a:ext cx="10168128" cy="4265676"/>
          </a:xfrm>
        </p:spPr>
        <p:txBody>
          <a:bodyPr/>
          <a:lstStyle/>
          <a:p>
            <a:r>
              <a:rPr lang="en-US" dirty="0"/>
              <a:t>Meta-analysis is the process of combining together similar studies to form a more powerful conclusion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Form a research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Literature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Computing effect sizes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Meta-analytical calculations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Literary redux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redux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E151980-1878-1745-ADE7-8CE1B7F34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56"/>
    </mc:Choice>
    <mc:Fallback xmlns="">
      <p:transition spd="slow" advTm="49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6C9BC-832B-E04B-AAE6-B4A39533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dirty="0"/>
              <a:t>Meta-analysis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CF4111-7607-4638-A6A1-D352BEBB7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47879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6330E96-BDB4-724D-9D37-330EF327C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5"/>
    </mc:Choice>
    <mc:Fallback xmlns="">
      <p:transition spd="slow" advTm="36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101C-A61C-8146-B097-AA6E6315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CBFDE-424D-2A4C-BAF9-8A6AB0C5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effect sizes </a:t>
            </a:r>
          </a:p>
          <a:p>
            <a:r>
              <a:rPr lang="en-US" dirty="0"/>
              <a:t>We use Cohen’s D</a:t>
            </a:r>
          </a:p>
          <a:p>
            <a:r>
              <a:rPr lang="en-US" dirty="0"/>
              <a:t>Correlation was reported in data tables </a:t>
            </a:r>
          </a:p>
          <a:p>
            <a:r>
              <a:rPr lang="en-US" dirty="0"/>
              <a:t>(Cohen’s d was computed from tabulated M and SD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0D35AF-BF5D-4F15-B69A-4561D4866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6432" y="5781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5F3B-03E4-BA4F-B308-2EA2AD43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BF7D-9532-AF45-88A6-DCD8E5220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Meta-analytical calculations </a:t>
            </a:r>
          </a:p>
          <a:p>
            <a:r>
              <a:rPr lang="en-US" dirty="0"/>
              <a:t>Compute weighted average effect size </a:t>
            </a:r>
          </a:p>
          <a:p>
            <a:r>
              <a:rPr lang="en-US" dirty="0"/>
              <a:t>Weighted based on sample size</a:t>
            </a:r>
          </a:p>
          <a:p>
            <a:pPr lvl="1"/>
            <a:r>
              <a:rPr lang="en-US" dirty="0"/>
              <a:t>Larger studies count more towards the average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7DBEA8-7AC5-4EF6-9A28-EC7567DC8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9436" y="5747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EEDC-B0E3-D64C-8346-5C8FBDC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3D51-D7B6-3F45-9A01-87522B892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weighted average effect size </a:t>
            </a:r>
          </a:p>
          <a:p>
            <a:pPr lvl="1"/>
            <a:r>
              <a:rPr lang="en-US" dirty="0"/>
              <a:t>Cohen’s d = -.52</a:t>
            </a:r>
          </a:p>
          <a:p>
            <a:pPr lvl="1"/>
            <a:r>
              <a:rPr lang="en-US" dirty="0"/>
              <a:t>According to Cohen’s guidelines, this is a medium effect size</a:t>
            </a:r>
          </a:p>
          <a:p>
            <a:pPr lvl="1"/>
            <a:r>
              <a:rPr lang="en-US" dirty="0"/>
              <a:t>The more the person practices mindfulness then their performance will be less impacted </a:t>
            </a:r>
          </a:p>
          <a:p>
            <a:pPr lvl="1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E8A96B-9F09-4B2F-9270-BA502C3B0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8896" y="5699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3224"/>
      </a:dk2>
      <a:lt2>
        <a:srgbClr val="E8E2E7"/>
      </a:lt2>
      <a:accent1>
        <a:srgbClr val="32B847"/>
      </a:accent1>
      <a:accent2>
        <a:srgbClr val="4BB825"/>
      </a:accent2>
      <a:accent3>
        <a:srgbClr val="83AD2F"/>
      </a:accent3>
      <a:accent4>
        <a:srgbClr val="B1A424"/>
      </a:accent4>
      <a:accent5>
        <a:srgbClr val="D6873A"/>
      </a:accent5>
      <a:accent6>
        <a:srgbClr val="C43428"/>
      </a:accent6>
      <a:hlink>
        <a:srgbClr val="A17C35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347</Words>
  <Application>Microsoft Macintosh PowerPoint</Application>
  <PresentationFormat>Widescreen</PresentationFormat>
  <Paragraphs>53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AccentBoxVTI</vt:lpstr>
      <vt:lpstr>Systematically Reviewing the Efficacy of Mindfulness-Based Interventions for Enhanced Athletic Performance </vt:lpstr>
      <vt:lpstr>Overview of Presentation</vt:lpstr>
      <vt:lpstr>Significance of the problem</vt:lpstr>
      <vt:lpstr>Research Question</vt:lpstr>
      <vt:lpstr>Meta-analysis Method</vt:lpstr>
      <vt:lpstr>Meta-analysis Method</vt:lpstr>
      <vt:lpstr>Meta-analysis Method</vt:lpstr>
      <vt:lpstr>Meta-analysis Method</vt:lpstr>
      <vt:lpstr>Results</vt:lpstr>
      <vt:lpstr>Results</vt:lpstr>
      <vt:lpstr>Summary and Implications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Systematically Reviewing the Efficacy of Mindfulness-Based Interventions for Enhanced Athletic Performance</dc:title>
  <dc:creator>Allen, Casey N.</dc:creator>
  <cp:lastModifiedBy>Allen, Casey N.</cp:lastModifiedBy>
  <cp:revision>7</cp:revision>
  <dcterms:created xsi:type="dcterms:W3CDTF">2020-10-20T17:43:00Z</dcterms:created>
  <dcterms:modified xsi:type="dcterms:W3CDTF">2020-11-02T00:48:31Z</dcterms:modified>
</cp:coreProperties>
</file>