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84" r:id="rId3"/>
    <p:sldId id="265" r:id="rId4"/>
    <p:sldId id="269" r:id="rId5"/>
    <p:sldId id="285" r:id="rId6"/>
    <p:sldId id="290" r:id="rId7"/>
    <p:sldId id="286" r:id="rId8"/>
    <p:sldId id="289" r:id="rId9"/>
    <p:sldId id="288" r:id="rId10"/>
    <p:sldId id="273" r:id="rId11"/>
    <p:sldId id="282" r:id="rId12"/>
    <p:sldId id="280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A38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0" autoAdjust="0"/>
    <p:restoredTop sz="96405"/>
  </p:normalViewPr>
  <p:slideViewPr>
    <p:cSldViewPr snapToGrid="0">
      <p:cViewPr varScale="1">
        <p:scale>
          <a:sx n="64" d="100"/>
          <a:sy n="64" d="100"/>
        </p:scale>
        <p:origin x="154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8B4AF-E528-4F86-8EEA-18817519D39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A4BA3-A80D-41B1-A413-9B9D088F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4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During refrigerated storage, the TBARS values of the fish mince increased from 0.013 increased to mg 0.048 MDA/kg after 16 days (Control group) and from 0.014 to 0.039 mg MDA/kg (Cryoprotectant group), respectively.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A4BA3-A80D-41B1-A413-9B9D088F0B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6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26796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064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 userDrawn="1"/>
        </p:nvSpPr>
        <p:spPr>
          <a:xfrm>
            <a:off x="1580606" y="285639"/>
            <a:ext cx="720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2000" b="1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 Food Science, and The Sciences</a:t>
            </a:r>
          </a:p>
        </p:txBody>
      </p:sp>
    </p:spTree>
    <p:extLst>
      <p:ext uri="{BB962C8B-B14F-4D97-AF65-F5344CB8AC3E}">
        <p14:creationId xmlns:p14="http://schemas.microsoft.com/office/powerpoint/2010/main" val="307874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9411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24340"/>
            <a:ext cx="4629150" cy="4343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894313"/>
            <a:ext cx="2949178" cy="3274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 userDrawn="1"/>
        </p:nvSpPr>
        <p:spPr>
          <a:xfrm>
            <a:off x="1219200" y="31383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cap="all" dirty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 Food Science, and Sustainable Systems </a:t>
            </a:r>
          </a:p>
        </p:txBody>
      </p:sp>
    </p:spTree>
    <p:extLst>
      <p:ext uri="{BB962C8B-B14F-4D97-AF65-F5344CB8AC3E}">
        <p14:creationId xmlns:p14="http://schemas.microsoft.com/office/powerpoint/2010/main" val="265056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0185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32082"/>
            <a:ext cx="4629150" cy="435949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02056"/>
            <a:ext cx="2949178" cy="32740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 userDrawn="1"/>
        </p:nvSpPr>
        <p:spPr>
          <a:xfrm>
            <a:off x="1219200" y="31383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cap="all" dirty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 Food Science, and Sustainable Systems </a:t>
            </a:r>
          </a:p>
        </p:txBody>
      </p:sp>
    </p:spTree>
    <p:extLst>
      <p:ext uri="{BB962C8B-B14F-4D97-AF65-F5344CB8AC3E}">
        <p14:creationId xmlns:p14="http://schemas.microsoft.com/office/powerpoint/2010/main" val="246046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66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0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330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 userDrawn="1"/>
        </p:nvSpPr>
        <p:spPr>
          <a:xfrm>
            <a:off x="1648640" y="300222"/>
            <a:ext cx="6866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2000" b="1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 Food Science, and The Sciences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75AA6-D85C-4690-AD45-808B45BA7C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740" y="-6530"/>
            <a:ext cx="1109797" cy="1037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12069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354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54043"/>
            <a:ext cx="7886700" cy="3622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34F3C6-9B2A-421F-B5A7-03F1DA836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740" y="-6530"/>
            <a:ext cx="1109797" cy="1037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23032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354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54043"/>
            <a:ext cx="7886700" cy="3622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34F3C6-9B2A-421F-B5A7-03F1DA836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740" y="-6530"/>
            <a:ext cx="1109797" cy="1037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318791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DA8F812-B8B9-4EDC-9A3E-4473B9B53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740" y="-6530"/>
            <a:ext cx="1109797" cy="1037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220180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151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802016"/>
            <a:ext cx="3886200" cy="33895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802015"/>
            <a:ext cx="3886200" cy="33895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14D416F-ED71-4197-BDAB-B6DD93CF20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9" y="1"/>
            <a:ext cx="826987" cy="10005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2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17103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48707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310986"/>
            <a:ext cx="3868340" cy="286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48707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310986"/>
            <a:ext cx="3887391" cy="2872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44F9C-A023-4029-B30A-848E29FDA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740" y="-6530"/>
            <a:ext cx="1109797" cy="1037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</p:spTree>
    <p:extLst>
      <p:ext uri="{BB962C8B-B14F-4D97-AF65-F5344CB8AC3E}">
        <p14:creationId xmlns:p14="http://schemas.microsoft.com/office/powerpoint/2010/main" val="144837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33030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 userDrawn="1"/>
        </p:nvSpPr>
        <p:spPr>
          <a:xfrm>
            <a:off x="1219200" y="31383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cap="all" dirty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 Food Science, and Sustainable Systems </a:t>
            </a:r>
          </a:p>
        </p:txBody>
      </p:sp>
    </p:spTree>
    <p:extLst>
      <p:ext uri="{BB962C8B-B14F-4D97-AF65-F5344CB8AC3E}">
        <p14:creationId xmlns:p14="http://schemas.microsoft.com/office/powerpoint/2010/main" val="374599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949034"/>
            <a:ext cx="9144000" cy="89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1007390"/>
            <a:chOff x="0" y="0"/>
            <a:chExt cx="9144000" cy="100739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0"/>
              <a:ext cx="9144000" cy="94539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9"/>
            <p:cNvSpPr/>
            <p:nvPr userDrawn="1"/>
          </p:nvSpPr>
          <p:spPr>
            <a:xfrm>
              <a:off x="360289" y="0"/>
              <a:ext cx="716843" cy="1007390"/>
            </a:xfrm>
            <a:custGeom>
              <a:avLst/>
              <a:gdLst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0 w 817582"/>
                <a:gd name="connsiteY3" fmla="*/ 978946 h 978946"/>
                <a:gd name="connsiteX4" fmla="*/ 0 w 817582"/>
                <a:gd name="connsiteY4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06878 w 817582"/>
                <a:gd name="connsiteY3" fmla="*/ 976393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  <a:gd name="connsiteX0" fmla="*/ 0 w 817582"/>
                <a:gd name="connsiteY0" fmla="*/ 0 h 978946"/>
                <a:gd name="connsiteX1" fmla="*/ 817582 w 817582"/>
                <a:gd name="connsiteY1" fmla="*/ 0 h 978946"/>
                <a:gd name="connsiteX2" fmla="*/ 817582 w 817582"/>
                <a:gd name="connsiteY2" fmla="*/ 978946 h 978946"/>
                <a:gd name="connsiteX3" fmla="*/ 414627 w 817582"/>
                <a:gd name="connsiteY3" fmla="*/ 805911 h 978946"/>
                <a:gd name="connsiteX4" fmla="*/ 0 w 817582"/>
                <a:gd name="connsiteY4" fmla="*/ 978946 h 978946"/>
                <a:gd name="connsiteX5" fmla="*/ 0 w 817582"/>
                <a:gd name="connsiteY5" fmla="*/ 0 h 97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7582" h="978946">
                  <a:moveTo>
                    <a:pt x="0" y="0"/>
                  </a:moveTo>
                  <a:lnTo>
                    <a:pt x="817582" y="0"/>
                  </a:lnTo>
                  <a:lnTo>
                    <a:pt x="817582" y="978946"/>
                  </a:lnTo>
                  <a:lnTo>
                    <a:pt x="414627" y="805911"/>
                  </a:lnTo>
                  <a:lnTo>
                    <a:pt x="0" y="978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7755"/>
            <a:stretch/>
          </p:blipFill>
          <p:spPr>
            <a:xfrm>
              <a:off x="387461" y="77492"/>
              <a:ext cx="643179" cy="708231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1219200" y="31383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cap="all" dirty="0">
                <a:solidFill>
                  <a:schemeClr val="bg1"/>
                </a:solidFill>
                <a:latin typeface="Minion Pro" panose="02040503050306020203" pitchFamily="18" charset="0"/>
              </a:rPr>
              <a:t>College of Agriculture,</a:t>
            </a:r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 Food Science, and Sustainable Systems </a:t>
            </a:r>
          </a:p>
        </p:txBody>
      </p:sp>
    </p:spTree>
    <p:extLst>
      <p:ext uri="{BB962C8B-B14F-4D97-AF65-F5344CB8AC3E}">
        <p14:creationId xmlns:p14="http://schemas.microsoft.com/office/powerpoint/2010/main" val="418515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90B43-80D3-4E62-BCCE-7E9532414BF3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5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74" r:id="rId4"/>
    <p:sldLayoutId id="2147483663" r:id="rId5"/>
    <p:sldLayoutId id="2147483664" r:id="rId6"/>
    <p:sldLayoutId id="2147483665" r:id="rId7"/>
    <p:sldLayoutId id="2147483672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7.wmf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11039"/>
            <a:ext cx="6858000" cy="1493521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 err="1"/>
              <a:t>Lingyu</a:t>
            </a:r>
            <a:r>
              <a:rPr lang="en-US" sz="3200" b="1" dirty="0"/>
              <a:t> Huang, and </a:t>
            </a:r>
            <a:r>
              <a:rPr lang="en-US" sz="3200" b="1" dirty="0" err="1"/>
              <a:t>Changzheng</a:t>
            </a:r>
            <a:r>
              <a:rPr lang="en-US" sz="3200" b="1" dirty="0"/>
              <a:t> Wang* </a:t>
            </a:r>
          </a:p>
          <a:p>
            <a:r>
              <a:rPr lang="en-US" sz="3200" b="1" dirty="0"/>
              <a:t>College of Agriculture, Communities and the Sciences, Kentucky State University, Frankfort, KY 40601</a:t>
            </a:r>
          </a:p>
          <a:p>
            <a:r>
              <a:rPr lang="en-US" sz="3200" b="1" dirty="0"/>
              <a:t>Nov. 6, 2020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5713"/>
            <a:ext cx="7772400" cy="2387600"/>
          </a:xfr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additives on the lipid oxidation of fish mince from Asian Carp</a:t>
            </a:r>
            <a:b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485800-A992-440D-86A3-61CE2527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8"/>
    </mc:Choice>
    <mc:Fallback>
      <p:transition spd="slow" advTm="19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AEC985-D515-4BD9-A4C2-752F772955E2}"/>
              </a:ext>
            </a:extLst>
          </p:cNvPr>
          <p:cNvSpPr txBox="1"/>
          <p:nvPr/>
        </p:nvSpPr>
        <p:spPr>
          <a:xfrm>
            <a:off x="2560320" y="81760"/>
            <a:ext cx="540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C27568-AA27-4744-951D-8F5A5BE8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6" y="1066068"/>
            <a:ext cx="8394491" cy="132556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Thiobarbituric</a:t>
            </a:r>
            <a:r>
              <a:rPr lang="en-US" sz="2400" b="1" dirty="0"/>
              <a:t> acid reactive substances (TBARS) values in Asian carp meat with or without added natural ingredients*</a:t>
            </a: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E478725A-E2B3-4FC0-8552-0E87D3D11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682339"/>
              </p:ext>
            </p:extLst>
          </p:nvPr>
        </p:nvGraphicFramePr>
        <p:xfrm>
          <a:off x="1661363" y="1858780"/>
          <a:ext cx="5933029" cy="4483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Graph" r:id="rId6" imgW="3523680" imgH="2871360" progId="Origin50.Graph">
                  <p:embed/>
                </p:oleObj>
              </mc:Choice>
              <mc:Fallback>
                <p:oleObj name="Graph" r:id="rId6" imgW="3523680" imgH="2871360" progId="Origin50.Graph">
                  <p:embed/>
                  <p:pic>
                    <p:nvPicPr>
                      <p:cNvPr id="2050" name="Object 2">
                        <a:extLst>
                          <a:ext uri="{FF2B5EF4-FFF2-40B4-BE49-F238E27FC236}">
                            <a16:creationId xmlns:a16="http://schemas.microsoft.com/office/drawing/2014/main" id="{166CD800-E2D2-4406-AA9B-9686A8242D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363" y="1858780"/>
                        <a:ext cx="5933029" cy="4483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8D0816-C705-44F5-B591-FD6B2BBB447B}"/>
              </a:ext>
            </a:extLst>
          </p:cNvPr>
          <p:cNvSpPr txBox="1"/>
          <p:nvPr/>
        </p:nvSpPr>
        <p:spPr>
          <a:xfrm>
            <a:off x="1084451" y="6167690"/>
            <a:ext cx="704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*Natural ingredients: G-Ginger, S-Sage, R-Rosemary (G1, G2, G3; S1,S2,S3; and R1, R2, R3. The number means 1: 0.5%, 2: 1%, and 3: 2%)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56690-964B-4C72-84CC-FA8E8D63A36D}"/>
              </a:ext>
            </a:extLst>
          </p:cNvPr>
          <p:cNvSpPr txBox="1"/>
          <p:nvPr/>
        </p:nvSpPr>
        <p:spPr>
          <a:xfrm rot="16200000">
            <a:off x="1629362" y="4483253"/>
            <a:ext cx="95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TBARS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17463E-5E62-4F9D-8115-9554093B6F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9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89"/>
    </mc:Choice>
    <mc:Fallback>
      <p:transition spd="slow" advTm="8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6453-29DC-4C76-8E73-61690512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295" y="1983772"/>
            <a:ext cx="7886700" cy="3622032"/>
          </a:xfrm>
        </p:spPr>
        <p:txBody>
          <a:bodyPr>
            <a:normAutofit/>
          </a:bodyPr>
          <a:lstStyle/>
          <a:p>
            <a:r>
              <a:rPr lang="en-US" dirty="0"/>
              <a:t>TBARS value increased steadily over time for Asian carp meat not mixed with any natural ingredients;</a:t>
            </a:r>
          </a:p>
          <a:p>
            <a:r>
              <a:rPr lang="en-US" dirty="0"/>
              <a:t>TBARS value stayed very lower and did not increase over time indicating lipid oxidation was inhibited by components of the natural ingredients;</a:t>
            </a:r>
          </a:p>
          <a:p>
            <a:r>
              <a:rPr lang="en-US" dirty="0"/>
              <a:t>No significant differences were observed among the natural ingredients used.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EA361-DF36-406D-B6F2-9797BC7E49F7}"/>
              </a:ext>
            </a:extLst>
          </p:cNvPr>
          <p:cNvSpPr txBox="1"/>
          <p:nvPr/>
        </p:nvSpPr>
        <p:spPr>
          <a:xfrm>
            <a:off x="3094893" y="149851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Summary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A96084-E2E9-44B6-806D-ED807A6A2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2"/>
    </mc:Choice>
    <mc:Fallback>
      <p:transition spd="slow" advTm="3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AEC985-D515-4BD9-A4C2-752F772955E2}"/>
              </a:ext>
            </a:extLst>
          </p:cNvPr>
          <p:cNvSpPr txBox="1"/>
          <p:nvPr/>
        </p:nvSpPr>
        <p:spPr>
          <a:xfrm>
            <a:off x="2560320" y="81760"/>
            <a:ext cx="540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0AAE8-FF7D-4DA4-8258-DDB570C7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8623"/>
            <a:ext cx="7886700" cy="3267856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Flavoring ingredients such as ginger, sage or rosemary powders may be used to help to maintain the quality of fish mince from Asian carp during storage.</a:t>
            </a:r>
            <a:br>
              <a:rPr lang="en-US" sz="4000" b="1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F7E9D5-415B-49C7-B379-187EAED7A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54"/>
    </mc:Choice>
    <mc:Fallback>
      <p:transition spd="slow" advTm="3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AEC985-D515-4BD9-A4C2-752F772955E2}"/>
              </a:ext>
            </a:extLst>
          </p:cNvPr>
          <p:cNvSpPr txBox="1"/>
          <p:nvPr/>
        </p:nvSpPr>
        <p:spPr>
          <a:xfrm>
            <a:off x="2560320" y="81760"/>
            <a:ext cx="540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End of the presentation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0AAE8-FF7D-4DA4-8258-DDB570C7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095" y="2500313"/>
            <a:ext cx="4745209" cy="1325563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Thanks!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7F60D5-05D7-41F0-947B-42A81008F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4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1"/>
    </mc:Choice>
    <mc:Fallback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BBD2-1FAC-4408-8171-21A45CCBC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8" y="3787991"/>
            <a:ext cx="2483260" cy="20032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Silver;</a:t>
            </a:r>
          </a:p>
          <a:p>
            <a:r>
              <a:rPr lang="en-US" dirty="0"/>
              <a:t>Bighead;</a:t>
            </a:r>
          </a:p>
          <a:p>
            <a:r>
              <a:rPr lang="en-US" dirty="0"/>
              <a:t>Grass;</a:t>
            </a:r>
          </a:p>
          <a:p>
            <a:r>
              <a:rPr lang="en-US" dirty="0"/>
              <a:t>Black carp.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EB18D4-4C1D-4149-AE2D-DD168896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16" y="1955901"/>
            <a:ext cx="7886700" cy="1325562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Asian carp is a catchall name for the four species of fish from Southeast Asia:</a:t>
            </a:r>
            <a:br>
              <a:rPr lang="en-US" sz="3100" b="1" dirty="0"/>
            </a:br>
            <a:r>
              <a:rPr lang="en-US" sz="31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B9DF2-D4AF-466C-B8B4-1855D7539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459" y="3546397"/>
            <a:ext cx="4039896" cy="2244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5BDB85-3F0F-4F7F-825A-4D12B5BE2A26}"/>
              </a:ext>
            </a:extLst>
          </p:cNvPr>
          <p:cNvSpPr txBox="1"/>
          <p:nvPr/>
        </p:nvSpPr>
        <p:spPr>
          <a:xfrm>
            <a:off x="4403188" y="6056134"/>
            <a:ext cx="421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Asian Carp species in Kentucky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D9BE7-2158-48AE-9A8C-7B046BAC7AA9}"/>
              </a:ext>
            </a:extLst>
          </p:cNvPr>
          <p:cNvSpPr txBox="1"/>
          <p:nvPr/>
        </p:nvSpPr>
        <p:spPr>
          <a:xfrm>
            <a:off x="2560321" y="81760"/>
            <a:ext cx="286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38834A-09F2-4C3E-B6ED-5D961D1B1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4"/>
    </mc:Choice>
    <mc:Fallback>
      <p:transition spd="slow" advTm="2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ECEE-1042-40F8-AA66-0C20A732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carps: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F3995-EAA9-4A80-9186-BAE274A3A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Invasive species;</a:t>
            </a:r>
          </a:p>
          <a:p>
            <a:r>
              <a:rPr lang="en-US" dirty="0"/>
              <a:t>No </a:t>
            </a:r>
            <a:r>
              <a:rPr lang="en-US" sz="2800" dirty="0"/>
              <a:t>natural predators in North America;</a:t>
            </a:r>
          </a:p>
          <a:p>
            <a:r>
              <a:rPr lang="en-US" dirty="0"/>
              <a:t>Account for 97% of the biomass in portions of the Illinois and Mississippi Rivers;</a:t>
            </a:r>
          </a:p>
          <a:p>
            <a:r>
              <a:rPr lang="en-US" dirty="0"/>
              <a:t>Need to be reduced or eliminated.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EC985-D515-4BD9-A4C2-752F772955E2}"/>
              </a:ext>
            </a:extLst>
          </p:cNvPr>
          <p:cNvSpPr txBox="1"/>
          <p:nvPr/>
        </p:nvSpPr>
        <p:spPr>
          <a:xfrm>
            <a:off x="2560321" y="81760"/>
            <a:ext cx="286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82E8CE-EEA9-474F-9EAA-F40FA35EE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90"/>
    </mc:Choice>
    <mc:Fallback>
      <p:transition spd="slow" advTm="5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ECEE-1042-40F8-AA66-0C20A732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7562"/>
            <a:ext cx="7886700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Asian carps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F3995-EAA9-4A80-9186-BAE274A3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04" y="2134549"/>
            <a:ext cx="7886700" cy="36220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Intramuscular bones;</a:t>
            </a:r>
          </a:p>
          <a:p>
            <a:r>
              <a:rPr lang="en-US" dirty="0"/>
              <a:t>Problems to obtain boneless fillets form;</a:t>
            </a:r>
          </a:p>
          <a:p>
            <a:r>
              <a:rPr lang="en-US" dirty="0"/>
              <a:t>Almost no consumers in North America.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Deboned Asian carp meat can be processed into gel-based products such as </a:t>
            </a:r>
          </a:p>
          <a:p>
            <a:r>
              <a:rPr lang="en-US" dirty="0"/>
              <a:t>Meatballs;</a:t>
            </a:r>
          </a:p>
          <a:p>
            <a:r>
              <a:rPr lang="en-US" dirty="0"/>
              <a:t>Sausages;</a:t>
            </a:r>
          </a:p>
          <a:p>
            <a:r>
              <a:rPr lang="en-US" dirty="0"/>
              <a:t>Other value-added food products.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9B7A1-1F04-4C83-8DE0-24A60B7712AD}"/>
              </a:ext>
            </a:extLst>
          </p:cNvPr>
          <p:cNvSpPr txBox="1"/>
          <p:nvPr/>
        </p:nvSpPr>
        <p:spPr>
          <a:xfrm>
            <a:off x="2563548" y="136854"/>
            <a:ext cx="3462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75B488-50BC-4EDA-8EB0-61E173A70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7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44"/>
    </mc:Choice>
    <mc:Fallback>
      <p:transition spd="slow" advTm="4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F3995-EAA9-4A80-9186-BAE274A3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01" y="1643161"/>
            <a:ext cx="7886700" cy="3622032"/>
          </a:xfrm>
        </p:spPr>
        <p:txBody>
          <a:bodyPr>
            <a:normAutofit/>
          </a:bodyPr>
          <a:lstStyle/>
          <a:p>
            <a:r>
              <a:rPr lang="en-US" dirty="0"/>
              <a:t>Any delay in processing fish meat may result in oxidative damages;</a:t>
            </a:r>
          </a:p>
          <a:p>
            <a:r>
              <a:rPr lang="en-US" dirty="0"/>
              <a:t>Polyunsaturated fatty acids in Asian carp meat are highly susceptible to oxidation;</a:t>
            </a:r>
          </a:p>
          <a:p>
            <a:r>
              <a:rPr lang="en-US" dirty="0"/>
              <a:t>Lipid oxidation can be monitored by the measurement of thiobarbituric acid reactive substances (TBARS) with malondialdehyde (MDA) as the standard.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9B7A1-1F04-4C83-8DE0-24A60B7712AD}"/>
              </a:ext>
            </a:extLst>
          </p:cNvPr>
          <p:cNvSpPr txBox="1"/>
          <p:nvPr/>
        </p:nvSpPr>
        <p:spPr>
          <a:xfrm>
            <a:off x="2563548" y="136854"/>
            <a:ext cx="3462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F9CFB6-59DF-40D7-ACFA-8D61A9B8F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98"/>
    </mc:Choice>
    <mc:Fallback>
      <p:transition spd="slow" advTm="5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F3995-EAA9-4A80-9186-BAE274A3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01" y="1643161"/>
            <a:ext cx="7886700" cy="3622032"/>
          </a:xfrm>
        </p:spPr>
        <p:txBody>
          <a:bodyPr>
            <a:normAutofit/>
          </a:bodyPr>
          <a:lstStyle/>
          <a:p>
            <a:r>
              <a:rPr lang="en-US" dirty="0"/>
              <a:t>There is a growing interest in using natural ingredients rich in antioxidants in the protection of food products;</a:t>
            </a:r>
          </a:p>
          <a:p>
            <a:r>
              <a:rPr lang="en-US" dirty="0"/>
              <a:t>Flavoring ingredients such as powdered ginger, sage and rosemary have natural antioxidants;</a:t>
            </a:r>
          </a:p>
          <a:p>
            <a:r>
              <a:rPr lang="en-US" dirty="0"/>
              <a:t>The natural ingredients might also reduce the lipid oxidation and reduce the degradation of Asian Carp meat or mince.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9B7A1-1F04-4C83-8DE0-24A60B7712AD}"/>
              </a:ext>
            </a:extLst>
          </p:cNvPr>
          <p:cNvSpPr txBox="1"/>
          <p:nvPr/>
        </p:nvSpPr>
        <p:spPr>
          <a:xfrm>
            <a:off x="2563548" y="136854"/>
            <a:ext cx="3462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Hypothesis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D276E1-6DA5-44BB-B289-BF3EDC928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4"/>
    </mc:Choice>
    <mc:Fallback>
      <p:transition spd="slow" advTm="3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BBD2-1FAC-4408-8171-21A45CCBC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14" y="2696618"/>
            <a:ext cx="7643719" cy="304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To determine the effects of natural flavoring ingredients on the lipid oxidation in deboned Asian carp meat.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D9BE7-2158-48AE-9A8C-7B046BAC7AA9}"/>
              </a:ext>
            </a:extLst>
          </p:cNvPr>
          <p:cNvSpPr txBox="1"/>
          <p:nvPr/>
        </p:nvSpPr>
        <p:spPr>
          <a:xfrm>
            <a:off x="2560321" y="81760"/>
            <a:ext cx="286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Objective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8BBF11-C92F-4104-A3E6-F3E38B312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7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55"/>
    </mc:Choice>
    <mc:Fallback>
      <p:transition spd="slow" advTm="1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BBD2-1FAC-4408-8171-21A45CCBC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63" y="1641987"/>
            <a:ext cx="7563128" cy="4653882"/>
          </a:xfrm>
        </p:spPr>
        <p:txBody>
          <a:bodyPr>
            <a:noAutofit/>
          </a:bodyPr>
          <a:lstStyle/>
          <a:p>
            <a:r>
              <a:rPr lang="en-US" sz="2000" dirty="0"/>
              <a:t>Asian carps were captured from Mississippi River (Two River Fishery, Inc., Wickliffe, KY). Fish mince was prepared from Asian carp by deboning through 3 mm orifice;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Fish mince was mixed with cryoprotectants (40 g of sucrose, 40 g of sorbitol, and 3 g of </a:t>
            </a:r>
            <a:r>
              <a:rPr lang="en-US" sz="2000" dirty="0" err="1"/>
              <a:t>tripolyphoshate</a:t>
            </a:r>
            <a:r>
              <a:rPr lang="en-US" sz="2000" dirty="0"/>
              <a:t> per Kg) or natural ingredients (powdered ginger-G, sage-S and rosemary-R) at 0.5 %, 1%, and 2%, as G1, G2, G3, S1, S2, S3, R1, R2,  and R3 represented, respectively;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Fish mince with no additives was used as the control;</a:t>
            </a:r>
          </a:p>
          <a:p>
            <a:endParaRPr lang="en-US" sz="2000" dirty="0"/>
          </a:p>
          <a:p>
            <a:r>
              <a:rPr lang="en-US" sz="2000" dirty="0"/>
              <a:t>Samples of Asian carp mince were mixed with certain amount of ingredients by a blender (Kitchen Aid KSM75WH) with speed setting of 4 for 30 minutes. 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D9BE7-2158-48AE-9A8C-7B046BAC7AA9}"/>
              </a:ext>
            </a:extLst>
          </p:cNvPr>
          <p:cNvSpPr txBox="1"/>
          <p:nvPr/>
        </p:nvSpPr>
        <p:spPr>
          <a:xfrm>
            <a:off x="2560321" y="81760"/>
            <a:ext cx="286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Materials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E9EABA-E5D5-4210-88E6-BE6F3B689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7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8"/>
    </mc:Choice>
    <mc:Fallback>
      <p:transition spd="slow" advTm="110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511CC0-9B23-4741-AC77-294DFB5599C2}"/>
              </a:ext>
            </a:extLst>
          </p:cNvPr>
          <p:cNvSpPr txBox="1"/>
          <p:nvPr/>
        </p:nvSpPr>
        <p:spPr>
          <a:xfrm>
            <a:off x="2185567" y="120127"/>
            <a:ext cx="520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Methods and Instrument</a:t>
            </a:r>
          </a:p>
        </p:txBody>
      </p:sp>
      <p:pic>
        <p:nvPicPr>
          <p:cNvPr id="7" name="Picture 6" descr="A close up of a printer&#10;&#10;Description automatically generated">
            <a:extLst>
              <a:ext uri="{FF2B5EF4-FFF2-40B4-BE49-F238E27FC236}">
                <a16:creationId xmlns:a16="http://schemas.microsoft.com/office/drawing/2014/main" id="{5074A0A6-E459-42A2-8D14-06BDF7129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60" y="4570295"/>
            <a:ext cx="3612630" cy="2167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8A981F-B9CB-4BC8-89C7-D809A7BD13B2}"/>
              </a:ext>
            </a:extLst>
          </p:cNvPr>
          <p:cNvSpPr txBox="1"/>
          <p:nvPr/>
        </p:nvSpPr>
        <p:spPr>
          <a:xfrm>
            <a:off x="799999" y="1512287"/>
            <a:ext cx="7849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Lipid oxidation can be monitored by the measurement of thiobarbituric acid reactive substances (TBARS) with malondialdehyde (MDA) as the standard;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TBARS values were measured with </a:t>
            </a:r>
            <a:r>
              <a:rPr lang="en-US" sz="2400" dirty="0" err="1"/>
              <a:t>BioTeK</a:t>
            </a:r>
            <a:r>
              <a:rPr lang="en-US" sz="2400" dirty="0"/>
              <a:t> Synergy™ HTX Multi-Mode Microplate Reader; 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The samples were stored in freezer at -20⁰C for one month. After the frozen samples were taken out and softened at room temperature, then they were stored in ice cooler for the TBARS measurement.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29E1BC-7385-4762-9B00-D17C310D3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33"/>
    </mc:Choice>
    <mc:Fallback>
      <p:transition spd="slow" advTm="5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704</Words>
  <Application>Microsoft Office PowerPoint</Application>
  <PresentationFormat>On-screen Show (4:3)</PresentationFormat>
  <Paragraphs>61</Paragraphs>
  <Slides>13</Slides>
  <Notes>1</Notes>
  <HiddenSlides>0</HiddenSlides>
  <MMClips>13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Minion Pro</vt:lpstr>
      <vt:lpstr>Arial</vt:lpstr>
      <vt:lpstr>Calibri</vt:lpstr>
      <vt:lpstr>Calibri Light</vt:lpstr>
      <vt:lpstr>Office Theme</vt:lpstr>
      <vt:lpstr>Graph</vt:lpstr>
      <vt:lpstr>Effects of additives on the lipid oxidation of fish mince from Asian Carp </vt:lpstr>
      <vt:lpstr>Asian carp is a catchall name for the four species of fish from Southeast Asia:  </vt:lpstr>
      <vt:lpstr>Asian carps:</vt:lpstr>
      <vt:lpstr>Asian carps have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Thiobarbituric acid reactive substances (TBARS) values in Asian carp meat with or without added natural ingredients*</vt:lpstr>
      <vt:lpstr>PowerPoint Presentation</vt:lpstr>
      <vt:lpstr>Flavoring ingredients such as ginger, sage or rosemary powders may be used to help to maintain the quality of fish mince from Asian carp during storage. 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Water Content on Textural Characteristics of Fish Sausages Prepared from Deboned Silver Carp Meat.</dc:title>
  <dc:creator>KYSU Huang</dc:creator>
  <cp:lastModifiedBy>KYSU Huang</cp:lastModifiedBy>
  <cp:revision>62</cp:revision>
  <dcterms:created xsi:type="dcterms:W3CDTF">2020-10-25T03:50:47Z</dcterms:created>
  <dcterms:modified xsi:type="dcterms:W3CDTF">2020-11-01T03:30:51Z</dcterms:modified>
</cp:coreProperties>
</file>