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handoutMasterIdLst>
    <p:handoutMasterId r:id="rId1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100"/>
    <a:srgbClr val="046A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517" autoAdjust="0"/>
    <p:restoredTop sz="94660"/>
  </p:normalViewPr>
  <p:slideViewPr>
    <p:cSldViewPr snapToGrid="0">
      <p:cViewPr varScale="1">
        <p:scale>
          <a:sx n="88" d="100"/>
          <a:sy n="88" d="100"/>
        </p:scale>
        <p:origin x="197" y="53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BC3154-BB74-401B-8D6A-464D7B0166E8}" type="datetimeFigureOut">
              <a:rPr lang="en-US" smtClean="0"/>
              <a:t>10/31/2020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F2B964-04E3-4702-A6C0-6C2DDB2CF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5015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90B43-80D3-4E62-BCCE-7E9532414BF3}" type="datetimeFigureOut">
              <a:rPr lang="en-US" smtClean="0"/>
              <a:t>10/31/2020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F8FE5-FDAC-4AE2-9681-7E7F068E48BD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 userDrawn="1"/>
        </p:nvSpPr>
        <p:spPr>
          <a:xfrm>
            <a:off x="1954571" y="149783"/>
            <a:ext cx="103943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b="0" cap="all" baseline="0" dirty="0">
              <a:solidFill>
                <a:schemeClr val="bg1"/>
              </a:solidFill>
              <a:latin typeface="Minion Pro" panose="02040503050306020203" pitchFamily="18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0B3FA07-8785-2A4C-BEE5-21FD4E3079EF}"/>
              </a:ext>
            </a:extLst>
          </p:cNvPr>
          <p:cNvGrpSpPr/>
          <p:nvPr userDrawn="1"/>
        </p:nvGrpSpPr>
        <p:grpSpPr>
          <a:xfrm>
            <a:off x="-18327" y="-24743"/>
            <a:ext cx="12228653" cy="1385549"/>
            <a:chOff x="231" y="7022"/>
            <a:chExt cx="12228653" cy="1385549"/>
          </a:xfrm>
        </p:grpSpPr>
        <p:sp>
          <p:nvSpPr>
            <p:cNvPr id="15" name="Rectangle 14"/>
            <p:cNvSpPr/>
            <p:nvPr userDrawn="1"/>
          </p:nvSpPr>
          <p:spPr>
            <a:xfrm>
              <a:off x="231" y="1273342"/>
              <a:ext cx="12228653" cy="119229"/>
            </a:xfrm>
            <a:prstGeom prst="rect">
              <a:avLst/>
            </a:prstGeom>
            <a:solidFill>
              <a:srgbClr val="FFD1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231" y="7022"/>
              <a:ext cx="12228653" cy="1261467"/>
            </a:xfrm>
            <a:prstGeom prst="rect">
              <a:avLst/>
            </a:prstGeom>
            <a:solidFill>
              <a:srgbClr val="046A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pic>
          <p:nvPicPr>
            <p:cNvPr id="22" name="Picture 21" descr="A close up of a sign&#10;&#10;Description automatically generated">
              <a:extLst>
                <a:ext uri="{FF2B5EF4-FFF2-40B4-BE49-F238E27FC236}">
                  <a16:creationId xmlns:a16="http://schemas.microsoft.com/office/drawing/2014/main" id="{68D8FC38-392D-0448-BA85-8C0341591D5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632" y="124709"/>
              <a:ext cx="2853910" cy="983381"/>
            </a:xfrm>
            <a:prstGeom prst="rect">
              <a:avLst/>
            </a:prstGeom>
          </p:spPr>
        </p:pic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A09F80E5-3276-B247-BE3B-82A3EC22DE99}"/>
              </a:ext>
            </a:extLst>
          </p:cNvPr>
          <p:cNvSpPr txBox="1"/>
          <p:nvPr userDrawn="1"/>
        </p:nvSpPr>
        <p:spPr>
          <a:xfrm>
            <a:off x="348343" y="-56605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2259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90B43-80D3-4E62-BCCE-7E9532414BF3}" type="datetimeFigureOut">
              <a:rPr lang="en-US" smtClean="0"/>
              <a:t>10/31/2020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F8FE5-FDAC-4AE2-9681-7E7F068E48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552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90B43-80D3-4E62-BCCE-7E9532414BF3}" type="datetimeFigureOut">
              <a:rPr lang="en-US" smtClean="0"/>
              <a:t>10/31/2020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F8FE5-FDAC-4AE2-9681-7E7F068E48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349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1181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90B43-80D3-4E62-BCCE-7E9532414BF3}" type="datetimeFigureOut">
              <a:rPr lang="en-US" smtClean="0"/>
              <a:t>10/31/2020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F8FE5-FDAC-4AE2-9681-7E7F068E48BD}" type="slidenum">
              <a:rPr lang="en-US" smtClean="0"/>
              <a:t>‹#›</a:t>
            </a:fld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806CCE3-A715-1A4E-95E7-673112B5B1DB}"/>
              </a:ext>
            </a:extLst>
          </p:cNvPr>
          <p:cNvGrpSpPr/>
          <p:nvPr userDrawn="1"/>
        </p:nvGrpSpPr>
        <p:grpSpPr>
          <a:xfrm>
            <a:off x="-27490" y="5570286"/>
            <a:ext cx="12246980" cy="1359378"/>
            <a:chOff x="-18096" y="-90889"/>
            <a:chExt cx="12246980" cy="1359378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866B71C0-F9D8-0049-9485-6EDD0B5C92F0}"/>
                </a:ext>
              </a:extLst>
            </p:cNvPr>
            <p:cNvSpPr/>
            <p:nvPr userDrawn="1"/>
          </p:nvSpPr>
          <p:spPr>
            <a:xfrm>
              <a:off x="-18096" y="-90889"/>
              <a:ext cx="12228653" cy="119229"/>
            </a:xfrm>
            <a:prstGeom prst="rect">
              <a:avLst/>
            </a:prstGeom>
            <a:solidFill>
              <a:srgbClr val="FFD1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55EE6CA9-24E6-E348-BA8E-B9FCBEFEF027}"/>
                </a:ext>
              </a:extLst>
            </p:cNvPr>
            <p:cNvSpPr/>
            <p:nvPr userDrawn="1"/>
          </p:nvSpPr>
          <p:spPr>
            <a:xfrm>
              <a:off x="231" y="7022"/>
              <a:ext cx="12228653" cy="1261467"/>
            </a:xfrm>
            <a:prstGeom prst="rect">
              <a:avLst/>
            </a:prstGeom>
            <a:solidFill>
              <a:srgbClr val="046A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pic>
          <p:nvPicPr>
            <p:cNvPr id="31" name="Picture 30" descr="A close up of a sign&#10;&#10;Description automatically generated">
              <a:extLst>
                <a:ext uri="{FF2B5EF4-FFF2-40B4-BE49-F238E27FC236}">
                  <a16:creationId xmlns:a16="http://schemas.microsoft.com/office/drawing/2014/main" id="{1549B718-F0D3-754D-ACD6-F6D113A8C5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747" y="219696"/>
              <a:ext cx="2743200" cy="9452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0074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90B43-80D3-4E62-BCCE-7E9532414BF3}" type="datetimeFigureOut">
              <a:rPr lang="en-US" smtClean="0"/>
              <a:t>10/31/2020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F8FE5-FDAC-4AE2-9681-7E7F068E48B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 userDrawn="1"/>
        </p:nvSpPr>
        <p:spPr>
          <a:xfrm>
            <a:off x="1828800" y="97564"/>
            <a:ext cx="1036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b="0" cap="all" baseline="0" dirty="0">
              <a:solidFill>
                <a:schemeClr val="bg1"/>
              </a:solidFill>
              <a:latin typeface="Minion Pro" panose="02040503050306020203" pitchFamily="18" charset="0"/>
            </a:endParaRPr>
          </a:p>
          <a:p>
            <a:r>
              <a:rPr lang="en-US" sz="1600" b="0" cap="all" baseline="0" dirty="0">
                <a:solidFill>
                  <a:schemeClr val="bg1"/>
                </a:solidFill>
                <a:latin typeface="Minion Pro" panose="02040503050306020203" pitchFamily="18" charset="0"/>
              </a:rPr>
              <a:t>Cooperative Extension Program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2FAED32-C1DF-9241-AC5A-729C1551B84B}"/>
              </a:ext>
            </a:extLst>
          </p:cNvPr>
          <p:cNvGrpSpPr/>
          <p:nvPr userDrawn="1"/>
        </p:nvGrpSpPr>
        <p:grpSpPr>
          <a:xfrm>
            <a:off x="-18327" y="-24743"/>
            <a:ext cx="12228653" cy="1385549"/>
            <a:chOff x="231" y="7022"/>
            <a:chExt cx="12228653" cy="1385549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613875CE-9C00-D749-85B9-3346B3DE1DFD}"/>
                </a:ext>
              </a:extLst>
            </p:cNvPr>
            <p:cNvSpPr/>
            <p:nvPr userDrawn="1"/>
          </p:nvSpPr>
          <p:spPr>
            <a:xfrm>
              <a:off x="231" y="1273342"/>
              <a:ext cx="12228653" cy="119229"/>
            </a:xfrm>
            <a:prstGeom prst="rect">
              <a:avLst/>
            </a:prstGeom>
            <a:solidFill>
              <a:srgbClr val="FFD1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79607D58-A872-174F-A1E5-0D0EA834F415}"/>
                </a:ext>
              </a:extLst>
            </p:cNvPr>
            <p:cNvSpPr/>
            <p:nvPr userDrawn="1"/>
          </p:nvSpPr>
          <p:spPr>
            <a:xfrm>
              <a:off x="231" y="7022"/>
              <a:ext cx="12228653" cy="1261467"/>
            </a:xfrm>
            <a:prstGeom prst="rect">
              <a:avLst/>
            </a:prstGeom>
            <a:solidFill>
              <a:srgbClr val="046A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pic>
          <p:nvPicPr>
            <p:cNvPr id="41" name="Picture 40" descr="A close up of a sign&#10;&#10;Description automatically generated">
              <a:extLst>
                <a:ext uri="{FF2B5EF4-FFF2-40B4-BE49-F238E27FC236}">
                  <a16:creationId xmlns:a16="http://schemas.microsoft.com/office/drawing/2014/main" id="{05EFEA0D-9A59-974B-93EC-FF76E53D058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6758" y="129329"/>
              <a:ext cx="2616812" cy="90168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51004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286" y="410832"/>
            <a:ext cx="10515600" cy="57573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1486" y="989012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9286" y="989012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EC9B728-FA9F-4B46-87EB-377493CFEF45}"/>
              </a:ext>
            </a:extLst>
          </p:cNvPr>
          <p:cNvGrpSpPr/>
          <p:nvPr userDrawn="1"/>
        </p:nvGrpSpPr>
        <p:grpSpPr>
          <a:xfrm>
            <a:off x="-27490" y="5570286"/>
            <a:ext cx="12246980" cy="1359378"/>
            <a:chOff x="-18096" y="-90889"/>
            <a:chExt cx="12246980" cy="1359378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7D9272FE-33B4-8646-808D-5F473F16CD7A}"/>
                </a:ext>
              </a:extLst>
            </p:cNvPr>
            <p:cNvSpPr/>
            <p:nvPr userDrawn="1"/>
          </p:nvSpPr>
          <p:spPr>
            <a:xfrm>
              <a:off x="-18096" y="-90889"/>
              <a:ext cx="12228653" cy="119229"/>
            </a:xfrm>
            <a:prstGeom prst="rect">
              <a:avLst/>
            </a:prstGeom>
            <a:solidFill>
              <a:srgbClr val="FFD1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1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597D4248-CFC1-874A-ABD0-5452E953C9B4}"/>
                </a:ext>
              </a:extLst>
            </p:cNvPr>
            <p:cNvSpPr/>
            <p:nvPr userDrawn="1"/>
          </p:nvSpPr>
          <p:spPr>
            <a:xfrm>
              <a:off x="231" y="7022"/>
              <a:ext cx="12228653" cy="1261467"/>
            </a:xfrm>
            <a:prstGeom prst="rect">
              <a:avLst/>
            </a:prstGeom>
            <a:solidFill>
              <a:srgbClr val="046A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1"/>
            </a:p>
          </p:txBody>
        </p:sp>
        <p:pic>
          <p:nvPicPr>
            <p:cNvPr id="38" name="Picture 37" descr="A close up of a sign&#10;&#10;Description automatically generated">
              <a:extLst>
                <a:ext uri="{FF2B5EF4-FFF2-40B4-BE49-F238E27FC236}">
                  <a16:creationId xmlns:a16="http://schemas.microsoft.com/office/drawing/2014/main" id="{09E2FAE6-054A-DC45-A998-8E13C4E3265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747" y="219696"/>
              <a:ext cx="2743200" cy="9452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02626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1461" y="2505075"/>
            <a:ext cx="5157787" cy="287385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287385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1828800" y="134564"/>
            <a:ext cx="1036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b="0" cap="all" baseline="0" dirty="0">
              <a:solidFill>
                <a:schemeClr val="bg1"/>
              </a:solidFill>
              <a:latin typeface="Minion Pro" panose="02040503050306020203" pitchFamily="18" charset="0"/>
            </a:endParaRPr>
          </a:p>
          <a:p>
            <a:r>
              <a:rPr lang="en-US" sz="1600" b="0" cap="all" baseline="0" dirty="0">
                <a:solidFill>
                  <a:schemeClr val="bg1"/>
                </a:solidFill>
                <a:latin typeface="Minion Pro" panose="02040503050306020203" pitchFamily="18" charset="0"/>
              </a:rPr>
              <a:t>Cooperative Extension Program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9357FCFF-2C01-634F-B8CE-69477AE2DDA8}"/>
              </a:ext>
            </a:extLst>
          </p:cNvPr>
          <p:cNvGrpSpPr/>
          <p:nvPr userDrawn="1"/>
        </p:nvGrpSpPr>
        <p:grpSpPr>
          <a:xfrm>
            <a:off x="-27490" y="5570286"/>
            <a:ext cx="12246980" cy="1359378"/>
            <a:chOff x="-18096" y="-90889"/>
            <a:chExt cx="12246980" cy="1359378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45C178E5-916D-4E4A-A201-61BD7619C1E1}"/>
                </a:ext>
              </a:extLst>
            </p:cNvPr>
            <p:cNvSpPr/>
            <p:nvPr userDrawn="1"/>
          </p:nvSpPr>
          <p:spPr>
            <a:xfrm>
              <a:off x="-18096" y="-90889"/>
              <a:ext cx="12228653" cy="119229"/>
            </a:xfrm>
            <a:prstGeom prst="rect">
              <a:avLst/>
            </a:prstGeom>
            <a:solidFill>
              <a:srgbClr val="FFD1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5A0FE8C5-3933-D64F-93CF-CE71CBAAD1D5}"/>
                </a:ext>
              </a:extLst>
            </p:cNvPr>
            <p:cNvSpPr/>
            <p:nvPr userDrawn="1"/>
          </p:nvSpPr>
          <p:spPr>
            <a:xfrm>
              <a:off x="231" y="7022"/>
              <a:ext cx="12228653" cy="1261467"/>
            </a:xfrm>
            <a:prstGeom prst="rect">
              <a:avLst/>
            </a:prstGeom>
            <a:solidFill>
              <a:srgbClr val="046A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pic>
          <p:nvPicPr>
            <p:cNvPr id="40" name="Picture 39" descr="A close up of a sign&#10;&#10;Description automatically generated">
              <a:extLst>
                <a:ext uri="{FF2B5EF4-FFF2-40B4-BE49-F238E27FC236}">
                  <a16:creationId xmlns:a16="http://schemas.microsoft.com/office/drawing/2014/main" id="{68F6139E-8DBC-AB41-B4DB-6403F20B47B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747" y="219696"/>
              <a:ext cx="2743200" cy="9452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22290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757" y="141413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90B43-80D3-4E62-BCCE-7E9532414BF3}" type="datetimeFigureOut">
              <a:rPr lang="en-US" smtClean="0"/>
              <a:t>10/31/2020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F8FE5-FDAC-4AE2-9681-7E7F068E48B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625600" y="174358"/>
            <a:ext cx="1036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b="0" cap="all" baseline="0" dirty="0">
              <a:solidFill>
                <a:schemeClr val="bg1"/>
              </a:solidFill>
              <a:latin typeface="Minion Pro" panose="02040503050306020203" pitchFamily="18" charset="0"/>
            </a:endParaRPr>
          </a:p>
          <a:p>
            <a:r>
              <a:rPr lang="en-US" sz="1600" b="0" cap="all" baseline="0" dirty="0">
                <a:solidFill>
                  <a:schemeClr val="bg1"/>
                </a:solidFill>
                <a:latin typeface="Minion Pro" panose="02040503050306020203" pitchFamily="18" charset="0"/>
              </a:rPr>
              <a:t>Cooperative Extension Program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9E280C3-77F5-C94F-B735-D55B119ABF48}"/>
              </a:ext>
            </a:extLst>
          </p:cNvPr>
          <p:cNvGrpSpPr/>
          <p:nvPr userDrawn="1"/>
        </p:nvGrpSpPr>
        <p:grpSpPr>
          <a:xfrm>
            <a:off x="-27490" y="5570286"/>
            <a:ext cx="12246980" cy="1359378"/>
            <a:chOff x="-18096" y="-90889"/>
            <a:chExt cx="12246980" cy="1359378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68ACBB17-F1BD-584C-BC4C-0FB6D5652949}"/>
                </a:ext>
              </a:extLst>
            </p:cNvPr>
            <p:cNvSpPr/>
            <p:nvPr userDrawn="1"/>
          </p:nvSpPr>
          <p:spPr>
            <a:xfrm>
              <a:off x="-18096" y="-90889"/>
              <a:ext cx="12228653" cy="119229"/>
            </a:xfrm>
            <a:prstGeom prst="rect">
              <a:avLst/>
            </a:prstGeom>
            <a:solidFill>
              <a:srgbClr val="FFD1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B17EECC6-D6B1-D74B-9CDF-61D7D99B8F6F}"/>
                </a:ext>
              </a:extLst>
            </p:cNvPr>
            <p:cNvSpPr/>
            <p:nvPr userDrawn="1"/>
          </p:nvSpPr>
          <p:spPr>
            <a:xfrm>
              <a:off x="231" y="7022"/>
              <a:ext cx="12228653" cy="1261467"/>
            </a:xfrm>
            <a:prstGeom prst="rect">
              <a:avLst/>
            </a:prstGeom>
            <a:solidFill>
              <a:srgbClr val="046A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pic>
          <p:nvPicPr>
            <p:cNvPr id="36" name="Picture 35" descr="A close up of a sign&#10;&#10;Description automatically generated">
              <a:extLst>
                <a:ext uri="{FF2B5EF4-FFF2-40B4-BE49-F238E27FC236}">
                  <a16:creationId xmlns:a16="http://schemas.microsoft.com/office/drawing/2014/main" id="{BF69EE1C-5C91-224F-98C2-932CCBE48F6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747" y="219696"/>
              <a:ext cx="2743200" cy="9452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76641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90B43-80D3-4E62-BCCE-7E9532414BF3}" type="datetimeFigureOut">
              <a:rPr lang="en-US" smtClean="0"/>
              <a:t>10/31/2020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F8FE5-FDAC-4AE2-9681-7E7F068E48B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1625600" y="174358"/>
            <a:ext cx="1036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b="0" cap="all" baseline="0" dirty="0">
              <a:solidFill>
                <a:schemeClr val="bg1"/>
              </a:solidFill>
              <a:latin typeface="Minion Pro" panose="02040503050306020203" pitchFamily="18" charset="0"/>
            </a:endParaRPr>
          </a:p>
          <a:p>
            <a:r>
              <a:rPr lang="en-US" sz="1600" b="0" cap="all" baseline="0" dirty="0">
                <a:solidFill>
                  <a:schemeClr val="bg1"/>
                </a:solidFill>
                <a:latin typeface="Minion Pro" panose="02040503050306020203" pitchFamily="18" charset="0"/>
              </a:rPr>
              <a:t>Cooperative Extension Program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40AB04D-EE0E-D54A-8A33-133A39FB0052}"/>
              </a:ext>
            </a:extLst>
          </p:cNvPr>
          <p:cNvGrpSpPr/>
          <p:nvPr userDrawn="1"/>
        </p:nvGrpSpPr>
        <p:grpSpPr>
          <a:xfrm>
            <a:off x="-27490" y="5570286"/>
            <a:ext cx="12246980" cy="1359378"/>
            <a:chOff x="-18096" y="-90889"/>
            <a:chExt cx="12246980" cy="1359378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A293C73F-A8E0-2340-98F3-BCB254CDB435}"/>
                </a:ext>
              </a:extLst>
            </p:cNvPr>
            <p:cNvSpPr/>
            <p:nvPr userDrawn="1"/>
          </p:nvSpPr>
          <p:spPr>
            <a:xfrm>
              <a:off x="-18096" y="-90889"/>
              <a:ext cx="12228653" cy="119229"/>
            </a:xfrm>
            <a:prstGeom prst="rect">
              <a:avLst/>
            </a:prstGeom>
            <a:solidFill>
              <a:srgbClr val="FFD1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1EF79A51-7B0D-E340-B082-8B690E1CD1BE}"/>
                </a:ext>
              </a:extLst>
            </p:cNvPr>
            <p:cNvSpPr/>
            <p:nvPr userDrawn="1"/>
          </p:nvSpPr>
          <p:spPr>
            <a:xfrm>
              <a:off x="231" y="7022"/>
              <a:ext cx="12228653" cy="1261467"/>
            </a:xfrm>
            <a:prstGeom prst="rect">
              <a:avLst/>
            </a:prstGeom>
            <a:solidFill>
              <a:srgbClr val="046A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pic>
          <p:nvPicPr>
            <p:cNvPr id="28" name="Picture 27" descr="A close up of a sign&#10;&#10;Description automatically generated">
              <a:extLst>
                <a:ext uri="{FF2B5EF4-FFF2-40B4-BE49-F238E27FC236}">
                  <a16:creationId xmlns:a16="http://schemas.microsoft.com/office/drawing/2014/main" id="{139063CB-F9C1-6847-95A2-2866FAEDA1B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747" y="219696"/>
              <a:ext cx="2743200" cy="9452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54279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54896"/>
            <a:ext cx="3932237" cy="107617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1363278"/>
            <a:ext cx="6172200" cy="38899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441677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1625600" y="174358"/>
            <a:ext cx="1036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b="0" cap="all" baseline="0" dirty="0">
              <a:solidFill>
                <a:schemeClr val="bg1"/>
              </a:solidFill>
              <a:latin typeface="Minion Pro" panose="02040503050306020203" pitchFamily="18" charset="0"/>
            </a:endParaRPr>
          </a:p>
          <a:p>
            <a:r>
              <a:rPr lang="en-US" sz="1600" b="0" cap="all" baseline="0" dirty="0">
                <a:solidFill>
                  <a:schemeClr val="bg1"/>
                </a:solidFill>
                <a:latin typeface="Minion Pro" panose="02040503050306020203" pitchFamily="18" charset="0"/>
              </a:rPr>
              <a:t>Cooperative Extension Program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82CAFF3-D296-2549-9845-0404108EF0BD}"/>
              </a:ext>
            </a:extLst>
          </p:cNvPr>
          <p:cNvGrpSpPr/>
          <p:nvPr userDrawn="1"/>
        </p:nvGrpSpPr>
        <p:grpSpPr>
          <a:xfrm>
            <a:off x="-27490" y="5570286"/>
            <a:ext cx="12246980" cy="1359378"/>
            <a:chOff x="-18096" y="-90889"/>
            <a:chExt cx="12246980" cy="1359378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C4F0CC85-A484-FD4B-8E18-0923D3CADC8D}"/>
                </a:ext>
              </a:extLst>
            </p:cNvPr>
            <p:cNvSpPr/>
            <p:nvPr userDrawn="1"/>
          </p:nvSpPr>
          <p:spPr>
            <a:xfrm>
              <a:off x="-18096" y="-90889"/>
              <a:ext cx="12228653" cy="119229"/>
            </a:xfrm>
            <a:prstGeom prst="rect">
              <a:avLst/>
            </a:prstGeom>
            <a:solidFill>
              <a:srgbClr val="FFD1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94C380E2-5015-8446-8BDA-F0000DF385C5}"/>
                </a:ext>
              </a:extLst>
            </p:cNvPr>
            <p:cNvSpPr/>
            <p:nvPr userDrawn="1"/>
          </p:nvSpPr>
          <p:spPr>
            <a:xfrm>
              <a:off x="231" y="7022"/>
              <a:ext cx="12228653" cy="1261467"/>
            </a:xfrm>
            <a:prstGeom prst="rect">
              <a:avLst/>
            </a:prstGeom>
            <a:solidFill>
              <a:srgbClr val="046A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pic>
          <p:nvPicPr>
            <p:cNvPr id="31" name="Picture 30" descr="A close up of a sign&#10;&#10;Description automatically generated">
              <a:extLst>
                <a:ext uri="{FF2B5EF4-FFF2-40B4-BE49-F238E27FC236}">
                  <a16:creationId xmlns:a16="http://schemas.microsoft.com/office/drawing/2014/main" id="{58535222-3A2A-2645-90C4-6A75CF6EA13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747" y="219696"/>
              <a:ext cx="2743200" cy="9452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3161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771882"/>
            <a:ext cx="3932237" cy="83936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1600" y="771882"/>
            <a:ext cx="6172200" cy="465810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644460"/>
            <a:ext cx="3932237" cy="381200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52595FD-115E-3C43-BA85-AC4ACA7E649C}"/>
              </a:ext>
            </a:extLst>
          </p:cNvPr>
          <p:cNvGrpSpPr/>
          <p:nvPr userDrawn="1"/>
        </p:nvGrpSpPr>
        <p:grpSpPr>
          <a:xfrm>
            <a:off x="-27490" y="5570286"/>
            <a:ext cx="12246980" cy="1359378"/>
            <a:chOff x="-18096" y="-90889"/>
            <a:chExt cx="12246980" cy="1359378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6D2961E9-0AE8-8441-885D-95E00F027094}"/>
                </a:ext>
              </a:extLst>
            </p:cNvPr>
            <p:cNvSpPr/>
            <p:nvPr userDrawn="1"/>
          </p:nvSpPr>
          <p:spPr>
            <a:xfrm>
              <a:off x="-18096" y="-90889"/>
              <a:ext cx="12228653" cy="119229"/>
            </a:xfrm>
            <a:prstGeom prst="rect">
              <a:avLst/>
            </a:prstGeom>
            <a:solidFill>
              <a:srgbClr val="FFD1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79D16286-4694-3A47-9C84-F018BCC0BECC}"/>
                </a:ext>
              </a:extLst>
            </p:cNvPr>
            <p:cNvSpPr/>
            <p:nvPr userDrawn="1"/>
          </p:nvSpPr>
          <p:spPr>
            <a:xfrm>
              <a:off x="231" y="7022"/>
              <a:ext cx="12228653" cy="1261467"/>
            </a:xfrm>
            <a:prstGeom prst="rect">
              <a:avLst/>
            </a:prstGeom>
            <a:solidFill>
              <a:srgbClr val="046A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pic>
          <p:nvPicPr>
            <p:cNvPr id="31" name="Picture 30" descr="A close up of a sign&#10;&#10;Description automatically generated">
              <a:extLst>
                <a:ext uri="{FF2B5EF4-FFF2-40B4-BE49-F238E27FC236}">
                  <a16:creationId xmlns:a16="http://schemas.microsoft.com/office/drawing/2014/main" id="{142DABC3-C088-7C46-B22E-C35B668907D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747" y="219696"/>
              <a:ext cx="2743200" cy="9452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42454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B90B43-80D3-4E62-BCCE-7E9532414BF3}" type="datetimeFigureOut">
              <a:rPr lang="en-US" smtClean="0"/>
              <a:t>10/31/2020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9F8FE5-FDAC-4AE2-9681-7E7F068E48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262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4.pn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2729" y="1507524"/>
            <a:ext cx="11456895" cy="1450830"/>
          </a:xfrm>
        </p:spPr>
        <p:txBody>
          <a:bodyPr>
            <a:no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Effect of phytogenic and symbiotic feed additives on performance of pastured broiler chickens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894" y="3832412"/>
            <a:ext cx="9614647" cy="2487705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Frederick N. Bebe*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Ibukun M. Ogunade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Steven T. Skelton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Jerusha Lay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Emily Clement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College of Agriculture, Community and the Sciences, Kentucky State University Frankfort, KY 40601</a:t>
            </a:r>
          </a:p>
          <a:p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College of Agriculture and Natural Resources, West Virginia University Morgantown, WV 26506</a:t>
            </a:r>
          </a:p>
          <a:p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9737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197"/>
    </mc:Choice>
    <mc:Fallback>
      <p:transition spd="slow" advTm="141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30286" y="1715589"/>
            <a:ext cx="669689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THANK 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</a:p>
          <a:p>
            <a:pPr algn="ctr"/>
            <a:endParaRPr lang="en-US" sz="48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4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uestions?</a:t>
            </a:r>
            <a:endParaRPr lang="en-US" sz="4800" i="1" dirty="0"/>
          </a:p>
        </p:txBody>
      </p:sp>
    </p:spTree>
    <p:extLst>
      <p:ext uri="{BB962C8B-B14F-4D97-AF65-F5344CB8AC3E}">
        <p14:creationId xmlns:p14="http://schemas.microsoft.com/office/powerpoint/2010/main" val="75327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757" y="322216"/>
            <a:ext cx="10515600" cy="670561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8971" y="1341119"/>
            <a:ext cx="1140823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Pastured poultry is  practice of raising chickens in open bottom pens placed directly on pasture with little or no confinement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Padgham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2006).</a:t>
            </a:r>
          </a:p>
          <a:p>
            <a:endParaRPr lang="en-US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Pastures can provide vegetation, insects, and worms that give sufficient nutrients to replace at least 10% of their prepared diets, enhancing the quality of meat and egg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Burbaugh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al., 2010).</a:t>
            </a:r>
          </a:p>
          <a:p>
            <a:endParaRPr lang="en-US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Pasture poultry production has become very popular in Kentucky due to good consumer demand, creating supplemental income on limited resource small family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farms 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(Ennis et al., 2008)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Poultry is the number one agricultural commodity in KY and responsible for about 20% of all farm receipts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(KY Poultry Ind. Facts).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52238" y="6235656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4404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4808"/>
    </mc:Choice>
    <mc:Fallback>
      <p:transition spd="slow" advTm="548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757" y="113212"/>
            <a:ext cx="10515600" cy="66185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78971" y="1524000"/>
            <a:ext cx="1149531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satisfy increasing demand, nutritional strategies employed by commercial operators to replace antibiotic use ought to be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adopted,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viable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alternatives.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These include natural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growth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promoters such as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Phytogenics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Synbiotics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Phytogenics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herbal extracts and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other preparations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plant origin that function to improve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gut environment,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immune function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nutrient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digestibility 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Mountzouri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et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l., 2009)</a:t>
            </a:r>
            <a:endParaRPr lang="en-US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Synbiotics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(prebiotics + probiotics) – Prebiotic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non-digestible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substances, while probiotics are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single or combination of bacteria or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yeast. These stimulate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growth of beneficial bacteria and prevent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 pathogen adherence 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(Collins et Gibson, 1999; Nasir and </a:t>
            </a:r>
            <a:r>
              <a:rPr lang="en-US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Grashon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2010: Panda et al., 2006).</a:t>
            </a:r>
            <a:endParaRPr lang="en-US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342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7780"/>
    </mc:Choice>
    <mc:Fallback>
      <p:transition spd="slow" advTm="677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663" y="600890"/>
            <a:ext cx="10683240" cy="81860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4766" y="1524001"/>
            <a:ext cx="10779034" cy="391343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No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studies have examined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potential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phytobiotics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symbiotics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improving the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growth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performance of poultry in a pasture-based production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system, unlike intensive productions systems where positive results have been obtained.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Therefore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pastured poultry is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expected to demonstrate better outcome in growth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performance to benefit small-scale limited resource poultry farmers in KY.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Objective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>
              <a:buNone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To investigate efficacy of dietary supplementation of a commercially available phytogenic and symbiotic on performance pasture-based broilers.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52238" y="6244365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4961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2770"/>
    </mc:Choice>
    <mc:Fallback>
      <p:transition spd="slow" advTm="527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60959"/>
            <a:ext cx="10515600" cy="106244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Materials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Methods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39" y="1149531"/>
            <a:ext cx="10990217" cy="4287905"/>
          </a:xfrm>
        </p:spPr>
        <p:txBody>
          <a:bodyPr>
            <a:normAutofit/>
          </a:bodyPr>
          <a:lstStyle/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Day old Cornish Cross chicks, divided into 3 groups and fed regular 19% CP chicken diet (Control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Diets were supplemented according to manufacturer’s recommendation</a:t>
            </a:r>
          </a:p>
          <a:p>
            <a:pPr marL="457200" lvl="1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- phytogenic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(Control-P) at 125mg/kg diet</a:t>
            </a:r>
          </a:p>
          <a:p>
            <a:pPr marL="457200" lvl="1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- symbiotic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(Control-S) at 500mg/kg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diet</a:t>
            </a:r>
          </a:p>
          <a:p>
            <a:pPr marL="457200" lvl="1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After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weeks of acclimation, birds blocked by weight and randomly allocated to dietary treatments in triplicates (45/group; 15/replicate)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Pastured on bottomless pre-fabricated carports in defined replicates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Carports moved to fresh pastures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daily,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free access to feed and water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 and BW measured daily and weekly,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respectively</a:t>
            </a:r>
          </a:p>
          <a:p>
            <a:pPr marL="457200" lvl="1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399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128"/>
    </mc:Choice>
    <mc:Fallback>
      <p:transition spd="slow" advTm="601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6244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Materials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Methods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62447"/>
            <a:ext cx="10515600" cy="4374989"/>
          </a:xfrm>
        </p:spPr>
        <p:txBody>
          <a:bodyPr/>
          <a:lstStyle/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Sampling was done on Day 21 and Day 42 (21 birds from each treatment or 7 from each replicate)</a:t>
            </a:r>
          </a:p>
          <a:p>
            <a:pPr marL="457200" lvl="1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were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analyzed using GLIMMIX procedure of SAS. 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 replicate was considered an experimental unit and the model included the fixed effect of treatment. 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Significant effect was declared at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≤ 0.05, and tendencies were considered when 0.05 &lt;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≤ 0.10.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2680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8293"/>
    </mc:Choice>
    <mc:Fallback>
      <p:transition spd="slow" advTm="282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frederick.bebe\Desktop\KSU Extension\carpot2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5902" y="928651"/>
            <a:ext cx="6336145" cy="351108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412275" y="4650377"/>
            <a:ext cx="64097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1. Broilers on pasture in pre-fabricated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carports in defined replicates; moved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fresh pastures daily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35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2533"/>
    </mc:Choice>
    <mc:Fallback>
      <p:transition spd="slow" advTm="225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720" y="0"/>
            <a:ext cx="10927080" cy="79785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Results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Discussion</a:t>
            </a:r>
            <a:b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797859"/>
            <a:ext cx="10988040" cy="4639577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efficacy of  dietary supplementation of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phytogenics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synbiotics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growth promoters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performance of pastured broilers was investigated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US" altLang="en-US" sz="18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en-US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Table </a:t>
            </a:r>
            <a:r>
              <a:rPr lang="en-US" alt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Effect of a phytogenic and symbiotic supplement on growth performance of broiler on pasture (Week 1-3)</a:t>
            </a:r>
            <a:endParaRPr lang="en-US" altLang="en-US" sz="1800" dirty="0"/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endParaRPr lang="en-US" altLang="en-US" sz="1200" dirty="0" smtClean="0"/>
          </a:p>
          <a:p>
            <a:pPr marL="0" indent="0">
              <a:buNone/>
            </a:pPr>
            <a:endParaRPr lang="en-US" altLang="en-US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en-US" sz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en-US" sz="18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en-US" sz="1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Table </a:t>
            </a:r>
            <a:r>
              <a:rPr lang="en-US" altLang="en-US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Effect of a phytogenic and symbiotic supplement on growth performance of broiler on pasture (Week 4-6).</a:t>
            </a:r>
            <a:endParaRPr lang="en-US" altLang="en-US" sz="1800" dirty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US" sz="14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5029628"/>
              </p:ext>
            </p:extLst>
          </p:nvPr>
        </p:nvGraphicFramePr>
        <p:xfrm>
          <a:off x="1165410" y="2318639"/>
          <a:ext cx="8758520" cy="11842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50061">
                  <a:extLst>
                    <a:ext uri="{9D8B030D-6E8A-4147-A177-3AD203B41FA5}">
                      <a16:colId xmlns:a16="http://schemas.microsoft.com/office/drawing/2014/main" val="2349811304"/>
                    </a:ext>
                  </a:extLst>
                </a:gridCol>
                <a:gridCol w="1140013">
                  <a:extLst>
                    <a:ext uri="{9D8B030D-6E8A-4147-A177-3AD203B41FA5}">
                      <a16:colId xmlns:a16="http://schemas.microsoft.com/office/drawing/2014/main" val="528786668"/>
                    </a:ext>
                  </a:extLst>
                </a:gridCol>
                <a:gridCol w="1488480">
                  <a:extLst>
                    <a:ext uri="{9D8B030D-6E8A-4147-A177-3AD203B41FA5}">
                      <a16:colId xmlns:a16="http://schemas.microsoft.com/office/drawing/2014/main" val="3959296039"/>
                    </a:ext>
                  </a:extLst>
                </a:gridCol>
                <a:gridCol w="1481923">
                  <a:extLst>
                    <a:ext uri="{9D8B030D-6E8A-4147-A177-3AD203B41FA5}">
                      <a16:colId xmlns:a16="http://schemas.microsoft.com/office/drawing/2014/main" val="1336038731"/>
                    </a:ext>
                  </a:extLst>
                </a:gridCol>
                <a:gridCol w="1421972">
                  <a:extLst>
                    <a:ext uri="{9D8B030D-6E8A-4147-A177-3AD203B41FA5}">
                      <a16:colId xmlns:a16="http://schemas.microsoft.com/office/drawing/2014/main" val="3028485614"/>
                    </a:ext>
                  </a:extLst>
                </a:gridCol>
                <a:gridCol w="1376071">
                  <a:extLst>
                    <a:ext uri="{9D8B030D-6E8A-4147-A177-3AD203B41FA5}">
                      <a16:colId xmlns:a16="http://schemas.microsoft.com/office/drawing/2014/main" val="187417539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PHYT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SYNB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P-value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763007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Final Weight (kg)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2.85</a:t>
                      </a:r>
                      <a:r>
                        <a:rPr lang="en-US" sz="1600" baseline="30000">
                          <a:effectLst/>
                        </a:rPr>
                        <a:t>a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2.59</a:t>
                      </a:r>
                      <a:r>
                        <a:rPr lang="en-US" sz="1600" baseline="30000">
                          <a:effectLst/>
                        </a:rPr>
                        <a:t>b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2.86</a:t>
                      </a:r>
                      <a:r>
                        <a:rPr lang="en-US" sz="1600" baseline="30000" dirty="0">
                          <a:effectLst/>
                        </a:rPr>
                        <a:t>a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0.11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0.01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54272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Feed Intake (g)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102</a:t>
                      </a:r>
                      <a:r>
                        <a:rPr lang="en-US" sz="1600" baseline="30000">
                          <a:effectLst/>
                        </a:rPr>
                        <a:t>b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105</a:t>
                      </a:r>
                      <a:r>
                        <a:rPr lang="en-US" sz="1600" baseline="30000">
                          <a:effectLst/>
                        </a:rPr>
                        <a:t>b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119</a:t>
                      </a:r>
                      <a:r>
                        <a:rPr lang="en-US" sz="1600" baseline="30000">
                          <a:effectLst/>
                        </a:rPr>
                        <a:t>a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6.23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0.05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895145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ADG (g)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137</a:t>
                      </a:r>
                      <a:r>
                        <a:rPr lang="en-US" sz="1600" baseline="30000" dirty="0">
                          <a:effectLst/>
                        </a:rPr>
                        <a:t>a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123</a:t>
                      </a:r>
                      <a:r>
                        <a:rPr lang="en-US" sz="1600" baseline="30000" dirty="0">
                          <a:effectLst/>
                        </a:rPr>
                        <a:t>b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137</a:t>
                      </a:r>
                      <a:r>
                        <a:rPr lang="en-US" sz="1600" baseline="30000" dirty="0">
                          <a:effectLst/>
                        </a:rPr>
                        <a:t>a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5.25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0.01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578974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FCR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0.74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0.85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0.87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82102054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9542233"/>
              </p:ext>
            </p:extLst>
          </p:nvPr>
        </p:nvGraphicFramePr>
        <p:xfrm>
          <a:off x="1237128" y="4159146"/>
          <a:ext cx="8758519" cy="11842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34368">
                  <a:extLst>
                    <a:ext uri="{9D8B030D-6E8A-4147-A177-3AD203B41FA5}">
                      <a16:colId xmlns:a16="http://schemas.microsoft.com/office/drawing/2014/main" val="2672071381"/>
                    </a:ext>
                  </a:extLst>
                </a:gridCol>
                <a:gridCol w="1055707">
                  <a:extLst>
                    <a:ext uri="{9D8B030D-6E8A-4147-A177-3AD203B41FA5}">
                      <a16:colId xmlns:a16="http://schemas.microsoft.com/office/drawing/2014/main" val="938523312"/>
                    </a:ext>
                  </a:extLst>
                </a:gridCol>
                <a:gridCol w="1488480">
                  <a:extLst>
                    <a:ext uri="{9D8B030D-6E8A-4147-A177-3AD203B41FA5}">
                      <a16:colId xmlns:a16="http://schemas.microsoft.com/office/drawing/2014/main" val="2259298711"/>
                    </a:ext>
                  </a:extLst>
                </a:gridCol>
                <a:gridCol w="1481923">
                  <a:extLst>
                    <a:ext uri="{9D8B030D-6E8A-4147-A177-3AD203B41FA5}">
                      <a16:colId xmlns:a16="http://schemas.microsoft.com/office/drawing/2014/main" val="4289765109"/>
                    </a:ext>
                  </a:extLst>
                </a:gridCol>
                <a:gridCol w="1421971">
                  <a:extLst>
                    <a:ext uri="{9D8B030D-6E8A-4147-A177-3AD203B41FA5}">
                      <a16:colId xmlns:a16="http://schemas.microsoft.com/office/drawing/2014/main" val="71080519"/>
                    </a:ext>
                  </a:extLst>
                </a:gridCol>
                <a:gridCol w="1376070">
                  <a:extLst>
                    <a:ext uri="{9D8B030D-6E8A-4147-A177-3AD203B41FA5}">
                      <a16:colId xmlns:a16="http://schemas.microsoft.com/office/drawing/2014/main" val="180803382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PHYT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SYNB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P-value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495437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Final Weight (kg)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4.05</a:t>
                      </a:r>
                      <a:r>
                        <a:rPr lang="en-US" sz="1600" baseline="30000">
                          <a:effectLst/>
                        </a:rPr>
                        <a:t>a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3.49</a:t>
                      </a:r>
                      <a:r>
                        <a:rPr lang="en-US" sz="1600" baseline="30000" dirty="0">
                          <a:effectLst/>
                        </a:rPr>
                        <a:t>b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4.22</a:t>
                      </a:r>
                      <a:r>
                        <a:rPr lang="en-US" sz="1600" baseline="30000">
                          <a:effectLst/>
                        </a:rPr>
                        <a:t>a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0.23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0.01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967665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Feed Intake (g)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168</a:t>
                      </a:r>
                      <a:r>
                        <a:rPr lang="en-US" sz="1600" baseline="30000" dirty="0">
                          <a:effectLst/>
                        </a:rPr>
                        <a:t>b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169</a:t>
                      </a:r>
                      <a:r>
                        <a:rPr lang="en-US" sz="1600" baseline="30000" dirty="0">
                          <a:effectLst/>
                        </a:rPr>
                        <a:t>b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199</a:t>
                      </a:r>
                      <a:r>
                        <a:rPr lang="en-US" sz="1600" baseline="30000" dirty="0">
                          <a:effectLst/>
                        </a:rPr>
                        <a:t>a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10.7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0.01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948543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ADG (g)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193</a:t>
                      </a:r>
                      <a:r>
                        <a:rPr lang="en-US" sz="1600" baseline="30000" dirty="0">
                          <a:effectLst/>
                        </a:rPr>
                        <a:t>a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166</a:t>
                      </a:r>
                      <a:r>
                        <a:rPr lang="en-US" sz="1600" baseline="30000" dirty="0">
                          <a:effectLst/>
                        </a:rPr>
                        <a:t>b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201</a:t>
                      </a:r>
                      <a:r>
                        <a:rPr lang="en-US" sz="1600" baseline="30000" dirty="0">
                          <a:effectLst/>
                        </a:rPr>
                        <a:t>a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8.32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0.01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179398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FCR 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0.87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1.02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0.99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59499809"/>
                  </a:ext>
                </a:extLst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127375" y="35115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7472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3547"/>
    </mc:Choice>
    <mc:Fallback>
      <p:transition spd="slow" advTm="835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89" y="104503"/>
            <a:ext cx="11042468" cy="111469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05097" y="1375954"/>
            <a:ext cx="1130372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beneficial effects of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phytogenics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synbiotics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are well-documented in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small and large-scale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commercial poultry operations.</a:t>
            </a:r>
          </a:p>
          <a:p>
            <a:pPr>
              <a:lnSpc>
                <a:spcPct val="100000"/>
              </a:lnSpc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preliminary study reports a lower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FCR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the supplemented broilers groups compared to the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control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significantly lower performance parameters for phytogenic supplementation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0000"/>
              </a:lnSpc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Studies of broiler performance on pasture using these supplements are rare. Consequently, more studies are required to determine optimum concentrations and performance outcomes of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phytogenics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synbiotics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under pasture-based conditions.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6988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4387"/>
    </mc:Choice>
    <mc:Fallback>
      <p:transition spd="slow" advTm="643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5209</TotalTime>
  <Words>811</Words>
  <Application>Microsoft Office PowerPoint</Application>
  <PresentationFormat>Widescreen</PresentationFormat>
  <Paragraphs>127</Paragraphs>
  <Slides>10</Slides>
  <Notes>0</Notes>
  <HiddenSlides>0</HiddenSlides>
  <MMClips>9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Minion Pro</vt:lpstr>
      <vt:lpstr>Times New Roman</vt:lpstr>
      <vt:lpstr>Wingdings</vt:lpstr>
      <vt:lpstr>Office Theme</vt:lpstr>
      <vt:lpstr>Effect of phytogenic and symbiotic feed additives on performance of pastured broiler chickens</vt:lpstr>
      <vt:lpstr>Introduction</vt:lpstr>
      <vt:lpstr>Introduction</vt:lpstr>
      <vt:lpstr>Introduction </vt:lpstr>
      <vt:lpstr> Materials and Methods </vt:lpstr>
      <vt:lpstr> Materials and Methods </vt:lpstr>
      <vt:lpstr>PowerPoint Presentation</vt:lpstr>
      <vt:lpstr> Results and Discussion </vt:lpstr>
      <vt:lpstr> Conclusion </vt:lpstr>
      <vt:lpstr>PowerPoint Presentation</vt:lpstr>
    </vt:vector>
  </TitlesOfParts>
  <Company>Kentucky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Williams, Wyvette</dc:creator>
  <cp:lastModifiedBy>Bebe, Frederick</cp:lastModifiedBy>
  <cp:revision>45</cp:revision>
  <cp:lastPrinted>2020-10-31T21:30:01Z</cp:lastPrinted>
  <dcterms:created xsi:type="dcterms:W3CDTF">2017-05-24T17:58:24Z</dcterms:created>
  <dcterms:modified xsi:type="dcterms:W3CDTF">2020-10-31T23:10:52Z</dcterms:modified>
</cp:coreProperties>
</file>