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438912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4DFD"/>
    <a:srgbClr val="3366CC"/>
    <a:srgbClr val="CCFF99"/>
    <a:srgbClr val="FFFFCC"/>
    <a:srgbClr val="336699"/>
    <a:srgbClr val="FF7F3F"/>
    <a:srgbClr val="00CC99"/>
    <a:srgbClr val="33CCCC"/>
    <a:srgbClr val="009999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67E2B2-E20C-4555-9451-AD77B27322A7}" v="368" dt="2020-10-27T21:24:25.5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27" d="100"/>
          <a:sy n="27" d="100"/>
        </p:scale>
        <p:origin x="123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8F67E2B2-E20C-4555-9451-AD77B27322A7}"/>
    <pc:docChg chg="modSld">
      <pc:chgData name="" userId="" providerId="" clId="Web-{8F67E2B2-E20C-4555-9451-AD77B27322A7}" dt="2020-10-27T21:24:44.784" v="938" actId="20577"/>
      <pc:docMkLst>
        <pc:docMk/>
      </pc:docMkLst>
      <pc:sldChg chg="modSp">
        <pc:chgData name="" userId="" providerId="" clId="Web-{8F67E2B2-E20C-4555-9451-AD77B27322A7}" dt="2020-10-27T21:24:44.784" v="938" actId="20577"/>
        <pc:sldMkLst>
          <pc:docMk/>
          <pc:sldMk cId="3639674164" sldId="256"/>
        </pc:sldMkLst>
        <pc:spChg chg="mod">
          <ac:chgData name="" userId="" providerId="" clId="Web-{8F67E2B2-E20C-4555-9451-AD77B27322A7}" dt="2020-10-27T21:24:44.784" v="938" actId="20577"/>
          <ac:spMkLst>
            <pc:docMk/>
            <pc:sldMk cId="3639674164" sldId="256"/>
            <ac:spMk id="11" creationId="{1B66B7C7-74E6-48B3-B321-7F7BC70CCBE4}"/>
          </ac:spMkLst>
        </pc:spChg>
        <pc:graphicFrameChg chg="mod modGraphic">
          <ac:chgData name="" userId="" providerId="" clId="Web-{8F67E2B2-E20C-4555-9451-AD77B27322A7}" dt="2020-10-27T21:24:35.565" v="904"/>
          <ac:graphicFrameMkLst>
            <pc:docMk/>
            <pc:sldMk cId="3639674164" sldId="256"/>
            <ac:graphicFrameMk id="2" creationId="{76A8A7A8-89BC-4110-ACC3-912262E6C9E1}"/>
          </ac:graphicFrameMkLst>
        </pc:graphicFrame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2"/>
            <a:ext cx="37307520" cy="11460480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2"/>
            <a:ext cx="32918400" cy="7947658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3E88D-8928-49FF-8917-330471376FEC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2A8B2-3CDE-4B9C-BDCB-13C4D2C76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4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3E88D-8928-49FF-8917-330471376FEC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2A8B2-3CDE-4B9C-BDCB-13C4D2C76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571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3E88D-8928-49FF-8917-330471376FEC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2A8B2-3CDE-4B9C-BDCB-13C4D2C76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262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3E88D-8928-49FF-8917-330471376FEC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2A8B2-3CDE-4B9C-BDCB-13C4D2C76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54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49"/>
            <a:ext cx="37856160" cy="13693138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29"/>
            <a:ext cx="37856160" cy="7200898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/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3E88D-8928-49FF-8917-330471376FEC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2A8B2-3CDE-4B9C-BDCB-13C4D2C76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06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3E88D-8928-49FF-8917-330471376FEC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2A8B2-3CDE-4B9C-BDCB-13C4D2C76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75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2"/>
            <a:ext cx="18568032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2"/>
            <a:ext cx="18659477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3E88D-8928-49FF-8917-330471376FEC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2A8B2-3CDE-4B9C-BDCB-13C4D2C76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574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3E88D-8928-49FF-8917-330471376FEC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2A8B2-3CDE-4B9C-BDCB-13C4D2C76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277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3E88D-8928-49FF-8917-330471376FEC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2A8B2-3CDE-4B9C-BDCB-13C4D2C76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63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7"/>
            <a:ext cx="22219920" cy="23393400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3E88D-8928-49FF-8917-330471376FEC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2A8B2-3CDE-4B9C-BDCB-13C4D2C76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10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7"/>
            <a:ext cx="22219920" cy="23393400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3E88D-8928-49FF-8917-330471376FEC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2A8B2-3CDE-4B9C-BDCB-13C4D2C76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303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3E88D-8928-49FF-8917-330471376FEC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7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2A8B2-3CDE-4B9C-BDCB-13C4D2C76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81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media" Target="../media/media5.m4a"/><Relationship Id="rId13" Type="http://schemas.microsoft.com/office/2007/relationships/media" Target="../media/media8.m4a"/><Relationship Id="rId18" Type="http://schemas.openxmlformats.org/officeDocument/2006/relationships/image" Target="../media/image3.jpg"/><Relationship Id="rId3" Type="http://schemas.microsoft.com/office/2007/relationships/media" Target="../media/media2.m4a"/><Relationship Id="rId7" Type="http://schemas.openxmlformats.org/officeDocument/2006/relationships/audio" Target="../media/media4.m4a"/><Relationship Id="rId12" Type="http://schemas.microsoft.com/office/2007/relationships/media" Target="../media/media7.m4a"/><Relationship Id="rId17" Type="http://schemas.openxmlformats.org/officeDocument/2006/relationships/image" Target="../media/image2.jpg"/><Relationship Id="rId2" Type="http://schemas.microsoft.com/office/2007/relationships/media" Target="../media/media1.m4a"/><Relationship Id="rId16" Type="http://schemas.openxmlformats.org/officeDocument/2006/relationships/image" Target="../media/image1.png"/><Relationship Id="rId20" Type="http://schemas.openxmlformats.org/officeDocument/2006/relationships/image" Target="../media/image5.png"/><Relationship Id="rId1" Type="http://schemas.openxmlformats.org/officeDocument/2006/relationships/audio" Target="NULL" TargetMode="External"/><Relationship Id="rId6" Type="http://schemas.microsoft.com/office/2007/relationships/media" Target="../media/media4.m4a"/><Relationship Id="rId11" Type="http://schemas.openxmlformats.org/officeDocument/2006/relationships/audio" Target="../media/media6.m4a"/><Relationship Id="rId5" Type="http://schemas.openxmlformats.org/officeDocument/2006/relationships/audio" Target="../media/media3.m4a"/><Relationship Id="rId15" Type="http://schemas.openxmlformats.org/officeDocument/2006/relationships/slideLayout" Target="../slideLayouts/slideLayout6.xml"/><Relationship Id="rId10" Type="http://schemas.microsoft.com/office/2007/relationships/media" Target="../media/media6.m4a"/><Relationship Id="rId19" Type="http://schemas.openxmlformats.org/officeDocument/2006/relationships/image" Target="../media/image4.jpg"/><Relationship Id="rId4" Type="http://schemas.microsoft.com/office/2007/relationships/media" Target="../media/media3.m4a"/><Relationship Id="rId9" Type="http://schemas.openxmlformats.org/officeDocument/2006/relationships/audio" Target="../media/media5.m4a"/><Relationship Id="rId14" Type="http://schemas.openxmlformats.org/officeDocument/2006/relationships/audio" Target="../media/media8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3AB6A8-FEC0-47E4-9DE0-25D6CC164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876" y="368747"/>
            <a:ext cx="42589938" cy="4018858"/>
          </a:xfrm>
          <a:solidFill>
            <a:schemeClr val="bg1"/>
          </a:solidFill>
          <a:ln w="101600">
            <a:solidFill>
              <a:srgbClr val="FFFF00"/>
            </a:solidFill>
          </a:ln>
          <a:effectLst/>
        </p:spPr>
        <p:txBody>
          <a:bodyPr>
            <a:normAutofit/>
          </a:bodyPr>
          <a:lstStyle/>
          <a:p>
            <a:pPr algn="ctr">
              <a:tabLst>
                <a:tab pos="17037050" algn="l"/>
              </a:tabLst>
            </a:pP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How parenting sensitivity is related to childhood trauma in parents and children  </a:t>
            </a:r>
            <a:b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6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Tiffany Hicks, Lauren Oldiges, Savannah Gillis, Ashley Hamm, Abigail McDevitt, &amp; Dr. Shari Kidwell</a:t>
            </a:r>
            <a:br>
              <a:rPr lang="en-US" sz="648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4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Psychology, College of Science, Morehead State University 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E00DA2-B071-42CD-A36E-08390FB679BE}"/>
              </a:ext>
            </a:extLst>
          </p:cNvPr>
          <p:cNvSpPr txBox="1"/>
          <p:nvPr/>
        </p:nvSpPr>
        <p:spPr>
          <a:xfrm>
            <a:off x="588213" y="4866644"/>
            <a:ext cx="10326797" cy="27432000"/>
          </a:xfrm>
          <a:prstGeom prst="rect">
            <a:avLst/>
          </a:prstGeom>
          <a:solidFill>
            <a:schemeClr val="bg1"/>
          </a:solidFill>
          <a:ln w="1016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Adverse Childhood Experiences 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(ACEs)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Traumatic and/or stressful early life experiences including: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One-time negative events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Maltreatment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Chronic stressors. 	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most commonly reported ACEs are: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1) physical abuse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2) parental substance use &amp;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3) parental separation/divorce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(Hays-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Grudo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Morris, 2020).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has shown that as number of ACEs increases, so too does risk of heath complications and psychopathology (Hays-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Grudo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Morris, 2020).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Parenting Sensitivity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Sensitivity is defined as a parent’s ability to notice a child’s signals, interpret them correctly, and respond to them promptly 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Mesman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&amp;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Emman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2013).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CARE-index (Crittenden, 1981) measures caregiver sensitivity through assessing the ‘fit’ between caregiver and child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Mesman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Emman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2013).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has shown maternal sensitivity is associated with child psychological vulnerability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Svanberg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Mennet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&amp; Spieker, 2010).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has found a significant correlation between exposure to ACEs and parental distress, even after controlling for poverty (Steele et al. 2016).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E995A4-7C82-4207-8CEB-CC3D1C21C157}"/>
              </a:ext>
            </a:extLst>
          </p:cNvPr>
          <p:cNvSpPr txBox="1"/>
          <p:nvPr/>
        </p:nvSpPr>
        <p:spPr>
          <a:xfrm>
            <a:off x="11370591" y="4866644"/>
            <a:ext cx="10323576" cy="27392114"/>
          </a:xfrm>
          <a:prstGeom prst="rect">
            <a:avLst/>
          </a:prstGeom>
          <a:solidFill>
            <a:schemeClr val="bg1"/>
          </a:solidFill>
          <a:ln w="1016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Hypotheses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Parents with higher ACES exposure will be less sensitive to their children’s emotional cues. 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Parents with higher ACES exposure will have children with higher ACES exposure.</a:t>
            </a:r>
          </a:p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</a:p>
          <a:p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Participants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families from Eastern Kentucky participating in a larger, longitudinal study on attachment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 range: 16-18; Average age: 16.6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male, 8 female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were Caucasian and from low-income families</a:t>
            </a:r>
          </a:p>
          <a:p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Measures </a:t>
            </a:r>
          </a:p>
          <a:p>
            <a:pPr algn="ctr"/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ACES</a:t>
            </a:r>
            <a:endParaRPr lang="en-US" sz="4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ACEs were coded from the Transition to Adulthood Attachment Interview (TAAI; Crittenden, 2005) by noting the presence of each ACE.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Parents also reported adverse life events for self and child on an expanded 55-item version of the Life Experiences Questionnaire (Cowen, Wyman, Work, &amp; Parker, 1990).</a:t>
            </a:r>
          </a:p>
          <a:p>
            <a:pPr algn="ctr"/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Sensitivity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When children were 4 years old, they participated in the Strange Situation separation-reunion procedure (Ainsworth,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Blehar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, &amp; Waters, 1978). 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We coded parent-child synchrony from the procedure, using the Care Index: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4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4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44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CA795C-2720-45AA-A359-F18414C29852}"/>
              </a:ext>
            </a:extLst>
          </p:cNvPr>
          <p:cNvSpPr txBox="1"/>
          <p:nvPr/>
        </p:nvSpPr>
        <p:spPr>
          <a:xfrm>
            <a:off x="22149748" y="4871721"/>
            <a:ext cx="10326797" cy="27315170"/>
          </a:xfrm>
          <a:prstGeom prst="rect">
            <a:avLst/>
          </a:prstGeom>
          <a:solidFill>
            <a:schemeClr val="bg1"/>
          </a:solidFill>
          <a:ln w="1016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  <a:p>
            <a:pPr algn="ctr"/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Number of TAAI ACEs ranged from 1 to 15 with an average of 8.33. The most common ACE among subjects was caregiver separation or divorce. </a:t>
            </a:r>
          </a:p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ACEs &amp; LEQ Scores</a:t>
            </a:r>
          </a:p>
          <a:p>
            <a:pPr algn="ctr"/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was a significant correlation between ACEs coded from TAAIs and parent-reported life experiences on the LEQ, as both are significant at p&lt;.01.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ACEs &amp; Sensitivity</a:t>
            </a:r>
          </a:p>
          <a:p>
            <a:pPr lvl="1" algn="ctr"/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ctr"/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ctr"/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ctr"/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8700" lvl="1" indent="-5715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hypothesis was not supported: there was no correlation between number of ACEs and parental sensitivity.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66B7C7-74E6-48B3-B321-7F7BC70CCBE4}"/>
              </a:ext>
            </a:extLst>
          </p:cNvPr>
          <p:cNvSpPr txBox="1"/>
          <p:nvPr/>
        </p:nvSpPr>
        <p:spPr>
          <a:xfrm>
            <a:off x="32861018" y="4866644"/>
            <a:ext cx="10326796" cy="27299781"/>
          </a:xfrm>
          <a:prstGeom prst="rect">
            <a:avLst/>
          </a:prstGeom>
          <a:solidFill>
            <a:schemeClr val="bg1"/>
          </a:solidFill>
          <a:ln w="101600">
            <a:solidFill>
              <a:srgbClr val="FFFF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1400" dirty="0"/>
          </a:p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Discussion</a:t>
            </a:r>
            <a:endParaRPr lang="en-US" sz="6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As predicted, there was a significant correlation between parent and child ACEs. Also, ACEs coded from TAAIs and parent-report of child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negative events were associated, suggesting that TAAI coding was fairly accurate in identifying ACEs that subjects were willing to report. Unfortunately, 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here was no significant correlation between number of ACEs and parental sensitivity.  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here are several possible explanations for this finding: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subjects may not have reported or discussed all ACEs.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Lack of correlation could be a result of low sample size and, consequently, low power of our analyses.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may have a restriction of range in sensitivity scores, as 11 of 17 parents were rated in inept or high-risk ranges.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Directions &amp; Implications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Finish coding for all 54 families at age 4.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Code TAAIs for teens’ attachment.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/>
                <a:cs typeface="Times New Roman"/>
              </a:rPr>
              <a:t>Explore how ACEs coded from TAAIs might relate to unresolved trauma or loss.  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/>
                <a:cs typeface="Times New Roman"/>
              </a:rPr>
              <a:t>Expand training and services in early interventions to increase parental sensitivity and to prevent ACEs. </a:t>
            </a:r>
          </a:p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Selected References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Crittenden, P.M. (1981). The Care Index coding manual. Unpublished document.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Hays-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Grudo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J., &amp; Morris, A.S. (2020).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Adverse and protective childhood experiences:  A developmental perspective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Washington, DC: American Psychological  Association Publishing.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Mesman</a:t>
            </a:r>
            <a:r>
              <a:rPr lang="en-US" sz="2400" dirty="0">
                <a:latin typeface="Times New Roman"/>
                <a:cs typeface="Times New Roman"/>
              </a:rPr>
              <a:t>, J., &amp; </a:t>
            </a:r>
            <a:r>
              <a:rPr lang="en-US" sz="2400" dirty="0" err="1">
                <a:latin typeface="Times New Roman"/>
                <a:cs typeface="Times New Roman"/>
              </a:rPr>
              <a:t>Emman</a:t>
            </a:r>
            <a:r>
              <a:rPr lang="en-US" sz="2400" dirty="0">
                <a:latin typeface="Times New Roman"/>
                <a:cs typeface="Times New Roman"/>
              </a:rPr>
              <a:t>. R.A.G.  (2013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Mary Ainsworth’s legacy: a systematic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review of observational instruments measuring parental sensitivity. 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Attachment and Human Development, 15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485–506.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Svanberg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P. O.,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Mennet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L., &amp; Spieker, S. (2010). Promoting a secure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attachment: A primary prevention practice model.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Clinical Child Psychology</a:t>
            </a:r>
          </a:p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and Psychiatry, 15,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363-378.</a:t>
            </a:r>
          </a:p>
          <a:p>
            <a:pPr algn="ctr"/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project was funded by grants from MSU and NSF’s Kentucky EPSCOR program. </a:t>
            </a:r>
          </a:p>
          <a:p>
            <a:pPr algn="ctr"/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8F1CE5-3B4B-47CA-B390-5AA2A6A5C291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892" y="1199081"/>
            <a:ext cx="3327493" cy="235819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6A8A7A8-89BC-4110-ACC3-912262E6C9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936944"/>
              </p:ext>
            </p:extLst>
          </p:nvPr>
        </p:nvGraphicFramePr>
        <p:xfrm>
          <a:off x="23304844" y="22773736"/>
          <a:ext cx="8480496" cy="534675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707323">
                  <a:extLst>
                    <a:ext uri="{9D8B030D-6E8A-4147-A177-3AD203B41FA5}">
                      <a16:colId xmlns:a16="http://schemas.microsoft.com/office/drawing/2014/main" val="1083610791"/>
                    </a:ext>
                  </a:extLst>
                </a:gridCol>
                <a:gridCol w="3773173">
                  <a:extLst>
                    <a:ext uri="{9D8B030D-6E8A-4147-A177-3AD203B41FA5}">
                      <a16:colId xmlns:a16="http://schemas.microsoft.com/office/drawing/2014/main" val="15029790"/>
                    </a:ext>
                  </a:extLst>
                </a:gridCol>
              </a:tblGrid>
              <a:tr h="1077794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/>
                        <a:t>Sensitivity</a:t>
                      </a:r>
                      <a:endParaRPr lang="en-US" sz="6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3163439"/>
                  </a:ext>
                </a:extLst>
              </a:tr>
              <a:tr h="918122">
                <a:tc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/>
                        <a:t>ACEs </a:t>
                      </a:r>
                      <a:r>
                        <a:rPr lang="en-US" sz="4800" baseline="-25000" dirty="0"/>
                        <a:t>TAAI</a:t>
                      </a:r>
                      <a:endParaRPr lang="en-US" sz="4000" baseline="-25000" dirty="0"/>
                    </a:p>
                    <a:p>
                      <a:pPr algn="ctr"/>
                      <a:endParaRPr lang="en-US" sz="4800" b="1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dirty="0"/>
                        <a:t>.02</a:t>
                      </a:r>
                      <a:endParaRPr lang="en-US" sz="6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2132539"/>
                  </a:ext>
                </a:extLst>
              </a:tr>
              <a:tr h="918122">
                <a:tc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/>
                        <a:t>ACEs </a:t>
                      </a:r>
                      <a:r>
                        <a:rPr lang="en-US" sz="4800" baseline="0" dirty="0" err="1"/>
                        <a:t>child</a:t>
                      </a:r>
                      <a:r>
                        <a:rPr lang="en-US" sz="4800" baseline="-25000" dirty="0" err="1"/>
                        <a:t>LE</a:t>
                      </a:r>
                      <a:endParaRPr lang="en-US" sz="4000" baseline="0" dirty="0"/>
                    </a:p>
                    <a:p>
                      <a:pPr algn="ctr"/>
                      <a:endParaRPr lang="en-US" sz="4800" b="1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dirty="0"/>
                        <a:t>-.14</a:t>
                      </a:r>
                      <a:endParaRPr lang="en-US" sz="6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766901"/>
                  </a:ext>
                </a:extLst>
              </a:tr>
              <a:tr h="1317302">
                <a:tc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dirty="0"/>
                        <a:t>ACEs </a:t>
                      </a:r>
                      <a:r>
                        <a:rPr lang="en-US" sz="4800" baseline="0" dirty="0" err="1"/>
                        <a:t>parent</a:t>
                      </a:r>
                      <a:r>
                        <a:rPr lang="en-US" sz="4800" baseline="-25000" dirty="0" err="1"/>
                        <a:t>LE</a:t>
                      </a:r>
                      <a:endParaRPr lang="en-US" sz="4000" baseline="-25000" dirty="0"/>
                    </a:p>
                    <a:p>
                      <a:pPr algn="ctr"/>
                      <a:endParaRPr lang="en-US" sz="4800" b="1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dirty="0"/>
                        <a:t>-.08</a:t>
                      </a:r>
                      <a:endParaRPr lang="en-US" sz="6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15706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DA30329-A013-4B13-91E5-4819F61BC0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913837"/>
              </p:ext>
            </p:extLst>
          </p:nvPr>
        </p:nvGraphicFramePr>
        <p:xfrm>
          <a:off x="22636329" y="16887442"/>
          <a:ext cx="9353633" cy="267787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560320">
                  <a:extLst>
                    <a:ext uri="{9D8B030D-6E8A-4147-A177-3AD203B41FA5}">
                      <a16:colId xmlns:a16="http://schemas.microsoft.com/office/drawing/2014/main" val="1005731528"/>
                    </a:ext>
                  </a:extLst>
                </a:gridCol>
                <a:gridCol w="3539879">
                  <a:extLst>
                    <a:ext uri="{9D8B030D-6E8A-4147-A177-3AD203B41FA5}">
                      <a16:colId xmlns:a16="http://schemas.microsoft.com/office/drawing/2014/main" val="962517694"/>
                    </a:ext>
                  </a:extLst>
                </a:gridCol>
                <a:gridCol w="3253434">
                  <a:extLst>
                    <a:ext uri="{9D8B030D-6E8A-4147-A177-3AD203B41FA5}">
                      <a16:colId xmlns:a16="http://schemas.microsoft.com/office/drawing/2014/main" val="2793433801"/>
                    </a:ext>
                  </a:extLst>
                </a:gridCol>
              </a:tblGrid>
              <a:tr h="15165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LEQ </a:t>
                      </a:r>
                    </a:p>
                    <a:p>
                      <a:pPr algn="ctr"/>
                      <a:r>
                        <a:rPr lang="en-US" sz="4800" dirty="0"/>
                        <a:t>Child</a:t>
                      </a:r>
                      <a:endParaRPr lang="en-US" sz="4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LEQ Parent</a:t>
                      </a:r>
                      <a:endParaRPr lang="en-US" sz="4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8944874"/>
                  </a:ext>
                </a:extLst>
              </a:tr>
              <a:tr h="1123398">
                <a:tc>
                  <a:txBody>
                    <a:bodyPr/>
                    <a:lstStyle/>
                    <a:p>
                      <a:pPr algn="ctr"/>
                      <a:r>
                        <a:rPr lang="en-US" sz="6000" baseline="-25000" dirty="0" err="1"/>
                        <a:t>ACEsTAAI</a:t>
                      </a:r>
                      <a:endParaRPr lang="en-US" sz="4800" b="1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dirty="0"/>
                        <a:t>0.626**</a:t>
                      </a:r>
                      <a:endParaRPr lang="en-US" sz="6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dirty="0"/>
                        <a:t>0.603**</a:t>
                      </a:r>
                      <a:endParaRPr lang="en-US" sz="6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2960257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2E8E7F1D-3E0B-403F-A6DD-B56D242DF8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063" y="16445708"/>
            <a:ext cx="5329137" cy="35613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FAEDAE2-ACBF-4CDA-A60C-BC072C1A860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75" y="17543688"/>
            <a:ext cx="4319726" cy="2260791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307234"/>
              </p:ext>
            </p:extLst>
          </p:nvPr>
        </p:nvGraphicFramePr>
        <p:xfrm>
          <a:off x="12474138" y="28704043"/>
          <a:ext cx="8048595" cy="3482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7498">
                  <a:extLst>
                    <a:ext uri="{9D8B030D-6E8A-4147-A177-3AD203B41FA5}">
                      <a16:colId xmlns:a16="http://schemas.microsoft.com/office/drawing/2014/main" val="2908660872"/>
                    </a:ext>
                  </a:extLst>
                </a:gridCol>
                <a:gridCol w="2673737">
                  <a:extLst>
                    <a:ext uri="{9D8B030D-6E8A-4147-A177-3AD203B41FA5}">
                      <a16:colId xmlns:a16="http://schemas.microsoft.com/office/drawing/2014/main" val="334524138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119642614"/>
                    </a:ext>
                  </a:extLst>
                </a:gridCol>
              </a:tblGrid>
              <a:tr h="870712">
                <a:tc>
                  <a:txBody>
                    <a:bodyPr/>
                    <a:lstStyle/>
                    <a:p>
                      <a:r>
                        <a:rPr lang="en-US" sz="4800" dirty="0"/>
                        <a:t>Risk</a:t>
                      </a:r>
                      <a:r>
                        <a:rPr lang="en-US" sz="4800" baseline="0" dirty="0"/>
                        <a:t> Level</a:t>
                      </a:r>
                      <a:endParaRPr lang="en-US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dirty="0"/>
                        <a:t>Scores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1365654"/>
                  </a:ext>
                </a:extLst>
              </a:tr>
              <a:tr h="870712">
                <a:tc>
                  <a:txBody>
                    <a:bodyPr/>
                    <a:lstStyle/>
                    <a:p>
                      <a:r>
                        <a:rPr lang="en-US" sz="4800" dirty="0"/>
                        <a:t>Adequate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dirty="0"/>
                        <a:t>7-14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0655450"/>
                  </a:ext>
                </a:extLst>
              </a:tr>
              <a:tr h="870712">
                <a:tc>
                  <a:txBody>
                    <a:bodyPr/>
                    <a:lstStyle/>
                    <a:p>
                      <a:r>
                        <a:rPr lang="en-US" sz="4800" dirty="0"/>
                        <a:t>Inept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dirty="0"/>
                        <a:t>5-6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8254601"/>
                  </a:ext>
                </a:extLst>
              </a:tr>
              <a:tr h="870712">
                <a:tc>
                  <a:txBody>
                    <a:bodyPr/>
                    <a:lstStyle/>
                    <a:p>
                      <a:r>
                        <a:rPr lang="en-US" sz="4800" dirty="0"/>
                        <a:t>High-Risk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dirty="0"/>
                        <a:t>0-4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4774492"/>
                  </a:ext>
                </a:extLst>
              </a:tr>
            </a:tbl>
          </a:graphicData>
        </a:graphic>
      </p:graphicFrame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73729338-7CBA-44AF-898D-CA1FFBC373B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1832" y="9010650"/>
            <a:ext cx="9013508" cy="6705599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EC66E61-0F93-42EC-BBAB-EFBACCD799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6307.41039999999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7544288" y="17238888"/>
            <a:ext cx="609600" cy="609600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B9CA35-CA25-4098-AE31-8FA2CFDDC71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18795.9387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7955002" y="23908512"/>
            <a:ext cx="609600" cy="609600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B48EC8B-8919-45A8-9A19-E88F87AD548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315456" y="20486094"/>
            <a:ext cx="609600" cy="609600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48038A-24A4-4D34-B958-8382E67C5806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8564602" y="5291328"/>
            <a:ext cx="609600" cy="609600"/>
          </a:xfrm>
          <a:prstGeom prst="rect">
            <a:avLst/>
          </a:prstGeom>
        </p:spPr>
      </p:pic>
      <p:pic>
        <p:nvPicPr>
          <p:cNvPr id="2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8B8C311-FDF3-4320-B2A0-615FD49D88E1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8153941" y="10223710"/>
            <a:ext cx="609600" cy="609600"/>
          </a:xfrm>
          <a:prstGeom prst="rect">
            <a:avLst/>
          </a:prstGeom>
        </p:spPr>
      </p:pic>
      <p:pic>
        <p:nvPicPr>
          <p:cNvPr id="2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55117B3-9198-439B-BFF4-7C86DABF20E0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8583378" y="5253998"/>
            <a:ext cx="609600" cy="609600"/>
          </a:xfrm>
          <a:prstGeom prst="rect">
            <a:avLst/>
          </a:prstGeom>
        </p:spPr>
      </p:pic>
      <p:pic>
        <p:nvPicPr>
          <p:cNvPr id="2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7E255F-EE30-4639-ABB6-3B85E722D9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2">
                  <p14:trim end="60917.0997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087024" y="5291328"/>
            <a:ext cx="609600" cy="609600"/>
          </a:xfrm>
          <a:prstGeom prst="rect">
            <a:avLst/>
          </a:prstGeom>
        </p:spPr>
      </p:pic>
      <p:pic>
        <p:nvPicPr>
          <p:cNvPr id="2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5ECF60B-9436-43A4-A2F2-41B08604AE92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0055029" y="52913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67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467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59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62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825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891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116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908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5569</TotalTime>
  <Words>849</Words>
  <Application>Microsoft Office PowerPoint</Application>
  <PresentationFormat>Custom</PresentationFormat>
  <Paragraphs>137</Paragraphs>
  <Slides>1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Courier New</vt:lpstr>
      <vt:lpstr>Times New Roman</vt:lpstr>
      <vt:lpstr>Office Theme</vt:lpstr>
      <vt:lpstr>    How parenting sensitivity is related to childhood trauma in parents and children       Tiffany Hicks, Lauren Oldiges, Savannah Gillis, Ashley Hamm, Abigail McDevitt, &amp; Dr. Shari Kidwell Department of Psychology, College of Science, Morehead State University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Impact of Childhood Trauma on Adolescent Acceptance of Negative Emotions  Abigail N. McDevitt*, Ashley N. Hamm, Cameron Blanton, Shelby Wright, Dr. Shari Kidwell, Mentor Department of Psychology, College of Science, Morehead State University</dc:title>
  <dc:creator>Abigail McDevitt</dc:creator>
  <cp:lastModifiedBy>Tylor Hampton</cp:lastModifiedBy>
  <cp:revision>117</cp:revision>
  <dcterms:created xsi:type="dcterms:W3CDTF">2019-03-13T21:17:11Z</dcterms:created>
  <dcterms:modified xsi:type="dcterms:W3CDTF">2020-10-31T23:22:15Z</dcterms:modified>
</cp:coreProperties>
</file>