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110" d="100"/>
          <a:sy n="110" d="100"/>
        </p:scale>
        <p:origin x="76"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10/31/2020</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3874543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10/31/2020</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836558748"/>
      </p:ext>
    </p:extLst>
  </p:cSld>
  <p:clrMap bg1="lt1" tx1="dk1" bg2="lt2" tx2="dk2" accent1="accent1" accent2="accent2" accent3="accent3" accent4="accent4" accent5="accent5" accent6="accent6" hlink="hlink" folHlink="folHlink"/>
  <p:sldLayoutIdLst>
    <p:sldLayoutId id="2147483821" r:id="rId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7" name="Rectangle 136">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9" name="Bottom Right">
            <a:extLst>
              <a:ext uri="{FF2B5EF4-FFF2-40B4-BE49-F238E27FC236}">
                <a16:creationId xmlns:a16="http://schemas.microsoft.com/office/drawing/2014/main" id="{C90157A6-AA58-4585-AC90-747CDDF129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140" name="Freeform: Shape 139">
              <a:extLst>
                <a:ext uri="{FF2B5EF4-FFF2-40B4-BE49-F238E27FC236}">
                  <a16:creationId xmlns:a16="http://schemas.microsoft.com/office/drawing/2014/main" id="{5D7E0E04-6CFE-4F95-B4F7-4003F7EB1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41" name="Graphic 157">
              <a:extLst>
                <a:ext uri="{FF2B5EF4-FFF2-40B4-BE49-F238E27FC236}">
                  <a16:creationId xmlns:a16="http://schemas.microsoft.com/office/drawing/2014/main" id="{1890462A-A6C8-48E0-859F-35CDDA9DA6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43" name="Freeform: Shape 142">
                <a:extLst>
                  <a:ext uri="{FF2B5EF4-FFF2-40B4-BE49-F238E27FC236}">
                    <a16:creationId xmlns:a16="http://schemas.microsoft.com/office/drawing/2014/main" id="{579841E5-1825-4585-A490-4186E6FF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4" name="Freeform: Shape 143">
                <a:extLst>
                  <a:ext uri="{FF2B5EF4-FFF2-40B4-BE49-F238E27FC236}">
                    <a16:creationId xmlns:a16="http://schemas.microsoft.com/office/drawing/2014/main" id="{0E05E9B1-344B-4971-915B-10D532FA4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5" name="Freeform: Shape 144">
                <a:extLst>
                  <a:ext uri="{FF2B5EF4-FFF2-40B4-BE49-F238E27FC236}">
                    <a16:creationId xmlns:a16="http://schemas.microsoft.com/office/drawing/2014/main" id="{03F64893-F8C8-4660-9D38-BEDBE8A37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6" name="Freeform: Shape 145">
                <a:extLst>
                  <a:ext uri="{FF2B5EF4-FFF2-40B4-BE49-F238E27FC236}">
                    <a16:creationId xmlns:a16="http://schemas.microsoft.com/office/drawing/2014/main" id="{C8502D28-2C02-4E5B-89C7-133BD58D48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7" name="Freeform: Shape 146">
                <a:extLst>
                  <a:ext uri="{FF2B5EF4-FFF2-40B4-BE49-F238E27FC236}">
                    <a16:creationId xmlns:a16="http://schemas.microsoft.com/office/drawing/2014/main" id="{A231DCF0-AA1D-45FF-9B0A-E7A9FBE74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8" name="Freeform: Shape 147">
                <a:extLst>
                  <a:ext uri="{FF2B5EF4-FFF2-40B4-BE49-F238E27FC236}">
                    <a16:creationId xmlns:a16="http://schemas.microsoft.com/office/drawing/2014/main" id="{03DA97AD-147D-4740-89B3-B3513CA5D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9" name="Freeform: Shape 148">
                <a:extLst>
                  <a:ext uri="{FF2B5EF4-FFF2-40B4-BE49-F238E27FC236}">
                    <a16:creationId xmlns:a16="http://schemas.microsoft.com/office/drawing/2014/main" id="{EB22CE70-1A33-46CD-B228-3A596BB1E9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42" name="Freeform: Shape 141">
              <a:extLst>
                <a:ext uri="{FF2B5EF4-FFF2-40B4-BE49-F238E27FC236}">
                  <a16:creationId xmlns:a16="http://schemas.microsoft.com/office/drawing/2014/main" id="{88AAB146-3C7E-4637-A7D3-8A479CBE2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A1451DD-7326-46CC-A22A-657025B5EB0F}"/>
              </a:ext>
            </a:extLst>
          </p:cNvPr>
          <p:cNvSpPr>
            <a:spLocks noGrp="1"/>
          </p:cNvSpPr>
          <p:nvPr>
            <p:ph type="ctrTitle"/>
          </p:nvPr>
        </p:nvSpPr>
        <p:spPr>
          <a:xfrm>
            <a:off x="4715933" y="744909"/>
            <a:ext cx="7221329" cy="2684091"/>
          </a:xfrm>
        </p:spPr>
        <p:txBody>
          <a:bodyPr vert="horz" lIns="91440" tIns="45720" rIns="91440" bIns="45720" rtlCol="0" anchor="b">
            <a:normAutofit/>
          </a:bodyPr>
          <a:lstStyle/>
          <a:p>
            <a:pPr>
              <a:lnSpc>
                <a:spcPct val="90000"/>
              </a:lnSpc>
            </a:pPr>
            <a:r>
              <a:rPr lang="en-US" sz="4200" kern="1200" dirty="0">
                <a:latin typeface="+mj-lt"/>
                <a:ea typeface="+mj-ea"/>
                <a:cs typeface="+mj-cs"/>
              </a:rPr>
              <a:t>Assessing Student Readiness in Working with Older Adults</a:t>
            </a:r>
            <a:br>
              <a:rPr lang="en-US" sz="4200" kern="1200" dirty="0">
                <a:latin typeface="+mj-lt"/>
                <a:ea typeface="+mj-ea"/>
                <a:cs typeface="+mj-cs"/>
              </a:rPr>
            </a:br>
            <a:endParaRPr lang="en-US" sz="4200" kern="1200" dirty="0">
              <a:latin typeface="+mj-lt"/>
              <a:ea typeface="+mj-ea"/>
              <a:cs typeface="+mj-cs"/>
            </a:endParaRPr>
          </a:p>
        </p:txBody>
      </p:sp>
      <p:sp>
        <p:nvSpPr>
          <p:cNvPr id="3" name="Subtitle 2">
            <a:extLst>
              <a:ext uri="{FF2B5EF4-FFF2-40B4-BE49-F238E27FC236}">
                <a16:creationId xmlns:a16="http://schemas.microsoft.com/office/drawing/2014/main" id="{457AE1EA-85CA-43EE-969F-9876AD55E4A3}"/>
              </a:ext>
            </a:extLst>
          </p:cNvPr>
          <p:cNvSpPr>
            <a:spLocks noGrp="1"/>
          </p:cNvSpPr>
          <p:nvPr>
            <p:ph type="subTitle" idx="1"/>
          </p:nvPr>
        </p:nvSpPr>
        <p:spPr>
          <a:xfrm>
            <a:off x="5257800" y="4440055"/>
            <a:ext cx="6280517" cy="2237571"/>
          </a:xfrm>
        </p:spPr>
        <p:txBody>
          <a:bodyPr vert="horz" lIns="91440" tIns="45720" rIns="91440" bIns="45720" rtlCol="0" anchor="t">
            <a:normAutofit lnSpcReduction="10000"/>
          </a:bodyPr>
          <a:lstStyle/>
          <a:p>
            <a:pPr>
              <a:lnSpc>
                <a:spcPct val="100000"/>
              </a:lnSpc>
              <a:spcBef>
                <a:spcPts val="0"/>
              </a:spcBef>
            </a:pPr>
            <a:r>
              <a:rPr lang="en-US" dirty="0"/>
              <a:t>Suk-hee Kim, Ph.D., COI, MSW</a:t>
            </a:r>
          </a:p>
          <a:p>
            <a:pPr>
              <a:lnSpc>
                <a:spcPct val="100000"/>
              </a:lnSpc>
              <a:spcBef>
                <a:spcPts val="0"/>
              </a:spcBef>
            </a:pPr>
            <a:r>
              <a:rPr lang="en-US" dirty="0"/>
              <a:t>Associate Professor </a:t>
            </a:r>
          </a:p>
          <a:p>
            <a:pPr>
              <a:lnSpc>
                <a:spcPct val="100000"/>
              </a:lnSpc>
              <a:spcBef>
                <a:spcPts val="0"/>
              </a:spcBef>
            </a:pPr>
            <a:r>
              <a:rPr lang="en-US" dirty="0"/>
              <a:t>Institute for Health Innovation Faculty Fellow</a:t>
            </a:r>
          </a:p>
          <a:p>
            <a:pPr>
              <a:lnSpc>
                <a:spcPct val="100000"/>
              </a:lnSpc>
              <a:spcBef>
                <a:spcPts val="0"/>
              </a:spcBef>
            </a:pPr>
            <a:r>
              <a:rPr lang="en-US" dirty="0"/>
              <a:t>School of Social Work</a:t>
            </a:r>
          </a:p>
          <a:p>
            <a:pPr>
              <a:lnSpc>
                <a:spcPct val="100000"/>
              </a:lnSpc>
              <a:spcBef>
                <a:spcPts val="0"/>
              </a:spcBef>
            </a:pPr>
            <a:r>
              <a:rPr lang="en-US" dirty="0"/>
              <a:t>College of Health and Human Services</a:t>
            </a:r>
          </a:p>
          <a:p>
            <a:pPr>
              <a:lnSpc>
                <a:spcPct val="100000"/>
              </a:lnSpc>
              <a:spcBef>
                <a:spcPts val="0"/>
              </a:spcBef>
            </a:pPr>
            <a:r>
              <a:rPr lang="en-US" dirty="0"/>
              <a:t>Northern Kentucky University</a:t>
            </a:r>
          </a:p>
          <a:p>
            <a:pPr algn="l">
              <a:lnSpc>
                <a:spcPct val="100000"/>
              </a:lnSpc>
              <a:spcAft>
                <a:spcPts val="600"/>
              </a:spcAft>
            </a:pPr>
            <a:endParaRPr lang="en-US" sz="2000" dirty="0"/>
          </a:p>
        </p:txBody>
      </p:sp>
      <p:pic>
        <p:nvPicPr>
          <p:cNvPr id="15" name="Picture 3">
            <a:extLst>
              <a:ext uri="{FF2B5EF4-FFF2-40B4-BE49-F238E27FC236}">
                <a16:creationId xmlns:a16="http://schemas.microsoft.com/office/drawing/2014/main" id="{EDA1638D-A3B4-4879-86E1-A5ECDE9F04A7}"/>
              </a:ext>
            </a:extLst>
          </p:cNvPr>
          <p:cNvPicPr>
            <a:picLocks noChangeAspect="1"/>
          </p:cNvPicPr>
          <p:nvPr/>
        </p:nvPicPr>
        <p:blipFill rotWithShape="1">
          <a:blip r:embed="rId4"/>
          <a:srcRect t="6167" r="-2" b="19778"/>
          <a:stretch/>
        </p:blipFill>
        <p:spPr>
          <a:xfrm>
            <a:off x="988080" y="979701"/>
            <a:ext cx="3592387" cy="2363437"/>
          </a:xfrm>
          <a:prstGeom prst="rect">
            <a:avLst/>
          </a:prstGeom>
        </p:spPr>
      </p:pic>
      <p:grpSp>
        <p:nvGrpSpPr>
          <p:cNvPr id="151" name="Top left">
            <a:extLst>
              <a:ext uri="{FF2B5EF4-FFF2-40B4-BE49-F238E27FC236}">
                <a16:creationId xmlns:a16="http://schemas.microsoft.com/office/drawing/2014/main" id="{53C7DA97-7397-4BA5-914D-37B39F9CF0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52" name="Freeform: Shape 151">
              <a:extLst>
                <a:ext uri="{FF2B5EF4-FFF2-40B4-BE49-F238E27FC236}">
                  <a16:creationId xmlns:a16="http://schemas.microsoft.com/office/drawing/2014/main" id="{1C56DC68-5AE4-4D0E-A647-0ED4C6D92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3" name="Freeform: Shape 152">
              <a:extLst>
                <a:ext uri="{FF2B5EF4-FFF2-40B4-BE49-F238E27FC236}">
                  <a16:creationId xmlns:a16="http://schemas.microsoft.com/office/drawing/2014/main" id="{7F97CEEA-FC83-4F4F-825B-71CB4F78E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54" name="Freeform: Shape 153">
              <a:extLst>
                <a:ext uri="{FF2B5EF4-FFF2-40B4-BE49-F238E27FC236}">
                  <a16:creationId xmlns:a16="http://schemas.microsoft.com/office/drawing/2014/main" id="{010BF5C3-98B3-4C36-B386-0E097A567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55" name="Freeform: Shape 154">
              <a:extLst>
                <a:ext uri="{FF2B5EF4-FFF2-40B4-BE49-F238E27FC236}">
                  <a16:creationId xmlns:a16="http://schemas.microsoft.com/office/drawing/2014/main" id="{87C0A5BF-6F52-4EAD-897D-A622F9A12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56" name="Freeform: Shape 155">
              <a:extLst>
                <a:ext uri="{FF2B5EF4-FFF2-40B4-BE49-F238E27FC236}">
                  <a16:creationId xmlns:a16="http://schemas.microsoft.com/office/drawing/2014/main" id="{4C22A19A-A9E5-47F8-B88E-6F6B6AA4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57" name="Freeform: Shape 156">
              <a:extLst>
                <a:ext uri="{FF2B5EF4-FFF2-40B4-BE49-F238E27FC236}">
                  <a16:creationId xmlns:a16="http://schemas.microsoft.com/office/drawing/2014/main" id="{714615B4-26A7-452C-972C-2B9119328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158" name="Freeform: Shape 157">
              <a:extLst>
                <a:ext uri="{FF2B5EF4-FFF2-40B4-BE49-F238E27FC236}">
                  <a16:creationId xmlns:a16="http://schemas.microsoft.com/office/drawing/2014/main" id="{3B1FF2EC-1C37-4616-9FC9-F028BC684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59" name="Freeform: Shape 158">
              <a:extLst>
                <a:ext uri="{FF2B5EF4-FFF2-40B4-BE49-F238E27FC236}">
                  <a16:creationId xmlns:a16="http://schemas.microsoft.com/office/drawing/2014/main" id="{4DE6E4CD-A06D-4DCB-97D0-6DDC80C1A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161" name="Cross">
            <a:extLst>
              <a:ext uri="{FF2B5EF4-FFF2-40B4-BE49-F238E27FC236}">
                <a16:creationId xmlns:a16="http://schemas.microsoft.com/office/drawing/2014/main" id="{4DB3D4F8-87E9-472C-B15A-48AA574FB1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2303" y="791700"/>
            <a:ext cx="118872" cy="118872"/>
            <a:chOff x="1175347" y="3733800"/>
            <a:chExt cx="118872" cy="118872"/>
          </a:xfrm>
        </p:grpSpPr>
        <p:cxnSp>
          <p:nvCxnSpPr>
            <p:cNvPr id="162" name="Straight Connector 161">
              <a:extLst>
                <a:ext uri="{FF2B5EF4-FFF2-40B4-BE49-F238E27FC236}">
                  <a16:creationId xmlns:a16="http://schemas.microsoft.com/office/drawing/2014/main" id="{3CFD45BF-8948-4EC2-B8AB-E217992964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63" name="Straight Connector 162">
              <a:extLst>
                <a:ext uri="{FF2B5EF4-FFF2-40B4-BE49-F238E27FC236}">
                  <a16:creationId xmlns:a16="http://schemas.microsoft.com/office/drawing/2014/main" id="{FBDFE7C1-437F-4A6C-9F1A-5383C2A76A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pic>
        <p:nvPicPr>
          <p:cNvPr id="1030" name="Picture 6" descr="Campaign for NKU: Northern Kentucky University, Greater Cincinnati Region">
            <a:extLst>
              <a:ext uri="{FF2B5EF4-FFF2-40B4-BE49-F238E27FC236}">
                <a16:creationId xmlns:a16="http://schemas.microsoft.com/office/drawing/2014/main" id="{B0EB1E8E-0C3E-4B38-ADD1-ABB10B1B5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939" y="4633666"/>
            <a:ext cx="3268133" cy="1126224"/>
          </a:xfrm>
          <a:prstGeom prst="rect">
            <a:avLst/>
          </a:prstGeom>
          <a:noFill/>
          <a:extLst>
            <a:ext uri="{909E8E84-426E-40DD-AFC4-6F175D3DCCD1}">
              <a14:hiddenFill xmlns:a14="http://schemas.microsoft.com/office/drawing/2010/main">
                <a:solidFill>
                  <a:srgbClr val="FFFFFF"/>
                </a:solidFill>
              </a14:hiddenFill>
            </a:ext>
          </a:extLst>
        </p:spPr>
      </p:pic>
      <p:pic>
        <p:nvPicPr>
          <p:cNvPr id="38" name="Recorded Sound">
            <a:hlinkClick r:id="" action="ppaction://media"/>
            <a:extLst>
              <a:ext uri="{FF2B5EF4-FFF2-40B4-BE49-F238E27FC236}">
                <a16:creationId xmlns:a16="http://schemas.microsoft.com/office/drawing/2014/main" id="{2669FE54-570B-480C-A6E3-E188182CCA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0472" y="275245"/>
            <a:ext cx="406400" cy="406400"/>
          </a:xfrm>
          <a:prstGeom prst="rect">
            <a:avLst/>
          </a:prstGeom>
        </p:spPr>
      </p:pic>
    </p:spTree>
    <p:extLst>
      <p:ext uri="{BB962C8B-B14F-4D97-AF65-F5344CB8AC3E}">
        <p14:creationId xmlns:p14="http://schemas.microsoft.com/office/powerpoint/2010/main" val="301427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55"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1524000" y="228601"/>
            <a:ext cx="9144000" cy="812800"/>
          </a:xfrm>
        </p:spPr>
        <p:txBody>
          <a:bodyPr>
            <a:normAutofit fontScale="90000"/>
          </a:bodyPr>
          <a:lstStyle/>
          <a:p>
            <a:r>
              <a:rPr lang="en-US" dirty="0"/>
              <a:t>Acknowledgement</a:t>
            </a:r>
          </a:p>
        </p:txBody>
      </p:sp>
      <p:sp>
        <p:nvSpPr>
          <p:cNvPr id="3" name="Subtitle 2">
            <a:extLst>
              <a:ext uri="{FF2B5EF4-FFF2-40B4-BE49-F238E27FC236}">
                <a16:creationId xmlns:a16="http://schemas.microsoft.com/office/drawing/2014/main" id="{0AB42748-F250-4738-A66E-999B622CACBF}"/>
              </a:ext>
            </a:extLst>
          </p:cNvPr>
          <p:cNvSpPr>
            <a:spLocks noGrp="1"/>
          </p:cNvSpPr>
          <p:nvPr>
            <p:ph type="subTitle" idx="1"/>
          </p:nvPr>
        </p:nvSpPr>
        <p:spPr>
          <a:xfrm>
            <a:off x="507999" y="1752601"/>
            <a:ext cx="11235267" cy="1862666"/>
          </a:xfrm>
        </p:spPr>
        <p:txBody>
          <a:bodyPr>
            <a:normAutofit fontScale="92500" lnSpcReduction="10000"/>
          </a:bodyPr>
          <a:lstStyle/>
          <a:p>
            <a:pPr marL="342900" lvl="0" indent="-342900" algn="l">
              <a:buFont typeface="Wingdings" panose="05000000000000000000" pitchFamily="2" charset="2"/>
              <a:buChar char="v"/>
            </a:pPr>
            <a:r>
              <a:rPr lang="en-US" sz="3600" dirty="0"/>
              <a:t>Social work student participants on campus </a:t>
            </a:r>
          </a:p>
          <a:p>
            <a:pPr marL="342900" lvl="0" indent="-342900" algn="l">
              <a:buFont typeface="Wingdings" panose="05000000000000000000" pitchFamily="2" charset="2"/>
              <a:buChar char="v"/>
            </a:pPr>
            <a:r>
              <a:rPr lang="en-US" sz="3600" dirty="0"/>
              <a:t>Student Research Assistant</a:t>
            </a:r>
          </a:p>
          <a:p>
            <a:pPr marL="342900" lvl="0" indent="-342900" algn="l">
              <a:buFont typeface="Wingdings" panose="05000000000000000000" pitchFamily="2" charset="2"/>
              <a:buChar char="v"/>
            </a:pPr>
            <a:r>
              <a:rPr lang="en-US" sz="3600" dirty="0"/>
              <a:t>Grant funded from the NKU faculty project award</a:t>
            </a:r>
          </a:p>
          <a:p>
            <a:pPr algn="l"/>
            <a:endParaRPr lang="en-US" sz="2800" dirty="0"/>
          </a:p>
        </p:txBody>
      </p:sp>
      <p:pic>
        <p:nvPicPr>
          <p:cNvPr id="4" name="Recorded Sound">
            <a:hlinkClick r:id="" action="ppaction://media"/>
            <a:extLst>
              <a:ext uri="{FF2B5EF4-FFF2-40B4-BE49-F238E27FC236}">
                <a16:creationId xmlns:a16="http://schemas.microsoft.com/office/drawing/2014/main" id="{E4208778-D1F8-46D6-8052-1394AB9A97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28461" y="476813"/>
            <a:ext cx="406400" cy="406400"/>
          </a:xfrm>
          <a:prstGeom prst="rect">
            <a:avLst/>
          </a:prstGeom>
        </p:spPr>
      </p:pic>
    </p:spTree>
    <p:extLst>
      <p:ext uri="{BB962C8B-B14F-4D97-AF65-F5344CB8AC3E}">
        <p14:creationId xmlns:p14="http://schemas.microsoft.com/office/powerpoint/2010/main" val="354529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5" name="Rectangle 44">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7" name="Top left">
            <a:extLst>
              <a:ext uri="{FF2B5EF4-FFF2-40B4-BE49-F238E27FC236}">
                <a16:creationId xmlns:a16="http://schemas.microsoft.com/office/drawing/2014/main" id="{ED101B41-AC74-41E8-B659-534680A63E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48" name="Freeform: Shape 47">
              <a:extLst>
                <a:ext uri="{FF2B5EF4-FFF2-40B4-BE49-F238E27FC236}">
                  <a16:creationId xmlns:a16="http://schemas.microsoft.com/office/drawing/2014/main" id="{E99112AE-565B-4F36-869A-6CA38DB4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9" name="Freeform: Shape 48">
              <a:extLst>
                <a:ext uri="{FF2B5EF4-FFF2-40B4-BE49-F238E27FC236}">
                  <a16:creationId xmlns:a16="http://schemas.microsoft.com/office/drawing/2014/main" id="{57348608-0801-437E-90C2-747259E9B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D455AC85-8920-49E7-A166-4B875F639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F399F655-08EC-4F0F-92C1-DF049B322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3CAE461F-211A-40B3-A572-690991D7F5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8ECE3A5C-A069-4659-8306-C345D9FECB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54" name="Freeform: Shape 53">
              <a:extLst>
                <a:ext uri="{FF2B5EF4-FFF2-40B4-BE49-F238E27FC236}">
                  <a16:creationId xmlns:a16="http://schemas.microsoft.com/office/drawing/2014/main" id="{1E997893-E78C-4B81-B62D-A2EC89FF2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0E9BF673-56C0-4AC3-804F-66BDBF466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603229" y="2217825"/>
            <a:ext cx="5873771" cy="1682503"/>
          </a:xfrm>
        </p:spPr>
        <p:txBody>
          <a:bodyPr anchor="b">
            <a:normAutofit/>
          </a:bodyPr>
          <a:lstStyle/>
          <a:p>
            <a:pPr algn="l"/>
            <a:r>
              <a:rPr lang="en-US" sz="5400" dirty="0"/>
              <a:t>Q/A &amp; Discussion</a:t>
            </a:r>
          </a:p>
        </p:txBody>
      </p:sp>
      <p:grpSp>
        <p:nvGrpSpPr>
          <p:cNvPr id="57" name="Cross">
            <a:extLst>
              <a:ext uri="{FF2B5EF4-FFF2-40B4-BE49-F238E27FC236}">
                <a16:creationId xmlns:a16="http://schemas.microsoft.com/office/drawing/2014/main" id="{448E476D-45E3-4FCD-9453-19DE45F378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45264" y="149792"/>
            <a:ext cx="118872" cy="118872"/>
            <a:chOff x="1175347" y="3733800"/>
            <a:chExt cx="118872" cy="118872"/>
          </a:xfrm>
        </p:grpSpPr>
        <p:cxnSp>
          <p:nvCxnSpPr>
            <p:cNvPr id="58" name="Straight Connector 57">
              <a:extLst>
                <a:ext uri="{FF2B5EF4-FFF2-40B4-BE49-F238E27FC236}">
                  <a16:creationId xmlns:a16="http://schemas.microsoft.com/office/drawing/2014/main" id="{7507D607-360D-4059-9841-2FD23101AD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F6EB05E8-E37B-497A-8F52-86EFA72F97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pic>
        <p:nvPicPr>
          <p:cNvPr id="7" name="Graphic 6" descr="Questions">
            <a:extLst>
              <a:ext uri="{FF2B5EF4-FFF2-40B4-BE49-F238E27FC236}">
                <a16:creationId xmlns:a16="http://schemas.microsoft.com/office/drawing/2014/main" id="{265E722A-031F-402E-9CC1-EE572DF75F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7491" y="1035733"/>
            <a:ext cx="4781280" cy="4781280"/>
          </a:xfrm>
          <a:prstGeom prst="rect">
            <a:avLst/>
          </a:prstGeom>
        </p:spPr>
      </p:pic>
      <p:grpSp>
        <p:nvGrpSpPr>
          <p:cNvPr id="61" name="Bottom Right">
            <a:extLst>
              <a:ext uri="{FF2B5EF4-FFF2-40B4-BE49-F238E27FC236}">
                <a16:creationId xmlns:a16="http://schemas.microsoft.com/office/drawing/2014/main" id="{90EAE0D4-1FAB-4DD1-80AD-9922AABCB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62" name="Freeform: Shape 61">
              <a:extLst>
                <a:ext uri="{FF2B5EF4-FFF2-40B4-BE49-F238E27FC236}">
                  <a16:creationId xmlns:a16="http://schemas.microsoft.com/office/drawing/2014/main" id="{5987934E-3450-45B0-9A00-ECC4FE03B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3" name="Graphic 157">
              <a:extLst>
                <a:ext uri="{FF2B5EF4-FFF2-40B4-BE49-F238E27FC236}">
                  <a16:creationId xmlns:a16="http://schemas.microsoft.com/office/drawing/2014/main" id="{95FAB598-50D5-430C-A444-CC8E490D9AF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5" name="Freeform: Shape 64">
                <a:extLst>
                  <a:ext uri="{FF2B5EF4-FFF2-40B4-BE49-F238E27FC236}">
                    <a16:creationId xmlns:a16="http://schemas.microsoft.com/office/drawing/2014/main" id="{0433B786-DAF3-4B40-B968-9603F2F08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59C07BF2-57A9-44D9-A237-4EE2A95F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27A3DC67-ECE5-4E3D-A603-80581D437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A80BD71D-861A-4A82-8A02-9A0DF6479B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id="{481795FA-9E5B-4BA0-AF65-E84DC54A2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70" name="Freeform: Shape 69">
                <a:extLst>
                  <a:ext uri="{FF2B5EF4-FFF2-40B4-BE49-F238E27FC236}">
                    <a16:creationId xmlns:a16="http://schemas.microsoft.com/office/drawing/2014/main" id="{E64E0A25-B94C-45A7-9715-EC7AC6FF6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id="{96BC9196-92B1-45F1-BB0F-B395B0F82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64" name="Freeform: Shape 63">
              <a:extLst>
                <a:ext uri="{FF2B5EF4-FFF2-40B4-BE49-F238E27FC236}">
                  <a16:creationId xmlns:a16="http://schemas.microsoft.com/office/drawing/2014/main" id="{70F10725-9148-4570-8439-58EED6B7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Recorded Sound">
            <a:hlinkClick r:id="" action="ppaction://media"/>
            <a:extLst>
              <a:ext uri="{FF2B5EF4-FFF2-40B4-BE49-F238E27FC236}">
                <a16:creationId xmlns:a16="http://schemas.microsoft.com/office/drawing/2014/main" id="{438928F3-A52B-45E3-9308-F26AF2982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0442" y="497642"/>
            <a:ext cx="406400" cy="406400"/>
          </a:xfrm>
          <a:prstGeom prst="rect">
            <a:avLst/>
          </a:prstGeom>
        </p:spPr>
      </p:pic>
    </p:spTree>
    <p:extLst>
      <p:ext uri="{BB962C8B-B14F-4D97-AF65-F5344CB8AC3E}">
        <p14:creationId xmlns:p14="http://schemas.microsoft.com/office/powerpoint/2010/main" val="359659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6">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1" name="Rectangle 8">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42" name="Top Left">
            <a:extLst>
              <a:ext uri="{FF2B5EF4-FFF2-40B4-BE49-F238E27FC236}">
                <a16:creationId xmlns:a16="http://schemas.microsoft.com/office/drawing/2014/main" id="{F478807D-D964-4FD1-ADDC-13ADCA84C7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3" name="Freeform: Shape 11">
              <a:extLst>
                <a:ext uri="{FF2B5EF4-FFF2-40B4-BE49-F238E27FC236}">
                  <a16:creationId xmlns:a16="http://schemas.microsoft.com/office/drawing/2014/main" id="{9A9B974A-6D46-4B1E-A578-7FC950F65A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44" name="Freeform: Shape 12">
              <a:extLst>
                <a:ext uri="{FF2B5EF4-FFF2-40B4-BE49-F238E27FC236}">
                  <a16:creationId xmlns:a16="http://schemas.microsoft.com/office/drawing/2014/main" id="{B94ECBDD-53F1-4E3E-935F-AE2F925E5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45" name="Freeform: Shape 13">
              <a:extLst>
                <a:ext uri="{FF2B5EF4-FFF2-40B4-BE49-F238E27FC236}">
                  <a16:creationId xmlns:a16="http://schemas.microsoft.com/office/drawing/2014/main" id="{BB0065AE-42FD-4390-B77A-10CD9C635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46" name="Freeform: Shape 14">
              <a:extLst>
                <a:ext uri="{FF2B5EF4-FFF2-40B4-BE49-F238E27FC236}">
                  <a16:creationId xmlns:a16="http://schemas.microsoft.com/office/drawing/2014/main" id="{2FC1DC9F-A018-40A6-83A2-4E44030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47" name="Freeform: Shape 15">
              <a:extLst>
                <a:ext uri="{FF2B5EF4-FFF2-40B4-BE49-F238E27FC236}">
                  <a16:creationId xmlns:a16="http://schemas.microsoft.com/office/drawing/2014/main" id="{E18F5621-44C3-495A-BFC4-4C0B2D7A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48" name="Freeform: Shape 16">
              <a:extLst>
                <a:ext uri="{FF2B5EF4-FFF2-40B4-BE49-F238E27FC236}">
                  <a16:creationId xmlns:a16="http://schemas.microsoft.com/office/drawing/2014/main" id="{9369DA58-91BE-4846-85BC-48899AC96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149" name="Freeform: Shape 17">
              <a:extLst>
                <a:ext uri="{FF2B5EF4-FFF2-40B4-BE49-F238E27FC236}">
                  <a16:creationId xmlns:a16="http://schemas.microsoft.com/office/drawing/2014/main" id="{B9CE5473-6DF1-4C49-A489-8DA8871CA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50" name="Freeform: Shape 18">
              <a:extLst>
                <a:ext uri="{FF2B5EF4-FFF2-40B4-BE49-F238E27FC236}">
                  <a16:creationId xmlns:a16="http://schemas.microsoft.com/office/drawing/2014/main" id="{35EC2B31-6A44-41AE-822B-8B6D7479FF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grpSp>
        <p:nvGrpSpPr>
          <p:cNvPr id="151" name="Bottom Right">
            <a:extLst>
              <a:ext uri="{FF2B5EF4-FFF2-40B4-BE49-F238E27FC236}">
                <a16:creationId xmlns:a16="http://schemas.microsoft.com/office/drawing/2014/main" id="{8BAEE281-C3DD-4DC6-AFC2-A745325191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152" name="Freeform: Shape 21">
              <a:extLst>
                <a:ext uri="{FF2B5EF4-FFF2-40B4-BE49-F238E27FC236}">
                  <a16:creationId xmlns:a16="http://schemas.microsoft.com/office/drawing/2014/main" id="{2A5FE8B5-509D-4E81-ADDD-4B7A6A519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23" name="Graphic 157">
              <a:extLst>
                <a:ext uri="{FF2B5EF4-FFF2-40B4-BE49-F238E27FC236}">
                  <a16:creationId xmlns:a16="http://schemas.microsoft.com/office/drawing/2014/main" id="{F44E233E-3672-4EB8-9A91-E597F4A673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53" name="Freeform: Shape 24">
                <a:extLst>
                  <a:ext uri="{FF2B5EF4-FFF2-40B4-BE49-F238E27FC236}">
                    <a16:creationId xmlns:a16="http://schemas.microsoft.com/office/drawing/2014/main" id="{9B21D5AE-5F1F-4C73-AB13-B0035B162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4" name="Freeform: Shape 25">
                <a:extLst>
                  <a:ext uri="{FF2B5EF4-FFF2-40B4-BE49-F238E27FC236}">
                    <a16:creationId xmlns:a16="http://schemas.microsoft.com/office/drawing/2014/main" id="{E0EBFFB2-FF52-4A4B-86C5-D20939768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5" name="Freeform: Shape 26">
                <a:extLst>
                  <a:ext uri="{FF2B5EF4-FFF2-40B4-BE49-F238E27FC236}">
                    <a16:creationId xmlns:a16="http://schemas.microsoft.com/office/drawing/2014/main" id="{53759ABD-0D5D-4A90-9296-913955218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6" name="Freeform: Shape 27">
                <a:extLst>
                  <a:ext uri="{FF2B5EF4-FFF2-40B4-BE49-F238E27FC236}">
                    <a16:creationId xmlns:a16="http://schemas.microsoft.com/office/drawing/2014/main" id="{195C28B4-CC6B-4089-9E74-93049FAFDA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7" name="Freeform: Shape 28">
                <a:extLst>
                  <a:ext uri="{FF2B5EF4-FFF2-40B4-BE49-F238E27FC236}">
                    <a16:creationId xmlns:a16="http://schemas.microsoft.com/office/drawing/2014/main" id="{E065796C-5CD6-4C94-88E7-697C93174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8" name="Freeform: Shape 29">
                <a:extLst>
                  <a:ext uri="{FF2B5EF4-FFF2-40B4-BE49-F238E27FC236}">
                    <a16:creationId xmlns:a16="http://schemas.microsoft.com/office/drawing/2014/main" id="{F6696015-E662-4352-A76F-D018CD1B7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9" name="Freeform: Shape 30">
                <a:extLst>
                  <a:ext uri="{FF2B5EF4-FFF2-40B4-BE49-F238E27FC236}">
                    <a16:creationId xmlns:a16="http://schemas.microsoft.com/office/drawing/2014/main" id="{2A68CB33-E73E-4301-98E6-20EAD6BAA3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60" name="Freeform: Shape 23">
              <a:extLst>
                <a:ext uri="{FF2B5EF4-FFF2-40B4-BE49-F238E27FC236}">
                  <a16:creationId xmlns:a16="http://schemas.microsoft.com/office/drawing/2014/main" id="{8F84B74D-C5F9-4AB3-9260-852E90E66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996275" y="744909"/>
            <a:ext cx="10190071" cy="3145855"/>
          </a:xfrm>
        </p:spPr>
        <p:txBody>
          <a:bodyPr anchor="b">
            <a:normAutofit/>
          </a:bodyPr>
          <a:lstStyle/>
          <a:p>
            <a:r>
              <a:rPr lang="en-US" sz="5400"/>
              <a:t>Thank you for your participation!</a:t>
            </a:r>
          </a:p>
        </p:txBody>
      </p:sp>
      <p:grpSp>
        <p:nvGrpSpPr>
          <p:cNvPr id="161" name="Cross">
            <a:extLst>
              <a:ext uri="{FF2B5EF4-FFF2-40B4-BE49-F238E27FC236}">
                <a16:creationId xmlns:a16="http://schemas.microsoft.com/office/drawing/2014/main" id="{5C0E6139-8A19-4905-87E2-E547D7B7F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23216" y="3924272"/>
            <a:ext cx="118872" cy="118872"/>
            <a:chOff x="1175347" y="3733800"/>
            <a:chExt cx="118872" cy="118872"/>
          </a:xfrm>
        </p:grpSpPr>
        <p:cxnSp>
          <p:nvCxnSpPr>
            <p:cNvPr id="34" name="Straight Connector 33">
              <a:extLst>
                <a:ext uri="{FF2B5EF4-FFF2-40B4-BE49-F238E27FC236}">
                  <a16:creationId xmlns:a16="http://schemas.microsoft.com/office/drawing/2014/main" id="{BC05FFBD-B86A-4BD3-A147-FA95CE03CF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EB69F8B1-78FB-4562-8A0D-8D29636755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pic>
        <p:nvPicPr>
          <p:cNvPr id="3" name="Recorded Sound">
            <a:hlinkClick r:id="" action="ppaction://media"/>
            <a:extLst>
              <a:ext uri="{FF2B5EF4-FFF2-40B4-BE49-F238E27FC236}">
                <a16:creationId xmlns:a16="http://schemas.microsoft.com/office/drawing/2014/main" id="{47686E14-204F-4FF2-9C76-61E63C03B5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83642" y="597411"/>
            <a:ext cx="406400" cy="406400"/>
          </a:xfrm>
          <a:prstGeom prst="rect">
            <a:avLst/>
          </a:prstGeom>
        </p:spPr>
      </p:pic>
    </p:spTree>
    <p:extLst>
      <p:ext uri="{BB962C8B-B14F-4D97-AF65-F5344CB8AC3E}">
        <p14:creationId xmlns:p14="http://schemas.microsoft.com/office/powerpoint/2010/main" val="3860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1524000" y="228600"/>
            <a:ext cx="9144000" cy="1142999"/>
          </a:xfrm>
        </p:spPr>
        <p:txBody>
          <a:bodyPr>
            <a:normAutofit/>
          </a:bodyPr>
          <a:lstStyle/>
          <a:p>
            <a:r>
              <a:rPr lang="en-US"/>
              <a:t>Project Background</a:t>
            </a:r>
            <a:endParaRPr lang="en-US" dirty="0"/>
          </a:p>
        </p:txBody>
      </p:sp>
      <p:sp>
        <p:nvSpPr>
          <p:cNvPr id="3" name="Subtitle 2">
            <a:extLst>
              <a:ext uri="{FF2B5EF4-FFF2-40B4-BE49-F238E27FC236}">
                <a16:creationId xmlns:a16="http://schemas.microsoft.com/office/drawing/2014/main" id="{0AB42748-F250-4738-A66E-999B622CACBF}"/>
              </a:ext>
            </a:extLst>
          </p:cNvPr>
          <p:cNvSpPr>
            <a:spLocks noGrp="1"/>
          </p:cNvSpPr>
          <p:nvPr>
            <p:ph type="subTitle" idx="1"/>
          </p:nvPr>
        </p:nvSpPr>
        <p:spPr>
          <a:xfrm>
            <a:off x="507999" y="1727200"/>
            <a:ext cx="11235267" cy="5020733"/>
          </a:xfrm>
        </p:spPr>
        <p:txBody>
          <a:bodyPr>
            <a:normAutofit fontScale="92500" lnSpcReduction="10000"/>
          </a:bodyPr>
          <a:lstStyle/>
          <a:p>
            <a:pPr marL="342900" indent="-342900" algn="l">
              <a:buFont typeface="Wingdings" panose="05000000000000000000" pitchFamily="2" charset="2"/>
              <a:buChar char="v"/>
            </a:pPr>
            <a:r>
              <a:rPr lang="en-US" sz="2800" dirty="0"/>
              <a:t>Students from a variety of backgrounds often display an explicit lack of interest in working with the aging population. This lack of interest has been evidenced in students studying social work </a:t>
            </a:r>
            <a:r>
              <a:rPr lang="en-US" sz="2800" i="1" dirty="0"/>
              <a:t>(Goncalves, et al., 2011).</a:t>
            </a:r>
          </a:p>
          <a:p>
            <a:pPr marL="342900" indent="-342900" algn="l">
              <a:buFont typeface="Wingdings" panose="05000000000000000000" pitchFamily="2" charset="2"/>
              <a:buChar char="v"/>
            </a:pPr>
            <a:r>
              <a:rPr lang="en-US" sz="2800" dirty="0"/>
              <a:t>According to a report released in May 2010, it is predicted that by 2050, 88.5 million Americans will live to be 65 years of age or older and 21 million will live to be 85 years old or older </a:t>
            </a:r>
            <a:r>
              <a:rPr lang="en-US" sz="2800" i="1" dirty="0"/>
              <a:t>(U.S. Department of Commerce, 2018). </a:t>
            </a:r>
          </a:p>
          <a:p>
            <a:pPr marL="342900" indent="-342900" algn="l">
              <a:buFont typeface="Wingdings" panose="05000000000000000000" pitchFamily="2" charset="2"/>
              <a:buChar char="v"/>
            </a:pPr>
            <a:r>
              <a:rPr lang="en-US" sz="2800" dirty="0"/>
              <a:t>One in six Americans is projected to be 65 and older, with the most dramatic growth among those over age 85, elders of color, and women. These demographic changes will profoundly shape every aspect of our society. </a:t>
            </a:r>
          </a:p>
          <a:p>
            <a:pPr algn="l"/>
            <a:endParaRPr lang="en-US" dirty="0"/>
          </a:p>
        </p:txBody>
      </p:sp>
      <p:pic>
        <p:nvPicPr>
          <p:cNvPr id="4" name="Recorded Sound">
            <a:hlinkClick r:id="" action="ppaction://media"/>
            <a:extLst>
              <a:ext uri="{FF2B5EF4-FFF2-40B4-BE49-F238E27FC236}">
                <a16:creationId xmlns:a16="http://schemas.microsoft.com/office/drawing/2014/main" id="{77E16B15-38EA-4F0A-84A7-C1D1008AEA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690944"/>
            <a:ext cx="406400" cy="406400"/>
          </a:xfrm>
          <a:prstGeom prst="rect">
            <a:avLst/>
          </a:prstGeom>
        </p:spPr>
      </p:pic>
    </p:spTree>
    <p:extLst>
      <p:ext uri="{BB962C8B-B14F-4D97-AF65-F5344CB8AC3E}">
        <p14:creationId xmlns:p14="http://schemas.microsoft.com/office/powerpoint/2010/main" val="367527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1524000" y="397933"/>
            <a:ext cx="9144000" cy="939800"/>
          </a:xfrm>
        </p:spPr>
        <p:txBody>
          <a:bodyPr>
            <a:normAutofit fontScale="90000"/>
          </a:bodyPr>
          <a:lstStyle/>
          <a:p>
            <a:r>
              <a:rPr lang="en-US"/>
              <a:t>Project Background (cont’d)</a:t>
            </a:r>
            <a:endParaRPr lang="en-US" dirty="0"/>
          </a:p>
        </p:txBody>
      </p:sp>
      <p:sp>
        <p:nvSpPr>
          <p:cNvPr id="3" name="Subtitle 2">
            <a:extLst>
              <a:ext uri="{FF2B5EF4-FFF2-40B4-BE49-F238E27FC236}">
                <a16:creationId xmlns:a16="http://schemas.microsoft.com/office/drawing/2014/main" id="{0AB42748-F250-4738-A66E-999B622CACBF}"/>
              </a:ext>
            </a:extLst>
          </p:cNvPr>
          <p:cNvSpPr>
            <a:spLocks noGrp="1"/>
          </p:cNvSpPr>
          <p:nvPr>
            <p:ph type="subTitle" idx="1"/>
          </p:nvPr>
        </p:nvSpPr>
        <p:spPr>
          <a:xfrm>
            <a:off x="507999" y="1752600"/>
            <a:ext cx="11235267" cy="4995333"/>
          </a:xfrm>
        </p:spPr>
        <p:txBody>
          <a:bodyPr>
            <a:normAutofit lnSpcReduction="10000"/>
          </a:bodyPr>
          <a:lstStyle/>
          <a:p>
            <a:pPr marL="342900" indent="-342900" algn="l">
              <a:buFont typeface="Wingdings" panose="05000000000000000000" pitchFamily="2" charset="2"/>
              <a:buChar char="v"/>
            </a:pPr>
            <a:r>
              <a:rPr lang="en-US" sz="2800"/>
              <a:t>Van Dussen and Weaver (2009), found that students would benefit from more education over the aging population. This is shown to help improve students’ confidence and skillset towards the older generation. </a:t>
            </a:r>
          </a:p>
          <a:p>
            <a:pPr marL="342900" indent="-342900" algn="l">
              <a:buFont typeface="Wingdings" panose="05000000000000000000" pitchFamily="2" charset="2"/>
              <a:buChar char="v"/>
            </a:pPr>
            <a:r>
              <a:rPr lang="en-US" sz="2800"/>
              <a:t>Given that older adults are the fastest growing segment of the population, both in the United States and around the world, students, regardless of their discipline or field, will come into contact with the aging population and their families.</a:t>
            </a:r>
          </a:p>
          <a:p>
            <a:pPr marL="342900" indent="-342900" algn="l">
              <a:buFont typeface="Wingdings" panose="05000000000000000000" pitchFamily="2" charset="2"/>
              <a:buChar char="v"/>
            </a:pPr>
            <a:r>
              <a:rPr lang="en-US" sz="2800"/>
              <a:t>Gerontology is a field that needs more professionals involved, especially social workers.</a:t>
            </a:r>
          </a:p>
          <a:p>
            <a:pPr marL="342900" indent="-342900" algn="l">
              <a:buFont typeface="Arial" panose="020B0604020202020204" pitchFamily="34" charset="0"/>
              <a:buChar char="•"/>
            </a:pPr>
            <a:endParaRPr lang="en-US" dirty="0"/>
          </a:p>
        </p:txBody>
      </p:sp>
      <p:pic>
        <p:nvPicPr>
          <p:cNvPr id="4" name="Recorded Sound">
            <a:hlinkClick r:id="" action="ppaction://media"/>
            <a:extLst>
              <a:ext uri="{FF2B5EF4-FFF2-40B4-BE49-F238E27FC236}">
                <a16:creationId xmlns:a16="http://schemas.microsoft.com/office/drawing/2014/main" id="{082C1979-FAF0-4818-824C-B9A75C0C96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6643" y="748818"/>
            <a:ext cx="406400" cy="406400"/>
          </a:xfrm>
          <a:prstGeom prst="rect">
            <a:avLst/>
          </a:prstGeom>
        </p:spPr>
      </p:pic>
    </p:spTree>
    <p:extLst>
      <p:ext uri="{BB962C8B-B14F-4D97-AF65-F5344CB8AC3E}">
        <p14:creationId xmlns:p14="http://schemas.microsoft.com/office/powerpoint/2010/main" val="317958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1524000" y="414867"/>
            <a:ext cx="9144000" cy="914400"/>
          </a:xfrm>
        </p:spPr>
        <p:txBody>
          <a:bodyPr>
            <a:normAutofit fontScale="90000"/>
          </a:bodyPr>
          <a:lstStyle/>
          <a:p>
            <a:r>
              <a:rPr lang="en-US"/>
              <a:t>Purpose of the Research</a:t>
            </a:r>
            <a:endParaRPr lang="en-US" dirty="0"/>
          </a:p>
        </p:txBody>
      </p:sp>
      <p:sp>
        <p:nvSpPr>
          <p:cNvPr id="3" name="Subtitle 2">
            <a:extLst>
              <a:ext uri="{FF2B5EF4-FFF2-40B4-BE49-F238E27FC236}">
                <a16:creationId xmlns:a16="http://schemas.microsoft.com/office/drawing/2014/main" id="{0AB42748-F250-4738-A66E-999B622CACBF}"/>
              </a:ext>
            </a:extLst>
          </p:cNvPr>
          <p:cNvSpPr>
            <a:spLocks noGrp="1"/>
          </p:cNvSpPr>
          <p:nvPr>
            <p:ph type="subTitle" idx="1"/>
          </p:nvPr>
        </p:nvSpPr>
        <p:spPr>
          <a:xfrm>
            <a:off x="507999" y="1617133"/>
            <a:ext cx="11235267" cy="4826000"/>
          </a:xfrm>
        </p:spPr>
        <p:txBody>
          <a:bodyPr>
            <a:normAutofit/>
          </a:bodyPr>
          <a:lstStyle/>
          <a:p>
            <a:pPr algn="l"/>
            <a:r>
              <a:rPr lang="en-US" sz="2800" b="1" i="1"/>
              <a:t>The purpose of the research were to</a:t>
            </a:r>
            <a:r>
              <a:rPr lang="en-US" sz="2800"/>
              <a:t>:</a:t>
            </a:r>
            <a:endParaRPr lang="en-US"/>
          </a:p>
          <a:p>
            <a:pPr algn="l"/>
            <a:r>
              <a:rPr lang="en-US"/>
              <a:t>(1) </a:t>
            </a:r>
            <a:r>
              <a:rPr lang="en-US" b="1"/>
              <a:t>assess</a:t>
            </a:r>
            <a:r>
              <a:rPr lang="en-US"/>
              <a:t> knowledge of and attitudes towards aging in a sample of undergraduate and graduate students undertaking , BSW and MSW degrees in social work, </a:t>
            </a:r>
          </a:p>
          <a:p>
            <a:pPr algn="l"/>
            <a:r>
              <a:rPr lang="en-US"/>
              <a:t>(2) </a:t>
            </a:r>
            <a:r>
              <a:rPr lang="en-US" b="1"/>
              <a:t>analyze</a:t>
            </a:r>
            <a:r>
              <a:rPr lang="en-US"/>
              <a:t> the extent to which knowledge, attitudes, perceptions of gerontological social work, and other factors are associated with interest of aging-related issues in working with aging populations, and</a:t>
            </a:r>
          </a:p>
          <a:p>
            <a:pPr algn="l"/>
            <a:r>
              <a:rPr lang="en-US"/>
              <a:t>(3) </a:t>
            </a:r>
            <a:r>
              <a:rPr lang="en-US" b="1"/>
              <a:t>provide</a:t>
            </a:r>
            <a:r>
              <a:rPr lang="en-US"/>
              <a:t> the social work students with new educational materials to enhance their knowledge base regarding relevant gerontological issues.</a:t>
            </a:r>
            <a:endParaRPr lang="en-US" dirty="0"/>
          </a:p>
        </p:txBody>
      </p:sp>
      <p:pic>
        <p:nvPicPr>
          <p:cNvPr id="4" name="Recorded Sound">
            <a:hlinkClick r:id="" action="ppaction://media"/>
            <a:extLst>
              <a:ext uri="{FF2B5EF4-FFF2-40B4-BE49-F238E27FC236}">
                <a16:creationId xmlns:a16="http://schemas.microsoft.com/office/drawing/2014/main" id="{8090B91F-D205-4C9A-8EE6-A4F73F5D59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9362" y="748817"/>
            <a:ext cx="406400" cy="406400"/>
          </a:xfrm>
          <a:prstGeom prst="rect">
            <a:avLst/>
          </a:prstGeom>
        </p:spPr>
      </p:pic>
    </p:spTree>
    <p:extLst>
      <p:ext uri="{BB962C8B-B14F-4D97-AF65-F5344CB8AC3E}">
        <p14:creationId xmlns:p14="http://schemas.microsoft.com/office/powerpoint/2010/main" val="44239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1524000" y="177801"/>
            <a:ext cx="9144000" cy="1092200"/>
          </a:xfrm>
        </p:spPr>
        <p:txBody>
          <a:bodyPr>
            <a:normAutofit/>
          </a:bodyPr>
          <a:lstStyle/>
          <a:p>
            <a:r>
              <a:rPr lang="en-US"/>
              <a:t>Methods</a:t>
            </a:r>
            <a:endParaRPr lang="en-US" dirty="0"/>
          </a:p>
        </p:txBody>
      </p:sp>
      <p:sp>
        <p:nvSpPr>
          <p:cNvPr id="3" name="Subtitle 2">
            <a:extLst>
              <a:ext uri="{FF2B5EF4-FFF2-40B4-BE49-F238E27FC236}">
                <a16:creationId xmlns:a16="http://schemas.microsoft.com/office/drawing/2014/main" id="{0AB42748-F250-4738-A66E-999B622CACBF}"/>
              </a:ext>
            </a:extLst>
          </p:cNvPr>
          <p:cNvSpPr>
            <a:spLocks noGrp="1"/>
          </p:cNvSpPr>
          <p:nvPr>
            <p:ph type="subTitle" idx="1"/>
          </p:nvPr>
        </p:nvSpPr>
        <p:spPr>
          <a:xfrm>
            <a:off x="507999" y="1439333"/>
            <a:ext cx="11235267" cy="5418667"/>
          </a:xfrm>
        </p:spPr>
        <p:txBody>
          <a:bodyPr>
            <a:normAutofit fontScale="32500" lnSpcReduction="20000"/>
          </a:bodyPr>
          <a:lstStyle/>
          <a:p>
            <a:pPr marL="457200" indent="-457200" algn="l">
              <a:buFont typeface="Wingdings" panose="05000000000000000000" pitchFamily="2" charset="2"/>
              <a:buChar char="v"/>
            </a:pPr>
            <a:r>
              <a:rPr lang="en-US" sz="6000"/>
              <a:t>Internal Review Board Approved</a:t>
            </a:r>
          </a:p>
          <a:p>
            <a:pPr marL="457200" indent="-457200" algn="l">
              <a:buFont typeface="Wingdings" panose="05000000000000000000" pitchFamily="2" charset="2"/>
              <a:buChar char="v"/>
            </a:pPr>
            <a:r>
              <a:rPr lang="en-US" sz="6000"/>
              <a:t>82 participants were recruited through an online survey</a:t>
            </a:r>
          </a:p>
          <a:p>
            <a:pPr marL="457200" indent="-457200" algn="l">
              <a:buFont typeface="Wingdings" panose="05000000000000000000" pitchFamily="2" charset="2"/>
              <a:buChar char="v"/>
            </a:pPr>
            <a:r>
              <a:rPr lang="en-US" sz="6000"/>
              <a:t>A cross-sectional study was conducted on social work student (graduate vs undergraduate) on college campus</a:t>
            </a:r>
          </a:p>
          <a:p>
            <a:pPr marL="457200" indent="-457200" algn="l">
              <a:buFont typeface="Wingdings" panose="05000000000000000000" pitchFamily="2" charset="2"/>
              <a:buChar char="v"/>
            </a:pPr>
            <a:r>
              <a:rPr lang="en-US" sz="6000"/>
              <a:t>Participants were 18 to 66 years of age (</a:t>
            </a:r>
            <a:r>
              <a:rPr lang="en-US" sz="6000" i="1"/>
              <a:t>M</a:t>
            </a:r>
            <a:r>
              <a:rPr lang="en-US" sz="6000"/>
              <a:t>= 28.7), 87.8% female, 75.6% Caucasian, 64.6% Christian, 67.1% single, and 53.6 % undergraduate social work majors and 42.6% graduate social work majors.</a:t>
            </a:r>
          </a:p>
          <a:p>
            <a:pPr marL="457200" indent="-457200" algn="l">
              <a:buFont typeface="Wingdings" panose="05000000000000000000" pitchFamily="2" charset="2"/>
              <a:buChar char="v"/>
            </a:pPr>
            <a:r>
              <a:rPr lang="en-US" sz="6000"/>
              <a:t>Basic demographic questions were asked to participants. </a:t>
            </a:r>
          </a:p>
          <a:p>
            <a:pPr marL="457200" indent="-457200" algn="l">
              <a:buFont typeface="Wingdings" panose="05000000000000000000" pitchFamily="2" charset="2"/>
              <a:buChar char="v"/>
            </a:pPr>
            <a:r>
              <a:rPr lang="en-US" sz="6000"/>
              <a:t>Dr. Linda Breytspraak and Lynn Badura’s (2015) “Facts on Aging Quiz” 50 questionnaire survey was used to measure students’ overall knowledge of the aging population </a:t>
            </a:r>
          </a:p>
          <a:p>
            <a:pPr marL="457200" indent="-457200" algn="l">
              <a:buFont typeface="Wingdings" panose="05000000000000000000" pitchFamily="2" charset="2"/>
              <a:buChar char="v"/>
            </a:pPr>
            <a:r>
              <a:rPr lang="en-US" sz="6000"/>
              <a:t>“The Fraboni Scale of Ageism (FSA)” was used to gage students’ attitude towards aging (Fraboni, Saltstone, Cooper &amp; Hughes, 1990). </a:t>
            </a:r>
          </a:p>
          <a:p>
            <a:pPr marL="457200" indent="-457200" algn="l">
              <a:buFont typeface="Wingdings" panose="05000000000000000000" pitchFamily="2" charset="2"/>
              <a:buChar char="v"/>
            </a:pPr>
            <a:r>
              <a:rPr lang="en-US" sz="6000"/>
              <a:t>“The anxiety about Aging Scale” (Lasher &amp; Faulkender, 1993) to understand students’ overall perception of the older adults. </a:t>
            </a:r>
            <a:endParaRPr lang="en-US" sz="3200"/>
          </a:p>
          <a:p>
            <a:pPr algn="l"/>
            <a:endParaRPr lang="en-US" dirty="0"/>
          </a:p>
        </p:txBody>
      </p:sp>
      <p:pic>
        <p:nvPicPr>
          <p:cNvPr id="4" name="Recorded Sound">
            <a:hlinkClick r:id="" action="ppaction://media"/>
            <a:extLst>
              <a:ext uri="{FF2B5EF4-FFF2-40B4-BE49-F238E27FC236}">
                <a16:creationId xmlns:a16="http://schemas.microsoft.com/office/drawing/2014/main" id="{C066C158-E449-4479-A6C6-260BA83FB9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34249" y="520701"/>
            <a:ext cx="406400" cy="406400"/>
          </a:xfrm>
          <a:prstGeom prst="rect">
            <a:avLst/>
          </a:prstGeom>
        </p:spPr>
      </p:pic>
    </p:spTree>
    <p:extLst>
      <p:ext uri="{BB962C8B-B14F-4D97-AF65-F5344CB8AC3E}">
        <p14:creationId xmlns:p14="http://schemas.microsoft.com/office/powerpoint/2010/main" val="40006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1524000" y="228601"/>
            <a:ext cx="9144000" cy="812800"/>
          </a:xfrm>
        </p:spPr>
        <p:txBody>
          <a:bodyPr>
            <a:normAutofit fontScale="90000"/>
          </a:bodyPr>
          <a:lstStyle/>
          <a:p>
            <a:r>
              <a:rPr lang="en-US" dirty="0"/>
              <a:t>Results</a:t>
            </a:r>
          </a:p>
        </p:txBody>
      </p:sp>
      <p:sp>
        <p:nvSpPr>
          <p:cNvPr id="3" name="Subtitle 2">
            <a:extLst>
              <a:ext uri="{FF2B5EF4-FFF2-40B4-BE49-F238E27FC236}">
                <a16:creationId xmlns:a16="http://schemas.microsoft.com/office/drawing/2014/main" id="{0AB42748-F250-4738-A66E-999B622CACBF}"/>
              </a:ext>
            </a:extLst>
          </p:cNvPr>
          <p:cNvSpPr>
            <a:spLocks noGrp="1"/>
          </p:cNvSpPr>
          <p:nvPr>
            <p:ph type="subTitle" idx="1"/>
          </p:nvPr>
        </p:nvSpPr>
        <p:spPr>
          <a:xfrm>
            <a:off x="507999" y="1270000"/>
            <a:ext cx="11235267" cy="5477933"/>
          </a:xfrm>
        </p:spPr>
        <p:txBody>
          <a:bodyPr>
            <a:normAutofit/>
          </a:bodyPr>
          <a:lstStyle/>
          <a:p>
            <a:pPr marL="342900" indent="-342900" algn="l">
              <a:buFont typeface="Wingdings" panose="05000000000000000000" pitchFamily="2" charset="2"/>
              <a:buChar char="v"/>
            </a:pPr>
            <a:r>
              <a:rPr lang="en-US" dirty="0"/>
              <a:t>Overall the findings of this project were that most participants had a positive attitude towards older adults, however there were some negative biases found. </a:t>
            </a:r>
          </a:p>
          <a:p>
            <a:pPr marL="342900" indent="-342900" algn="l">
              <a:buFont typeface="Wingdings" panose="05000000000000000000" pitchFamily="2" charset="2"/>
              <a:buChar char="v"/>
            </a:pPr>
            <a:r>
              <a:rPr lang="en-US" dirty="0"/>
              <a:t>There were numerous significant findings (</a:t>
            </a:r>
            <a:r>
              <a:rPr lang="en-US" i="1" dirty="0"/>
              <a:t>p</a:t>
            </a:r>
            <a:r>
              <a:rPr lang="en-US" dirty="0"/>
              <a:t>&lt;.05) and some strongly significant results (</a:t>
            </a:r>
            <a:r>
              <a:rPr lang="en-US" i="1" dirty="0"/>
              <a:t>p</a:t>
            </a:r>
            <a:r>
              <a:rPr lang="en-US" dirty="0"/>
              <a:t>=.000). Most of these correlations were between an individual’s:</a:t>
            </a:r>
          </a:p>
          <a:p>
            <a:pPr marL="685800" indent="-285750" algn="l">
              <a:buFont typeface="Wingdings" panose="05000000000000000000" pitchFamily="2" charset="2"/>
              <a:buChar char="v"/>
            </a:pPr>
            <a:r>
              <a:rPr lang="en-US" sz="1800" dirty="0"/>
              <a:t>Race/Ethnicity	     Age</a:t>
            </a:r>
          </a:p>
          <a:p>
            <a:pPr marL="685800" indent="-285750" algn="l">
              <a:buFont typeface="Wingdings" panose="05000000000000000000" pitchFamily="2" charset="2"/>
              <a:buChar char="v"/>
            </a:pPr>
            <a:r>
              <a:rPr lang="en-US" sz="1800" dirty="0"/>
              <a:t>Religion		    Gender</a:t>
            </a:r>
          </a:p>
          <a:p>
            <a:pPr marL="685800" indent="-285750" algn="l">
              <a:buFont typeface="Wingdings" panose="05000000000000000000" pitchFamily="2" charset="2"/>
              <a:buChar char="v"/>
            </a:pPr>
            <a:r>
              <a:rPr lang="en-US" sz="1800" dirty="0"/>
              <a:t>Marital Status	    Major</a:t>
            </a:r>
          </a:p>
          <a:p>
            <a:pPr marL="685800" indent="-285750" algn="l">
              <a:buFont typeface="Wingdings" panose="05000000000000000000" pitchFamily="2" charset="2"/>
              <a:buChar char="v"/>
            </a:pPr>
            <a:r>
              <a:rPr lang="en-US" sz="1800" dirty="0"/>
              <a:t>Student Status	    Generation</a:t>
            </a:r>
          </a:p>
          <a:p>
            <a:pPr marL="685800" indent="-285750" algn="l">
              <a:buFont typeface="Wingdings" panose="05000000000000000000" pitchFamily="2" charset="2"/>
              <a:buChar char="v"/>
            </a:pPr>
            <a:r>
              <a:rPr lang="en-US" sz="1800" dirty="0"/>
              <a:t>Living Situation</a:t>
            </a:r>
          </a:p>
          <a:p>
            <a:pPr marL="352425" indent="-342900" algn="l">
              <a:buFont typeface="Wingdings" panose="05000000000000000000" pitchFamily="2" charset="2"/>
              <a:buChar char="v"/>
            </a:pPr>
            <a:r>
              <a:rPr lang="en-US" dirty="0"/>
              <a:t>Student’s general attitude and knowledge of the older population.</a:t>
            </a:r>
          </a:p>
          <a:p>
            <a:pPr marL="342900" indent="-342900" algn="l">
              <a:buFont typeface="Arial" panose="020B0604020202020204" pitchFamily="34" charset="0"/>
              <a:buChar char="•"/>
            </a:pPr>
            <a:endParaRPr lang="en-US" dirty="0"/>
          </a:p>
        </p:txBody>
      </p:sp>
      <p:pic>
        <p:nvPicPr>
          <p:cNvPr id="4" name="Recorded Sound">
            <a:hlinkClick r:id="" action="ppaction://media"/>
            <a:extLst>
              <a:ext uri="{FF2B5EF4-FFF2-40B4-BE49-F238E27FC236}">
                <a16:creationId xmlns:a16="http://schemas.microsoft.com/office/drawing/2014/main" id="{2E4AA75C-B700-488C-BA8E-C1AC35B184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431801"/>
            <a:ext cx="406400" cy="406400"/>
          </a:xfrm>
          <a:prstGeom prst="rect">
            <a:avLst/>
          </a:prstGeom>
        </p:spPr>
      </p:pic>
    </p:spTree>
    <p:extLst>
      <p:ext uri="{BB962C8B-B14F-4D97-AF65-F5344CB8AC3E}">
        <p14:creationId xmlns:p14="http://schemas.microsoft.com/office/powerpoint/2010/main" val="42006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1524000" y="228601"/>
            <a:ext cx="9144000" cy="812800"/>
          </a:xfrm>
        </p:spPr>
        <p:txBody>
          <a:bodyPr>
            <a:normAutofit fontScale="90000"/>
          </a:bodyPr>
          <a:lstStyle/>
          <a:p>
            <a:r>
              <a:rPr lang="en-US" dirty="0"/>
              <a:t>Discussion</a:t>
            </a:r>
          </a:p>
        </p:txBody>
      </p:sp>
      <p:sp>
        <p:nvSpPr>
          <p:cNvPr id="3" name="Subtitle 2">
            <a:extLst>
              <a:ext uri="{FF2B5EF4-FFF2-40B4-BE49-F238E27FC236}">
                <a16:creationId xmlns:a16="http://schemas.microsoft.com/office/drawing/2014/main" id="{0AB42748-F250-4738-A66E-999B622CACBF}"/>
              </a:ext>
            </a:extLst>
          </p:cNvPr>
          <p:cNvSpPr>
            <a:spLocks noGrp="1"/>
          </p:cNvSpPr>
          <p:nvPr>
            <p:ph type="subTitle" idx="1"/>
          </p:nvPr>
        </p:nvSpPr>
        <p:spPr>
          <a:xfrm>
            <a:off x="478366" y="1270000"/>
            <a:ext cx="11235267" cy="5444066"/>
          </a:xfrm>
        </p:spPr>
        <p:txBody>
          <a:bodyPr>
            <a:normAutofit lnSpcReduction="10000"/>
          </a:bodyPr>
          <a:lstStyle/>
          <a:p>
            <a:pPr marL="342900" lvl="0" indent="-342900" algn="l">
              <a:buFont typeface="Wingdings" panose="05000000000000000000" pitchFamily="2" charset="2"/>
              <a:buChar char="v"/>
            </a:pPr>
            <a:r>
              <a:rPr lang="en-US" sz="2800" dirty="0"/>
              <a:t>This is project focused on student’s knowledge, perception and attitudes towards the aging population to ensure proper care for older adults. </a:t>
            </a:r>
          </a:p>
          <a:p>
            <a:pPr marL="342900" lvl="0" indent="-342900" algn="l">
              <a:buFont typeface="Wingdings" panose="05000000000000000000" pitchFamily="2" charset="2"/>
              <a:buChar char="v"/>
            </a:pPr>
            <a:r>
              <a:rPr lang="en-US" sz="2800" dirty="0"/>
              <a:t>The hope of this project is to influence universities to incorporate more geriatrics courses, certificates, workshops and trainings for young professionals. </a:t>
            </a:r>
          </a:p>
          <a:p>
            <a:pPr marL="342900" lvl="0" indent="-342900" algn="l">
              <a:buFont typeface="Wingdings" panose="05000000000000000000" pitchFamily="2" charset="2"/>
              <a:buChar char="v"/>
            </a:pPr>
            <a:r>
              <a:rPr lang="en-US" sz="2800" dirty="0"/>
              <a:t>The primary finding is that participants mostly had a knowledgeable positive attitude towards the older population. </a:t>
            </a:r>
          </a:p>
          <a:p>
            <a:pPr marL="342900" lvl="0" indent="-342900" algn="l">
              <a:buFont typeface="Wingdings" panose="05000000000000000000" pitchFamily="2" charset="2"/>
              <a:buChar char="v"/>
            </a:pPr>
            <a:r>
              <a:rPr lang="en-US" sz="2800" dirty="0"/>
              <a:t>This means that the answer to both research questions are that students are somewhat knowledgeable and mostly had a positive attitude about older adults.</a:t>
            </a:r>
          </a:p>
          <a:p>
            <a:pPr algn="l"/>
            <a:endParaRPr lang="en-US" dirty="0"/>
          </a:p>
        </p:txBody>
      </p:sp>
      <p:pic>
        <p:nvPicPr>
          <p:cNvPr id="4" name="Recorded Sound">
            <a:hlinkClick r:id="" action="ppaction://media"/>
            <a:extLst>
              <a:ext uri="{FF2B5EF4-FFF2-40B4-BE49-F238E27FC236}">
                <a16:creationId xmlns:a16="http://schemas.microsoft.com/office/drawing/2014/main" id="{F7F7B56E-C343-40AC-876B-9F1847648D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8380" y="531633"/>
            <a:ext cx="406400" cy="406400"/>
          </a:xfrm>
          <a:prstGeom prst="rect">
            <a:avLst/>
          </a:prstGeom>
        </p:spPr>
      </p:pic>
    </p:spTree>
    <p:extLst>
      <p:ext uri="{BB962C8B-B14F-4D97-AF65-F5344CB8AC3E}">
        <p14:creationId xmlns:p14="http://schemas.microsoft.com/office/powerpoint/2010/main" val="118316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1524000" y="228601"/>
            <a:ext cx="9144000" cy="812800"/>
          </a:xfrm>
        </p:spPr>
        <p:txBody>
          <a:bodyPr>
            <a:normAutofit fontScale="90000"/>
          </a:bodyPr>
          <a:lstStyle/>
          <a:p>
            <a:r>
              <a:rPr lang="en-US" dirty="0"/>
              <a:t>Implications</a:t>
            </a:r>
          </a:p>
        </p:txBody>
      </p:sp>
      <p:sp>
        <p:nvSpPr>
          <p:cNvPr id="3" name="Subtitle 2">
            <a:extLst>
              <a:ext uri="{FF2B5EF4-FFF2-40B4-BE49-F238E27FC236}">
                <a16:creationId xmlns:a16="http://schemas.microsoft.com/office/drawing/2014/main" id="{0AB42748-F250-4738-A66E-999B622CACBF}"/>
              </a:ext>
            </a:extLst>
          </p:cNvPr>
          <p:cNvSpPr>
            <a:spLocks noGrp="1"/>
          </p:cNvSpPr>
          <p:nvPr>
            <p:ph type="subTitle" idx="1"/>
          </p:nvPr>
        </p:nvSpPr>
        <p:spPr>
          <a:xfrm>
            <a:off x="507999" y="1752601"/>
            <a:ext cx="11235267" cy="4165600"/>
          </a:xfrm>
        </p:spPr>
        <p:txBody>
          <a:bodyPr>
            <a:normAutofit/>
          </a:bodyPr>
          <a:lstStyle/>
          <a:p>
            <a:pPr marL="342900" lvl="0" indent="-342900" algn="l">
              <a:buFont typeface="Wingdings" panose="05000000000000000000" pitchFamily="2" charset="2"/>
              <a:buChar char="v"/>
            </a:pPr>
            <a:r>
              <a:rPr lang="en-US" sz="2800" b="1" dirty="0"/>
              <a:t>Practice</a:t>
            </a:r>
            <a:r>
              <a:rPr lang="en-US" sz="2800" dirty="0"/>
              <a:t>: Offering specific geriatric college classes or certificates and promoting more awareness</a:t>
            </a:r>
          </a:p>
          <a:p>
            <a:pPr marL="342900" lvl="0" indent="-342900" algn="l">
              <a:buFont typeface="Wingdings" panose="05000000000000000000" pitchFamily="2" charset="2"/>
              <a:buChar char="v"/>
            </a:pPr>
            <a:r>
              <a:rPr lang="en-US" sz="2800" b="1" dirty="0"/>
              <a:t>Policy</a:t>
            </a:r>
            <a:r>
              <a:rPr lang="en-US" sz="2800" dirty="0"/>
              <a:t>: Providing workshops or trainings to the public and those working closely with this population, while advocating.</a:t>
            </a:r>
          </a:p>
          <a:p>
            <a:pPr marL="342900" lvl="0" indent="-342900" algn="l">
              <a:buFont typeface="Wingdings" panose="05000000000000000000" pitchFamily="2" charset="2"/>
              <a:buChar char="v"/>
            </a:pPr>
            <a:r>
              <a:rPr lang="en-US" sz="2800" b="1" dirty="0"/>
              <a:t>Research</a:t>
            </a:r>
            <a:r>
              <a:rPr lang="en-US" sz="2800" dirty="0"/>
              <a:t>: Conducting pre-and-post tests for those classes or trainings provided and replicating this study with a wider, more diverse sample.</a:t>
            </a:r>
          </a:p>
          <a:p>
            <a:pPr algn="l"/>
            <a:endParaRPr lang="en-US" sz="2800" dirty="0"/>
          </a:p>
        </p:txBody>
      </p:sp>
      <p:pic>
        <p:nvPicPr>
          <p:cNvPr id="4" name="Recorded Sound">
            <a:hlinkClick r:id="" action="ppaction://media"/>
            <a:extLst>
              <a:ext uri="{FF2B5EF4-FFF2-40B4-BE49-F238E27FC236}">
                <a16:creationId xmlns:a16="http://schemas.microsoft.com/office/drawing/2014/main" id="{1E346E06-C0A4-4CBA-9189-F5C73C9493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431801"/>
            <a:ext cx="406400" cy="406400"/>
          </a:xfrm>
          <a:prstGeom prst="rect">
            <a:avLst/>
          </a:prstGeom>
        </p:spPr>
      </p:pic>
    </p:spTree>
    <p:extLst>
      <p:ext uri="{BB962C8B-B14F-4D97-AF65-F5344CB8AC3E}">
        <p14:creationId xmlns:p14="http://schemas.microsoft.com/office/powerpoint/2010/main" val="218587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A1F8-ABAE-495E-B166-CC2C4B9F7A59}"/>
              </a:ext>
            </a:extLst>
          </p:cNvPr>
          <p:cNvSpPr>
            <a:spLocks noGrp="1"/>
          </p:cNvSpPr>
          <p:nvPr>
            <p:ph type="ctrTitle"/>
          </p:nvPr>
        </p:nvSpPr>
        <p:spPr>
          <a:xfrm>
            <a:off x="1524000" y="338666"/>
            <a:ext cx="9144000" cy="829733"/>
          </a:xfrm>
        </p:spPr>
        <p:txBody>
          <a:bodyPr>
            <a:noAutofit/>
          </a:bodyPr>
          <a:lstStyle/>
          <a:p>
            <a:r>
              <a:rPr lang="en-US" sz="4800" dirty="0"/>
              <a:t>Limitations and Future Research</a:t>
            </a:r>
          </a:p>
        </p:txBody>
      </p:sp>
      <p:sp>
        <p:nvSpPr>
          <p:cNvPr id="3" name="Subtitle 2">
            <a:extLst>
              <a:ext uri="{FF2B5EF4-FFF2-40B4-BE49-F238E27FC236}">
                <a16:creationId xmlns:a16="http://schemas.microsoft.com/office/drawing/2014/main" id="{0AB42748-F250-4738-A66E-999B622CACBF}"/>
              </a:ext>
            </a:extLst>
          </p:cNvPr>
          <p:cNvSpPr>
            <a:spLocks noGrp="1"/>
          </p:cNvSpPr>
          <p:nvPr>
            <p:ph type="subTitle" idx="1"/>
          </p:nvPr>
        </p:nvSpPr>
        <p:spPr>
          <a:xfrm>
            <a:off x="507999" y="1752601"/>
            <a:ext cx="11235267" cy="4165600"/>
          </a:xfrm>
        </p:spPr>
        <p:txBody>
          <a:bodyPr>
            <a:normAutofit/>
          </a:bodyPr>
          <a:lstStyle/>
          <a:p>
            <a:pPr marL="457200" lvl="0" indent="-457200" algn="l">
              <a:buFont typeface="Wingdings" panose="05000000000000000000" pitchFamily="2" charset="2"/>
              <a:buChar char="v"/>
            </a:pPr>
            <a:r>
              <a:rPr lang="en-US" sz="2800" dirty="0"/>
              <a:t>The size of the sample and to attempt to have a larger sample size when replicating</a:t>
            </a:r>
          </a:p>
          <a:p>
            <a:pPr marL="457200" lvl="0" indent="-457200" algn="l">
              <a:buFont typeface="Wingdings" panose="05000000000000000000" pitchFamily="2" charset="2"/>
              <a:buChar char="v"/>
            </a:pPr>
            <a:r>
              <a:rPr lang="en-US" sz="2800" dirty="0"/>
              <a:t>The sample conducted in this study was from a mid-western university and when replicating it should have a more diverse population of participants</a:t>
            </a:r>
          </a:p>
          <a:p>
            <a:pPr algn="l"/>
            <a:endParaRPr lang="en-US" sz="2800" dirty="0"/>
          </a:p>
        </p:txBody>
      </p:sp>
      <p:pic>
        <p:nvPicPr>
          <p:cNvPr id="4" name="Recorded Sound">
            <a:hlinkClick r:id="" action="ppaction://media"/>
            <a:extLst>
              <a:ext uri="{FF2B5EF4-FFF2-40B4-BE49-F238E27FC236}">
                <a16:creationId xmlns:a16="http://schemas.microsoft.com/office/drawing/2014/main" id="{92DD6F90-E5A1-4645-82E9-92644CCAEE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3453" y="627283"/>
            <a:ext cx="406400" cy="406400"/>
          </a:xfrm>
          <a:prstGeom prst="rect">
            <a:avLst/>
          </a:prstGeom>
        </p:spPr>
      </p:pic>
    </p:spTree>
    <p:extLst>
      <p:ext uri="{BB962C8B-B14F-4D97-AF65-F5344CB8AC3E}">
        <p14:creationId xmlns:p14="http://schemas.microsoft.com/office/powerpoint/2010/main" val="28167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Rockwel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docProps/app.xml><?xml version="1.0" encoding="utf-8"?>
<Properties xmlns="http://schemas.openxmlformats.org/officeDocument/2006/extended-properties" xmlns:vt="http://schemas.openxmlformats.org/officeDocument/2006/docPropsVTypes">
  <TotalTime>32</TotalTime>
  <Words>847</Words>
  <Application>Microsoft Office PowerPoint</Application>
  <PresentationFormat>Widescreen</PresentationFormat>
  <Paragraphs>56</Paragraphs>
  <Slides>12</Slides>
  <Notes>0</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AvenirNext LT Pro Medium</vt:lpstr>
      <vt:lpstr>Arial</vt:lpstr>
      <vt:lpstr>Avenir Next LT Pro</vt:lpstr>
      <vt:lpstr>Rockwell</vt:lpstr>
      <vt:lpstr>Segoe UI</vt:lpstr>
      <vt:lpstr>Wingdings</vt:lpstr>
      <vt:lpstr>ExploreVTI</vt:lpstr>
      <vt:lpstr>Assessing Student Readiness in Working with Older Adults </vt:lpstr>
      <vt:lpstr>Project Background</vt:lpstr>
      <vt:lpstr>Project Background (cont’d)</vt:lpstr>
      <vt:lpstr>Purpose of the Research</vt:lpstr>
      <vt:lpstr>Methods</vt:lpstr>
      <vt:lpstr>Results</vt:lpstr>
      <vt:lpstr>Discussion</vt:lpstr>
      <vt:lpstr>Implications</vt:lpstr>
      <vt:lpstr>Limitations and Future Research</vt:lpstr>
      <vt:lpstr>Acknowledgement</vt:lpstr>
      <vt:lpstr>Q/A &amp; Discussion</vt:lpstr>
      <vt:lpstr>Thank you for your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Student Readiness in Working with Older Adults </dc:title>
  <dc:creator>Suk-hee Kim</dc:creator>
  <cp:lastModifiedBy>Suk-hee Kim</cp:lastModifiedBy>
  <cp:revision>5</cp:revision>
  <dcterms:created xsi:type="dcterms:W3CDTF">2020-10-31T15:03:05Z</dcterms:created>
  <dcterms:modified xsi:type="dcterms:W3CDTF">2020-10-31T15:36:45Z</dcterms:modified>
</cp:coreProperties>
</file>