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5"/>
  </p:notesMasterIdLst>
  <p:sldIdLst>
    <p:sldId id="261" r:id="rId2"/>
    <p:sldId id="264" r:id="rId3"/>
    <p:sldId id="257" r:id="rId4"/>
    <p:sldId id="504" r:id="rId5"/>
    <p:sldId id="279" r:id="rId6"/>
    <p:sldId id="259" r:id="rId7"/>
    <p:sldId id="505" r:id="rId8"/>
    <p:sldId id="506" r:id="rId9"/>
    <p:sldId id="265" r:id="rId10"/>
    <p:sldId id="508" r:id="rId11"/>
    <p:sldId id="507" r:id="rId12"/>
    <p:sldId id="267" r:id="rId13"/>
    <p:sldId id="262" r:id="rId14"/>
    <p:sldId id="263" r:id="rId15"/>
    <p:sldId id="277" r:id="rId16"/>
    <p:sldId id="268" r:id="rId17"/>
    <p:sldId id="269" r:id="rId18"/>
    <p:sldId id="270" r:id="rId19"/>
    <p:sldId id="271" r:id="rId20"/>
    <p:sldId id="272" r:id="rId21"/>
    <p:sldId id="275" r:id="rId22"/>
    <p:sldId id="274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0"/>
    <a:srgbClr val="046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9" autoAdjust="0"/>
    <p:restoredTop sz="86398"/>
  </p:normalViewPr>
  <p:slideViewPr>
    <p:cSldViewPr snapToGrid="0">
      <p:cViewPr varScale="1">
        <p:scale>
          <a:sx n="97" d="100"/>
          <a:sy n="97" d="100"/>
        </p:scale>
        <p:origin x="10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982AC-9440-DB44-A05B-F2C56ED78A7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E94F9-26B5-A24B-B5AE-3A9359169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5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7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86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31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71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3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07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BE83A-E567-4B8F-99EF-5CD5B6CFD5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9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69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40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2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6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4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94F9-26B5-A24B-B5AE-3A93591695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0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954571" y="149783"/>
            <a:ext cx="10394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B3FA07-8785-2A4C-BEE5-21FD4E3079EF}"/>
              </a:ext>
            </a:extLst>
          </p:cNvPr>
          <p:cNvGrpSpPr/>
          <p:nvPr userDrawn="1"/>
        </p:nvGrpSpPr>
        <p:grpSpPr>
          <a:xfrm>
            <a:off x="-18327" y="-24743"/>
            <a:ext cx="12228653" cy="1385549"/>
            <a:chOff x="231" y="7022"/>
            <a:chExt cx="12228653" cy="138554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231" y="1273342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2" name="Picture 21" descr="A close up of a sign&#10;&#10;Description automatically generated">
              <a:extLst>
                <a:ext uri="{FF2B5EF4-FFF2-40B4-BE49-F238E27FC236}">
                  <a16:creationId xmlns:a16="http://schemas.microsoft.com/office/drawing/2014/main" id="{68D8FC38-392D-0448-BA85-8C0341591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632" y="124709"/>
              <a:ext cx="2853910" cy="98338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9F80E5-3276-B247-BE3B-82A3EC22DE99}"/>
              </a:ext>
            </a:extLst>
          </p:cNvPr>
          <p:cNvSpPr txBox="1"/>
          <p:nvPr userDrawn="1"/>
        </p:nvSpPr>
        <p:spPr>
          <a:xfrm>
            <a:off x="348343" y="-566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5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5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4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18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06CCE3-A715-1A4E-95E7-673112B5B1DB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6B71C0-F9D8-0049-9485-6EDD0B5C92F0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EE6CA9-24E6-E348-BA8E-B9FCBEFEF027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1549B718-F0D3-754D-ACD6-F6D113A8C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7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828800" y="97564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FAED32-C1DF-9241-AC5A-729C1551B84B}"/>
              </a:ext>
            </a:extLst>
          </p:cNvPr>
          <p:cNvGrpSpPr/>
          <p:nvPr userDrawn="1"/>
        </p:nvGrpSpPr>
        <p:grpSpPr>
          <a:xfrm>
            <a:off x="-18327" y="-24743"/>
            <a:ext cx="12228653" cy="1385549"/>
            <a:chOff x="231" y="7022"/>
            <a:chExt cx="12228653" cy="138554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13875CE-9C00-D749-85B9-3346B3DE1DFD}"/>
                </a:ext>
              </a:extLst>
            </p:cNvPr>
            <p:cNvSpPr/>
            <p:nvPr userDrawn="1"/>
          </p:nvSpPr>
          <p:spPr>
            <a:xfrm>
              <a:off x="231" y="1273342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9607D58-A872-174F-A1E5-0D0EA834F41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41" name="Picture 40" descr="A close up of a sign&#10;&#10;Description automatically generated">
              <a:extLst>
                <a:ext uri="{FF2B5EF4-FFF2-40B4-BE49-F238E27FC236}">
                  <a16:creationId xmlns:a16="http://schemas.microsoft.com/office/drawing/2014/main" id="{05EFEA0D-9A59-974B-93EC-FF76E53D05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758" y="129329"/>
              <a:ext cx="2616812" cy="901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00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86" y="410832"/>
            <a:ext cx="10515600" cy="57573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1486" y="98901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9286" y="989012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C9B728-FA9F-4B46-87EB-377493CFEF45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9272FE-33B4-8646-808D-5F473F16CD7A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7D4248-CFC1-874A-ABD0-5452E953C9B4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/>
            </a:p>
          </p:txBody>
        </p:sp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09E2FAE6-054A-DC45-A998-8E13C4E326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62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461" y="2505075"/>
            <a:ext cx="5157787" cy="28738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738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828800" y="134564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57FCFF-2C01-634F-B8CE-69477AE2DDA8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C178E5-916D-4E4A-A201-61BD7619C1E1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A0FE8C5-3933-D64F-93CF-CE71CBAAD1D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40" name="Picture 39" descr="A close up of a sign&#10;&#10;Description automatically generated">
              <a:extLst>
                <a:ext uri="{FF2B5EF4-FFF2-40B4-BE49-F238E27FC236}">
                  <a16:creationId xmlns:a16="http://schemas.microsoft.com/office/drawing/2014/main" id="{68F6139E-8DBC-AB41-B4DB-6403F20B4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229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757" y="14141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E280C3-77F5-C94F-B735-D55B119ABF48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8ACBB17-F1BD-584C-BC4C-0FB6D5652949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7EECC6-D6B1-D74B-9CDF-61D7D99B8F6F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6" name="Picture 35" descr="A close up of a sign&#10;&#10;Description automatically generated">
              <a:extLst>
                <a:ext uri="{FF2B5EF4-FFF2-40B4-BE49-F238E27FC236}">
                  <a16:creationId xmlns:a16="http://schemas.microsoft.com/office/drawing/2014/main" id="{BF69EE1C-5C91-224F-98C2-932CCBE4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64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11/2/20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0AB04D-EE0E-D54A-8A33-133A39FB0052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293C73F-A8E0-2340-98F3-BCB254CDB435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F79A51-7B0D-E340-B082-8B690E1CD1BE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8" name="Picture 27" descr="A close up of a sign&#10;&#10;Description automatically generated">
              <a:extLst>
                <a:ext uri="{FF2B5EF4-FFF2-40B4-BE49-F238E27FC236}">
                  <a16:creationId xmlns:a16="http://schemas.microsoft.com/office/drawing/2014/main" id="{139063CB-F9C1-6847-95A2-2866FAEDA1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27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4896"/>
            <a:ext cx="3932237" cy="10761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363278"/>
            <a:ext cx="6172200" cy="3889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4167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2CAFF3-D296-2549-9845-0404108EF0BD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4F0CC85-A484-FD4B-8E18-0923D3CADC8D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C380E2-5015-8446-8BDA-F0000DF385C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58535222-3A2A-2645-90C4-6A75CF6EA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6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71882"/>
            <a:ext cx="3932237" cy="8393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600" y="771882"/>
            <a:ext cx="6172200" cy="46581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4460"/>
            <a:ext cx="3932237" cy="38120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2595FD-115E-3C43-BA85-AC4ACA7E649C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2961E9-0AE8-8441-885D-95E00F027094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D16286-4694-3A47-9C84-F018BCC0BECC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142DABC3-C088-7C46-B22E-C35B66890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45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90B43-80D3-4E62-BCCE-7E9532414BF3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6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griculture/agriculture-and-air-quality#backyardburn" TargetMode="External"/><Relationship Id="rId2" Type="http://schemas.openxmlformats.org/officeDocument/2006/relationships/hyperlink" Target="https://eec.ky.gov/Environmental-Protection/Air/Pages/Open-Burning.asp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4D0D-A423-2F44-A572-0940E3843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An Evaluation of Open Burning Violations in Kentucky in 2019: Examining Contributing Factors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D9EE3-EEF1-7F45-B8A4-49A3F1B56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20655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Major Ballard</a:t>
            </a:r>
          </a:p>
          <a:p>
            <a:r>
              <a:rPr lang="en-US" dirty="0"/>
              <a:t>Kentucky Energy &amp; Environment Cabinet-</a:t>
            </a:r>
          </a:p>
          <a:p>
            <a:r>
              <a:rPr lang="en-US" dirty="0"/>
              <a:t>Department for Environmental Protection-Division for Air Quality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F0A5F29-B2B0-054D-9EDD-D25E1549C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9"/>
    </mc:Choice>
    <mc:Fallback xmlns="">
      <p:transition spd="slow" advTm="3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073FD-33FA-B44D-9114-7AFF3AAE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54587-DD07-6E4D-BBF8-7F57FBFED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 data on open-burning violations received by KY DAQ in 2019</a:t>
            </a:r>
          </a:p>
          <a:p>
            <a:r>
              <a:rPr lang="en-US" dirty="0"/>
              <a:t>Aggregate records by county</a:t>
            </a:r>
          </a:p>
          <a:p>
            <a:r>
              <a:rPr lang="en-US" dirty="0"/>
              <a:t>Match records with Census measures of average socio-economic status (SES)</a:t>
            </a:r>
          </a:p>
          <a:p>
            <a:r>
              <a:rPr lang="en-US" dirty="0"/>
              <a:t>Analyze violations by county and produce maps to display results</a:t>
            </a:r>
          </a:p>
          <a:p>
            <a:r>
              <a:rPr lang="en-US" dirty="0"/>
              <a:t>Conduct bivariate analysis on violations and SES measure</a:t>
            </a:r>
          </a:p>
          <a:p>
            <a:endParaRPr lang="en-US" dirty="0"/>
          </a:p>
        </p:txBody>
      </p:sp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7B5BA0FB-59D5-F64F-9207-338D6D61D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0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000"/>
    </mc:Choice>
    <mc:Fallback>
      <p:transition spd="slow" advClick="0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DADE84-D9FF-9A4C-A165-999498641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Research Questions: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35BE2F-5C9A-7141-A5E6-771D25242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6"/>
                </a:solidFill>
              </a:rPr>
              <a:t>What are the contributing factors to open-burning violations?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0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E603-E1B9-4D46-AEAE-8A41ED5E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7E668-4486-4740-9264-80096E652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1486" y="989012"/>
            <a:ext cx="10771414" cy="44021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DAQ Data on Open Burning Violations in 2019.</a:t>
            </a:r>
          </a:p>
          <a:p>
            <a:r>
              <a:rPr lang="en-US" dirty="0"/>
              <a:t>American Community Survey Income and Poverty Data 2018</a:t>
            </a:r>
          </a:p>
          <a:p>
            <a:pPr lvl="1"/>
            <a:r>
              <a:rPr lang="en-US" dirty="0"/>
              <a:t>Measures of poverty and median household income</a:t>
            </a:r>
          </a:p>
          <a:p>
            <a:r>
              <a:rPr lang="en-US" u="sng" dirty="0"/>
              <a:t>Shapefiles for GIS Analysis</a:t>
            </a:r>
          </a:p>
          <a:p>
            <a:pPr lvl="1"/>
            <a:r>
              <a:rPr lang="en-US" dirty="0"/>
              <a:t>County boundaries</a:t>
            </a:r>
          </a:p>
          <a:p>
            <a:pPr lvl="1"/>
            <a:r>
              <a:rPr lang="en-US" dirty="0"/>
              <a:t>Locations of landfills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75BFA9-B6D5-404D-94E3-C189497DC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71"/>
    </mc:Choice>
    <mc:Fallback xmlns="">
      <p:transition spd="slow" advTm="4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AAC3-DCD7-6348-9ED7-3C277EF4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Methods and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F4A94-4490-6A4C-BC7D-C7B7CC200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Clean DAQ data to compile dataset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Obtain shapefiles for Kentucky counties and locations of landfills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geodatabase in ArcGIS Pro with DAQ data, landfills, and county lines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Analyze Violations by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Begin to look at the bivariate relationship between Violations and Median Household Income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8776B2-C7A5-2845-BD1D-8A035C7B6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37"/>
    </mc:Choice>
    <mc:Fallback xmlns="">
      <p:transition spd="slow" advTm="3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DCC3B2-0840-B944-B6BC-5E242F28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Findings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307C48-6C9D-FF48-A5B5-33662D488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5B9E10-28B0-EF4F-BA23-C5082B50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Violations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57DFC8-550B-7144-AE43-ED3678920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Out of </a:t>
            </a:r>
            <a:r>
              <a:rPr lang="en-US" b="1" dirty="0">
                <a:solidFill>
                  <a:schemeClr val="accent6"/>
                </a:solidFill>
              </a:rPr>
              <a:t>527 complaints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that DAQ received in 2019, </a:t>
            </a:r>
            <a:r>
              <a:rPr lang="en-US" b="1" dirty="0">
                <a:solidFill>
                  <a:schemeClr val="accent6"/>
                </a:solidFill>
              </a:rPr>
              <a:t>294 were issued NOVs, LOW, or violations documented</a:t>
            </a:r>
            <a:r>
              <a:rPr lang="en-US" dirty="0">
                <a:solidFill>
                  <a:schemeClr val="accent6"/>
                </a:solidFill>
              </a:rPr>
              <a:t>.</a:t>
            </a:r>
          </a:p>
          <a:p>
            <a:r>
              <a:rPr lang="en-US" dirty="0"/>
              <a:t>Number of Violations by County*:</a:t>
            </a:r>
          </a:p>
          <a:p>
            <a:pPr lvl="1"/>
            <a:r>
              <a:rPr lang="en-US" u="sng" dirty="0"/>
              <a:t>Range:</a:t>
            </a:r>
            <a:r>
              <a:rPr lang="en-US" dirty="0"/>
              <a:t> 1-24 violations</a:t>
            </a:r>
          </a:p>
          <a:p>
            <a:pPr lvl="1"/>
            <a:r>
              <a:rPr lang="en-US" u="sng" dirty="0"/>
              <a:t>Mean:</a:t>
            </a:r>
            <a:r>
              <a:rPr lang="en-US" dirty="0"/>
              <a:t> 3.34 violations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33% of counties had 1 violation</a:t>
            </a:r>
            <a:r>
              <a:rPr lang="en-US" dirty="0"/>
              <a:t> each</a:t>
            </a:r>
          </a:p>
          <a:p>
            <a:pPr lvl="1"/>
            <a:r>
              <a:rPr lang="en-US" dirty="0"/>
              <a:t>Five counties had highest number of violations: </a:t>
            </a:r>
            <a:r>
              <a:rPr lang="en-US" b="1" dirty="0">
                <a:solidFill>
                  <a:schemeClr val="accent6"/>
                </a:solidFill>
              </a:rPr>
              <a:t>Fleming (24), Ohio (12), Warren (11), McCracken (11), Daviess (10)</a:t>
            </a:r>
          </a:p>
          <a:p>
            <a:pPr marL="457200" lvl="1" indent="0">
              <a:buNone/>
            </a:pPr>
            <a:endParaRPr lang="en-US" sz="1700" dirty="0"/>
          </a:p>
          <a:p>
            <a:pPr marL="457200" lvl="1" indent="0">
              <a:buNone/>
            </a:pPr>
            <a:r>
              <a:rPr lang="en-US" sz="1700" dirty="0"/>
              <a:t>*Out of 120 counties in Kentucky only 88 had a violation, DAQ does not respond to complaints in Jefferson County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84C342-6080-AE47-ACB0-34F2A35F9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8"/>
    </mc:Choice>
    <mc:Fallback xmlns="">
      <p:transition spd="slow" advTm="5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scatter chart&#10;&#10;Description automatically generated">
            <a:extLst>
              <a:ext uri="{FF2B5EF4-FFF2-40B4-BE49-F238E27FC236}">
                <a16:creationId xmlns:a16="http://schemas.microsoft.com/office/drawing/2014/main" id="{8429C46D-F7B8-D444-BBA0-9AB84C85C9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429"/>
            <a:ext cx="12192000" cy="44026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568587-D7AD-B24E-AC23-8316328D2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1C58B15-B32B-3146-86A6-AB3E5F01A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2" y="435429"/>
            <a:ext cx="1656521" cy="10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8"/>
    </mc:Choice>
    <mc:Fallback xmlns="">
      <p:transition spd="slow" advTm="2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EEC57111-4B6E-7943-89B2-884EC57D6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71" y="624114"/>
            <a:ext cx="12011506" cy="44558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32A7AE-C38E-F542-9A3F-D5A5AA538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DF1970B-6EDF-7641-9EE0-848DBB08CA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96" y="490331"/>
            <a:ext cx="1986430" cy="11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0"/>
    </mc:Choice>
    <mc:Fallback xmlns="">
      <p:transition spd="slow" advTm="2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CA7839-7489-2247-952C-5232986366F3}"/>
              </a:ext>
            </a:extLst>
          </p:cNvPr>
          <p:cNvSpPr txBox="1"/>
          <p:nvPr/>
        </p:nvSpPr>
        <p:spPr>
          <a:xfrm>
            <a:off x="4368800" y="3312160"/>
            <a:ext cx="350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Findings for SES and burn violations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892C5-CB59-1040-88F4-9501998C3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27264"/>
            <a:ext cx="9601200" cy="50673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D36312-FD25-A74E-AC91-9C4BF86F5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5"/>
    </mc:Choice>
    <mc:Fallback xmlns="">
      <p:transition spd="slow" advTm="4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EE1C-FBBB-8F41-9700-65ADB43A6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and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54D37-977E-7747-9523-29902F048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F0EFC-CDEE-B647-A175-DB9F5C4B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62B5C-5119-C14C-BAD6-3A5DD86A0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90CAC8-0EC9-4448-B668-A0FE7782B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94441-207C-6440-B570-459FC8F2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99551-5469-5842-B561-A799197EF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55% of complaints</a:t>
            </a:r>
            <a:r>
              <a:rPr lang="en-US" dirty="0"/>
              <a:t> that DAQ received in 2019 resulted in a </a:t>
            </a:r>
            <a:r>
              <a:rPr lang="en-US" b="1" dirty="0">
                <a:solidFill>
                  <a:schemeClr val="accent6"/>
                </a:solidFill>
              </a:rPr>
              <a:t>violation</a:t>
            </a:r>
          </a:p>
          <a:p>
            <a:r>
              <a:rPr lang="en-US" b="1" dirty="0">
                <a:solidFill>
                  <a:schemeClr val="accent6"/>
                </a:solidFill>
              </a:rPr>
              <a:t>5 counties were responsible for 23% of violations</a:t>
            </a:r>
          </a:p>
          <a:p>
            <a:r>
              <a:rPr lang="en-US" dirty="0"/>
              <a:t>Mixed findings for the </a:t>
            </a:r>
            <a:r>
              <a:rPr lang="en-US" b="1" dirty="0">
                <a:solidFill>
                  <a:schemeClr val="accent6"/>
                </a:solidFill>
              </a:rPr>
              <a:t>impact of proximity to a landfill</a:t>
            </a:r>
          </a:p>
          <a:p>
            <a:r>
              <a:rPr lang="en-US" dirty="0"/>
              <a:t>Some indication of a </a:t>
            </a:r>
            <a:r>
              <a:rPr lang="en-US" b="1" dirty="0">
                <a:solidFill>
                  <a:schemeClr val="accent6"/>
                </a:solidFill>
              </a:rPr>
              <a:t>relationship between income and open-burning violations</a:t>
            </a:r>
          </a:p>
          <a:p>
            <a:r>
              <a:rPr lang="en-US" b="1" dirty="0">
                <a:solidFill>
                  <a:schemeClr val="accent6"/>
                </a:solidFill>
              </a:rPr>
              <a:t>Next steps- </a:t>
            </a:r>
            <a:r>
              <a:rPr lang="en-US" dirty="0"/>
              <a:t>add in other contributing factors such as controlling for attainment counties, other SES measures, education level, availability of waste removal services, and % urban/rural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950CDD-EA08-1143-A5CB-4A78A919F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2"/>
    </mc:Choice>
    <mc:Fallback xmlns="">
      <p:transition spd="slow" advTm="6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F3F8-1CB7-B74E-A849-20132EA3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B261F-D700-4843-BC28-4387E264C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1.Kentucky Energy &amp; Environment Cabinet - Open Burning . (n.d.). Retrieved October 28, 2020, from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https://eec.ky.gov/Environmental-Protection/Air/Pages/Open-Burning.aspx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Agriculture and Air Quality. (2020, February 7). Retrieved from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https://www.epa.gov/agriculture/agriculture-and-air-quality#backyardburn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6146C-28CE-924C-8CB5-FB6F1EF8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DAC00-5C03-E645-8061-94B77E178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Contact Information:</a:t>
            </a:r>
          </a:p>
          <a:p>
            <a:pPr marL="0" indent="0" algn="ctr">
              <a:buNone/>
            </a:pPr>
            <a:r>
              <a:rPr lang="en-US" dirty="0"/>
              <a:t>Office: 502-782-6312</a:t>
            </a:r>
          </a:p>
          <a:p>
            <a:pPr marL="0" indent="0" algn="ctr">
              <a:buNone/>
            </a:pPr>
            <a:r>
              <a:rPr lang="en-US" sz="2800" dirty="0"/>
              <a:t>Mobile: 859-825-8856</a:t>
            </a:r>
          </a:p>
          <a:p>
            <a:pPr marL="0" indent="0" algn="ctr">
              <a:buNone/>
            </a:pPr>
            <a:r>
              <a:rPr lang="en-US" dirty="0"/>
              <a:t>Work Email: </a:t>
            </a:r>
            <a:r>
              <a:rPr lang="en-US" dirty="0" err="1"/>
              <a:t>major.ballard@ky.gov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KSU Email: </a:t>
            </a:r>
            <a:r>
              <a:rPr lang="en-US" dirty="0" err="1"/>
              <a:t>major.ballard@kysu.edu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9BA377-4841-6A49-A10E-38FEB61F5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672"/>
    </mc:Choice>
    <mc:Fallback xmlns="">
      <p:transition spd="slow" advClick="0" advTm="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CF657-44A5-7640-B022-745F4F68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5B6B2-0048-E14B-93C6-E560A26A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I would like to acknowledge:</a:t>
            </a:r>
          </a:p>
          <a:p>
            <a:pPr marL="0" indent="0" algn="ctr">
              <a:buNone/>
            </a:pPr>
            <a:r>
              <a:rPr lang="en-US" dirty="0"/>
              <a:t>My advisor, Dr. Buddhi </a:t>
            </a:r>
            <a:r>
              <a:rPr lang="en-US" dirty="0" err="1"/>
              <a:t>Gyawali</a:t>
            </a:r>
            <a:r>
              <a:rPr lang="en-US" dirty="0"/>
              <a:t> and my Masters Capstone project Advising Committee members and my colleagues from the Energy and Environment Cabinet,</a:t>
            </a:r>
          </a:p>
          <a:p>
            <a:pPr marL="0" indent="0" algn="ctr">
              <a:buNone/>
            </a:pPr>
            <a:r>
              <a:rPr lang="en-US" dirty="0"/>
              <a:t>Kentucky Division for Air Quality for allowing me access to the records for this project,</a:t>
            </a:r>
          </a:p>
          <a:p>
            <a:pPr marL="0" indent="0" algn="ctr">
              <a:buNone/>
            </a:pPr>
            <a:r>
              <a:rPr lang="en-US" dirty="0"/>
              <a:t>and</a:t>
            </a:r>
          </a:p>
          <a:p>
            <a:pPr marL="0" indent="0" algn="ctr">
              <a:buNone/>
            </a:pPr>
            <a:r>
              <a:rPr lang="en-US" dirty="0"/>
              <a:t>The College of Agriculture, Community, and the Sciences at Kentucky State University.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3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A2F4-2211-144A-A60E-FCB79DC3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6" y="410832"/>
            <a:ext cx="10515600" cy="575734"/>
          </a:xfrm>
        </p:spPr>
        <p:txBody>
          <a:bodyPr anchor="ctr">
            <a:normAutofit/>
          </a:bodyPr>
          <a:lstStyle/>
          <a:p>
            <a:r>
              <a:rPr lang="en-US" sz="3400"/>
              <a:t>What is Open Burning?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57F6BD-BCF7-124D-8359-ADC14DA3B4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86" y="1221581"/>
            <a:ext cx="5181600" cy="38862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DD39C-2230-4D4E-91C1-EB7E1E79A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9286" y="989012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Open burning, also referred to as backyard burning, is defined as </a:t>
            </a:r>
            <a:r>
              <a:rPr lang="en-US" b="1" dirty="0">
                <a:solidFill>
                  <a:schemeClr val="accent6"/>
                </a:solidFill>
              </a:rPr>
              <a:t>the residential burning of household trash on one’s own property</a:t>
            </a:r>
            <a:r>
              <a:rPr lang="en-US" dirty="0"/>
              <a:t> (United States Environmental Protection Agency, 2020).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21D3C1-6989-734E-80A6-BBCBB838B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0"/>
    </mc:Choice>
    <mc:Fallback xmlns="">
      <p:transition spd="slow" advTm="1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4D752-5554-F340-BE44-2CAECF6B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600"/>
              </a:spcAft>
            </a:pPr>
            <a:fld id="{3F6A9BE3-83CC-40C4-976C-A8D4EF159D4F}" type="slidenum">
              <a:rPr lang="en-US" smtClean="0"/>
              <a:pPr defTabSz="457200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75B4C-D4CA-6E44-9C84-308F12C33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303" y="558800"/>
            <a:ext cx="7987393" cy="44869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A18A0B-F984-0F4E-B8C1-A39D8B17F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6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0"/>
    </mc:Choice>
    <mc:Fallback xmlns="">
      <p:transition spd="slow" advTm="1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C416-A633-2740-A16E-49C02A65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is it harmful?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340C1-1EB3-954E-A900-41ACF801E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Air Quality </a:t>
            </a:r>
            <a:r>
              <a:rPr lang="en-US" dirty="0"/>
              <a:t>– releases various pollutants(PM, CO, NOx, VOC, Dioxin/Furans, Heavy Metals, etc.) into the air and can impact ground level ozone</a:t>
            </a:r>
            <a:r>
              <a:rPr lang="en-US" baseline="30000" dirty="0"/>
              <a:t>1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chemeClr val="accent6"/>
                </a:solidFill>
              </a:rPr>
              <a:t>Water &amp; Soil Quality </a:t>
            </a:r>
            <a:r>
              <a:rPr lang="en-US" dirty="0"/>
              <a:t>– chemicals and heavy metals in the smoke can settle into surface water, plants, soils and the food chain</a:t>
            </a:r>
            <a:r>
              <a:rPr lang="en-US" baseline="30000" dirty="0"/>
              <a:t>1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chemeClr val="accent6"/>
                </a:solidFill>
              </a:rPr>
              <a:t>Human Health </a:t>
            </a:r>
            <a:r>
              <a:rPr lang="en-US" dirty="0"/>
              <a:t>– smoke from open burning impacts the central nervous system and is especially harmful to children, the elderly, and others with respiratory ailments</a:t>
            </a:r>
            <a:r>
              <a:rPr lang="en-US" baseline="30000" dirty="0"/>
              <a:t>1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48EED2F-633B-4E4F-8318-835AB4F7F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56"/>
    </mc:Choice>
    <mc:Fallback xmlns="">
      <p:transition spd="slow" advTm="35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EB4C-1158-EB49-934A-E4ACCE4F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401 KAR 63:005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9818-0ED7-A346-8986-0DECB86402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Open Burning in Kentucky is prohibited. </a:t>
            </a:r>
          </a:p>
          <a:p>
            <a:r>
              <a:rPr lang="en-US" dirty="0"/>
              <a:t>Allowable exceptions:</a:t>
            </a:r>
            <a:r>
              <a:rPr lang="en-US" b="1" dirty="0">
                <a:solidFill>
                  <a:schemeClr val="accent6"/>
                </a:solidFill>
              </a:rPr>
              <a:t> natural growth &amp; brush, camp fires, ceremonial bonfires, cooking, construction site warming, and prescribed land clearing.</a:t>
            </a:r>
          </a:p>
          <a:p>
            <a:r>
              <a:rPr lang="en-US" dirty="0"/>
              <a:t>Does not apply to counties deemed non-attainment during ozone season (May-September).</a:t>
            </a:r>
          </a:p>
        </p:txBody>
      </p:sp>
      <p:pic>
        <p:nvPicPr>
          <p:cNvPr id="2050" name="Picture 2" descr="brush pile burning in a field">
            <a:extLst>
              <a:ext uri="{FF2B5EF4-FFF2-40B4-BE49-F238E27FC236}">
                <a16:creationId xmlns:a16="http://schemas.microsoft.com/office/drawing/2014/main" id="{A1D33FCB-D044-E140-9C70-688E736EC9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286" y="698699"/>
            <a:ext cx="5461328" cy="423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6841103-D8B7-1041-B913-63AF290BE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1"/>
    </mc:Choice>
    <mc:Fallback xmlns="">
      <p:transition spd="slow" advTm="4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5B6B-C649-9A46-B25B-10570FF0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401 KAR 63:005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35C50-7862-F542-9B01-41621927F7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Prohibited Open Burning: </a:t>
            </a:r>
            <a:r>
              <a:rPr lang="en-US" b="1" dirty="0">
                <a:solidFill>
                  <a:srgbClr val="FF0000"/>
                </a:solidFill>
              </a:rPr>
              <a:t>construction materials, household garbage, treated lumber, and miscellaneous materials like plastics, rubber, metals, glass, and coated paper. </a:t>
            </a: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6465D599-1218-DB41-9DEF-8BF250FEBE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086" y="986566"/>
            <a:ext cx="5494916" cy="412124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188A05-8EC0-6F4C-B058-881CFE971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2"/>
    </mc:Choice>
    <mc:Fallback xmlns="">
      <p:transition spd="slow" advTm="1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E23F6-E5FD-B348-92E7-4834C465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258432"/>
            <a:ext cx="10515600" cy="575734"/>
          </a:xfrm>
        </p:spPr>
        <p:txBody>
          <a:bodyPr>
            <a:normAutofit fontScale="90000"/>
          </a:bodyPr>
          <a:lstStyle/>
          <a:p>
            <a:r>
              <a:rPr lang="en-US" dirty="0"/>
              <a:t>How DAQ responds to Open Burning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68725-54FC-5B47-851F-B1F9C891AE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/>
              <a:t>Receive complaint and property address.</a:t>
            </a:r>
          </a:p>
          <a:p>
            <a:pPr marL="342900" indent="-342900"/>
            <a:r>
              <a:rPr lang="en-US" dirty="0"/>
              <a:t>Enter information into complaints database.</a:t>
            </a:r>
          </a:p>
          <a:p>
            <a:pPr marL="342900" indent="-342900"/>
            <a:r>
              <a:rPr lang="en-US" dirty="0"/>
              <a:t>Site visit generally within 3-5 working days.</a:t>
            </a:r>
          </a:p>
          <a:p>
            <a:pPr marL="342900" indent="-342900"/>
            <a:r>
              <a:rPr lang="en-US" dirty="0"/>
              <a:t>Investigation of burn site.</a:t>
            </a:r>
          </a:p>
          <a:p>
            <a:pPr marL="342900" indent="-342900"/>
            <a:r>
              <a:rPr lang="en-US" dirty="0"/>
              <a:t>Depending on the findings, a Violations Documented, Letter of Warning (LOW) or Notice of Violation(NOV) may be issued.</a:t>
            </a:r>
          </a:p>
          <a:p>
            <a:endParaRPr lang="en-US" dirty="0"/>
          </a:p>
        </p:txBody>
      </p:sp>
      <p:pic>
        <p:nvPicPr>
          <p:cNvPr id="1026" name="Picture 2" descr="EPA sends violation notice to Fairfield over contaminated fill pile">
            <a:extLst>
              <a:ext uri="{FF2B5EF4-FFF2-40B4-BE49-F238E27FC236}">
                <a16:creationId xmlns:a16="http://schemas.microsoft.com/office/drawing/2014/main" id="{162732EB-8B20-5540-8067-D9807E8BDB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286" y="1349828"/>
            <a:ext cx="5178491" cy="24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C0EF0C-CB78-2640-A7C1-E31FF2963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5"/>
    </mc:Choice>
    <mc:Fallback xmlns="">
      <p:transition spd="slow" advTm="3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8A462-5725-D343-95AC-1BA94363C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D3CD0-46EA-2443-A912-EC9030439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K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CS PP Template B (widescreen) (1).pptx" id="{F13E16CF-4EB5-164B-977A-D791792D04EC}" vid="{27D8A0D6-586B-5244-8990-73356A568E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806</Words>
  <Application>Microsoft Macintosh PowerPoint</Application>
  <PresentationFormat>Widescreen</PresentationFormat>
  <Paragraphs>98</Paragraphs>
  <Slides>23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Franklin Gothic Book</vt:lpstr>
      <vt:lpstr>Franklin Gothic Medium</vt:lpstr>
      <vt:lpstr>Minion Pro</vt:lpstr>
      <vt:lpstr>Office Theme</vt:lpstr>
      <vt:lpstr>An Evaluation of Open Burning Violations in Kentucky in 2019: Examining Contributing Factors</vt:lpstr>
      <vt:lpstr>Background Information</vt:lpstr>
      <vt:lpstr>What is Open Burning?</vt:lpstr>
      <vt:lpstr>PowerPoint Presentation</vt:lpstr>
      <vt:lpstr>Why is it harmful?</vt:lpstr>
      <vt:lpstr>Title 401 KAR 63:005</vt:lpstr>
      <vt:lpstr>Title 401 KAR 63:005</vt:lpstr>
      <vt:lpstr>How DAQ responds to Open Burning</vt:lpstr>
      <vt:lpstr>Current Study</vt:lpstr>
      <vt:lpstr>Objectives</vt:lpstr>
      <vt:lpstr>Research Questions:</vt:lpstr>
      <vt:lpstr>Data </vt:lpstr>
      <vt:lpstr>Methods and Analyses</vt:lpstr>
      <vt:lpstr>Findings</vt:lpstr>
      <vt:lpstr>Violations</vt:lpstr>
      <vt:lpstr>PowerPoint Presentation</vt:lpstr>
      <vt:lpstr>PowerPoint Presentation</vt:lpstr>
      <vt:lpstr>PowerPoint Presentation</vt:lpstr>
      <vt:lpstr>Discussion and Next steps</vt:lpstr>
      <vt:lpstr>Discussion and Next Steps</vt:lpstr>
      <vt:lpstr>References</vt:lpstr>
      <vt:lpstr>Questions?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Evaluation of Open Burning Violations in Kentucky in 2019: Examining Contributing Factors</dc:title>
  <dc:creator>Rubenstein, Batya (rubensby)</dc:creator>
  <cp:lastModifiedBy>Rubenstein, Batya (rubensby)</cp:lastModifiedBy>
  <cp:revision>28</cp:revision>
  <dcterms:created xsi:type="dcterms:W3CDTF">2020-11-01T19:38:07Z</dcterms:created>
  <dcterms:modified xsi:type="dcterms:W3CDTF">2020-11-02T19:25:38Z</dcterms:modified>
</cp:coreProperties>
</file>