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88" r:id="rId3"/>
    <p:sldId id="259" r:id="rId4"/>
    <p:sldId id="290" r:id="rId5"/>
    <p:sldId id="291" r:id="rId6"/>
    <p:sldId id="292" r:id="rId7"/>
    <p:sldId id="293" r:id="rId8"/>
    <p:sldId id="295" r:id="rId9"/>
    <p:sldId id="294" r:id="rId10"/>
    <p:sldId id="296" r:id="rId11"/>
    <p:sldId id="297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47" autoAdjust="0"/>
    <p:restoredTop sz="94660"/>
  </p:normalViewPr>
  <p:slideViewPr>
    <p:cSldViewPr snapToGrid="0" showGuides="1">
      <p:cViewPr>
        <p:scale>
          <a:sx n="69" d="100"/>
          <a:sy n="69" d="100"/>
        </p:scale>
        <p:origin x="588" y="102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43D25-808B-4712-9E98-7A869B9BF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5A9F5-9FAB-4810-9583-F60738009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5B58C-F4E0-4223-B378-BD2B833B3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CCC77-F7AA-4A86-8095-532B30247ACD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670C0-E6DD-4739-B2FD-A270A59AF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B5803-FBCF-4E39-A254-BF76E3EB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704E-9644-4F61-8B0C-10A2D5A0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80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36134-0511-49EB-AEA5-D0C042173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55055-5B7E-476B-AEED-08E88FD30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D1297-8022-4D4A-8E3A-C06AF6BAF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CCC77-F7AA-4A86-8095-532B30247ACD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37A91-19B3-4AC3-A7AE-AEB7942C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DD9B9-D656-4BE3-B6DA-6A640680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704E-9644-4F61-8B0C-10A2D5A0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799E72-BCA3-4B93-9E5D-E4772758C3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EC8C0-59FD-4A6B-A614-19E35F1F2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D968C-2CA3-4D0D-99C5-DF21C70DB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CCC77-F7AA-4A86-8095-532B30247ACD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FE111-1EFE-4F18-B063-B0D7E7E2A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97659-5204-431B-87BE-E781D58F3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704E-9644-4F61-8B0C-10A2D5A0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8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2CAF9-711A-4323-9BE7-64B6FA88C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75BB8-59CE-4F5A-BEE4-0F3120F09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28AF8-D4FE-4EDF-A953-4626B2A6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CCC77-F7AA-4A86-8095-532B30247ACD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59D0F-1ED7-4A4C-B3DE-4A2B53AC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C5B3F-A308-408A-85BC-E5148120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704E-9644-4F61-8B0C-10A2D5A0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1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FFE9-7BB7-48B7-BB02-91826A365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A4E3A-1BE9-4638-A1E7-7173918B1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2DEAD-9927-43B6-9FF2-609B81043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CCC77-F7AA-4A86-8095-532B30247ACD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D158C-4BCA-4D53-ABE0-A726EE927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02F3E-7195-47D6-AF7F-F204174EA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704E-9644-4F61-8B0C-10A2D5A0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7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1570B-9188-4D1B-BF73-C56063C7F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817C0-7AA7-420B-8EAE-6BDCEBDA7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655DA-986C-4346-AA10-E52F10232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BF993-CE0C-45D8-8458-9244892E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CCC77-F7AA-4A86-8095-532B30247ACD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5F476-2D50-4E5E-B517-3051EABE9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CDEEF-C09B-4B65-8369-8F2BC88F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704E-9644-4F61-8B0C-10A2D5A0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04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97A8-631C-4E9F-AB12-D1C9A1131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94B8A-3C5F-49ED-B7E6-83A959E6C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8703F6-4740-47BE-8ADB-46216C8F7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709C72-5178-419C-9E51-B59C50BFF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9277A3-5430-41E6-A8B2-28F873A7F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E051B-B34F-4CA4-AFA7-7CF6E641B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CCC77-F7AA-4A86-8095-532B30247ACD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FEDC91-17A4-4933-B7DF-3712B5829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B8229A-D995-4852-8B25-E464C9D9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704E-9644-4F61-8B0C-10A2D5A0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80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C2DCE-519C-453E-BD9C-4839B2947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2768FE-1F4E-41DA-92A5-A9221410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CCC77-F7AA-4A86-8095-532B30247ACD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7361-51E8-47A8-B075-1425FE207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A5BA3-42A8-4ED9-9FC1-8BCC101E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704E-9644-4F61-8B0C-10A2D5A0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1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B19F97-37D1-476E-A851-5B09BCA03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CCC77-F7AA-4A86-8095-532B30247ACD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17A6DC-824D-4FBE-99DC-130011D0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7D432-D3DC-485E-B792-6AF219F6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704E-9644-4F61-8B0C-10A2D5A0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FFDB-2002-4109-916E-F60C5F8C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67654-DCCC-4ACF-947C-C3BC4964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95FD-594C-40FA-AF0E-894D57FBD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49C57-E9A3-48BB-869C-CE0C19F0D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CCC77-F7AA-4A86-8095-532B30247ACD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0FB9B-3832-4146-8799-5D7FC98CB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FB4DD-E37A-4D24-9BEE-94D91C10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704E-9644-4F61-8B0C-10A2D5A0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14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4B33-6892-48A7-B323-2997A43E6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806F87-30B2-4297-880B-C345B27C5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5AFE8-EB9C-4264-9B76-75FEED395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3CAA6-DA2C-427B-8454-296A41D0E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CCC77-F7AA-4A86-8095-532B30247ACD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1E8B3-C37E-4D0D-B390-29AD491DF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0E26F-7958-4CCB-BCD2-E9EDC160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704E-9644-4F61-8B0C-10A2D5A0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1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C6010-42FF-4C32-8393-88F67C287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49EFC-2EA7-4315-B0AA-D8703169D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7C9B8-CDD4-4113-B59D-5C856E13C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CCC77-F7AA-4A86-8095-532B30247ACD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32099-E3FC-4069-AEBC-12744E4F3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0B980-FE86-475C-B96F-CE38EC942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B704E-9644-4F61-8B0C-10A2D5A0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65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723" y="5545331"/>
            <a:ext cx="3202016" cy="649222"/>
          </a:xfrm>
          <a:noFill/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Lauren Fuller</a:t>
            </a:r>
          </a:p>
        </p:txBody>
      </p:sp>
      <p:pic>
        <p:nvPicPr>
          <p:cNvPr id="5" name="Picture 4" descr="A picture containing nature, outdoor, rain, group&#10;&#10;Description automatically generated">
            <a:extLst>
              <a:ext uri="{FF2B5EF4-FFF2-40B4-BE49-F238E27FC236}">
                <a16:creationId xmlns:a16="http://schemas.microsoft.com/office/drawing/2014/main" id="{0703D413-F793-4E49-82B9-6458A11C8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F7C925-5010-4070-8BB1-130B117B90E1}"/>
              </a:ext>
            </a:extLst>
          </p:cNvPr>
          <p:cNvSpPr/>
          <p:nvPr/>
        </p:nvSpPr>
        <p:spPr>
          <a:xfrm>
            <a:off x="3360174" y="1914725"/>
            <a:ext cx="5471651" cy="3028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2012" y="1740310"/>
            <a:ext cx="4807975" cy="3028550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Quantification of Neurite Degeneration through Use of an Optimized and Automated Method</a:t>
            </a:r>
            <a:br>
              <a:rPr lang="en-US" sz="2400" dirty="0"/>
            </a:br>
            <a:br>
              <a:rPr lang="en-US" sz="2400" dirty="0"/>
            </a:b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8F200B-D431-4731-8D8D-4CBB39C3E54D}"/>
              </a:ext>
            </a:extLst>
          </p:cNvPr>
          <p:cNvSpPr txBox="1"/>
          <p:nvPr/>
        </p:nvSpPr>
        <p:spPr>
          <a:xfrm>
            <a:off x="3630560" y="2325472"/>
            <a:ext cx="4930877" cy="1224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FB0B0C-6054-4ADC-B7B5-D0B30EEEA689}"/>
              </a:ext>
            </a:extLst>
          </p:cNvPr>
          <p:cNvSpPr txBox="1"/>
          <p:nvPr/>
        </p:nvSpPr>
        <p:spPr>
          <a:xfrm>
            <a:off x="4183625" y="3960334"/>
            <a:ext cx="3701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Lauren Fuller</a:t>
            </a:r>
          </a:p>
          <a:p>
            <a:pPr algn="ctr"/>
            <a:r>
              <a:rPr lang="en-US" dirty="0"/>
              <a:t>Dr. Bradley Kraemer </a:t>
            </a:r>
          </a:p>
          <a:p>
            <a:pPr algn="ctr"/>
            <a:r>
              <a:rPr lang="en-US" dirty="0"/>
              <a:t>Eastern Kentucky University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BD1E16-A600-454D-A4ED-E84C7375D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0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54"/>
    </mc:Choice>
    <mc:Fallback>
      <p:transition spd="slow" advTm="15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0358-5138-4D98-B43E-43079AA6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44"/>
            <a:ext cx="10515600" cy="53542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Method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E5465-B05A-4970-BD24-16B5DCCFB82F}"/>
              </a:ext>
            </a:extLst>
          </p:cNvPr>
          <p:cNvSpPr txBox="1"/>
          <p:nvPr/>
        </p:nvSpPr>
        <p:spPr>
          <a:xfrm>
            <a:off x="9878291" y="6414850"/>
            <a:ext cx="2313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sz="1200" dirty="0"/>
              <a:t>Scale bar indicates 100 µm</a:t>
            </a:r>
            <a:endParaRPr lang="en-US" dirty="0"/>
          </a:p>
        </p:txBody>
      </p:sp>
      <p:pic>
        <p:nvPicPr>
          <p:cNvPr id="8" name="Content Placeholder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A226517A-AF50-4669-9BCC-0ED3379F9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t="1967" r="3734" b="3333"/>
          <a:stretch/>
        </p:blipFill>
        <p:spPr>
          <a:xfrm>
            <a:off x="1662544" y="651164"/>
            <a:ext cx="8215747" cy="5709498"/>
          </a:xfr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0AD0F725-DCAF-4952-A0FF-673F1418E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2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40"/>
    </mc:Choice>
    <mc:Fallback>
      <p:transition spd="slow" advTm="91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9AABE-37E3-45D0-8A6D-F6FBBAC0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vs Manual Time Data</a:t>
            </a:r>
          </a:p>
        </p:txBody>
      </p:sp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8258086E-98F4-48E7-86BE-6BD7DAFFD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84" y="1590530"/>
            <a:ext cx="6452710" cy="4902345"/>
          </a:xfr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112A720-5DF8-4379-9F80-C27D381B6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3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96"/>
    </mc:Choice>
    <mc:Fallback>
      <p:transition spd="slow" advTm="38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75323-FD53-4B0E-9886-20444848D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CC898-B185-4459-9078-459C8B7AF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method is </a:t>
            </a:r>
          </a:p>
          <a:p>
            <a:pPr marL="0" indent="0">
              <a:buNone/>
            </a:pPr>
            <a:r>
              <a:rPr lang="en-US" dirty="0"/>
              <a:t>	- more accurate </a:t>
            </a:r>
          </a:p>
          <a:p>
            <a:pPr marL="0" indent="0">
              <a:buNone/>
            </a:pPr>
            <a:r>
              <a:rPr lang="en-US" dirty="0"/>
              <a:t>	-more efficient </a:t>
            </a:r>
          </a:p>
          <a:p>
            <a:pPr marL="0" indent="0">
              <a:buNone/>
            </a:pPr>
            <a:r>
              <a:rPr lang="en-US" dirty="0"/>
              <a:t>	- more user friendly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A92ACD-A3B8-4A8B-9E5A-A94DB388D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8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0"/>
    </mc:Choice>
    <mc:Fallback>
      <p:transition spd="slow" advTm="7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39EE-4A36-4CA3-94D4-F7FEA2D2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47727"/>
            <a:ext cx="11029616" cy="6202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is neurite degeneration?</a:t>
            </a:r>
          </a:p>
        </p:txBody>
      </p:sp>
      <p:pic>
        <p:nvPicPr>
          <p:cNvPr id="1026" name="Picture 2" descr="Diagram of Neuron Anatomy - Download Free Vectors, Clipart ...">
            <a:extLst>
              <a:ext uri="{FF2B5EF4-FFF2-40B4-BE49-F238E27FC236}">
                <a16:creationId xmlns:a16="http://schemas.microsoft.com/office/drawing/2014/main" id="{663DC417-7056-4A5E-A2EC-9AD7AED0AF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504" y="1818388"/>
            <a:ext cx="4645003" cy="23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58877-A6EC-4DCB-9672-207C933FFB89}"/>
              </a:ext>
            </a:extLst>
          </p:cNvPr>
          <p:cNvSpPr txBox="1"/>
          <p:nvPr/>
        </p:nvSpPr>
        <p:spPr>
          <a:xfrm>
            <a:off x="524256" y="2023872"/>
            <a:ext cx="69372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Neurites are projections off of the cell body- the axon and dendrites collectively make up neurites, these are for communication between cells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Fragmentation of neurites is a common cellular condition of neurological pathologies like Alzheimer's and Parkinson’s Disease (PD)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PD, neurons that produce dopamine (dopaminergic) begin to degenerate leading to motor impairment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DBB9856-CBEF-432D-A8EF-A0C9F922C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7" t="38431" r="27163" b="3535"/>
          <a:stretch/>
        </p:blipFill>
        <p:spPr>
          <a:xfrm rot="16200000">
            <a:off x="8998419" y="2998763"/>
            <a:ext cx="792552" cy="38663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A71F0E-3CF3-4BAF-A785-CEE0E43D9384}"/>
              </a:ext>
            </a:extLst>
          </p:cNvPr>
          <p:cNvSpPr/>
          <p:nvPr/>
        </p:nvSpPr>
        <p:spPr>
          <a:xfrm>
            <a:off x="7076262" y="2479964"/>
            <a:ext cx="1075284" cy="22744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Dendrite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FA4DA2-ED22-44FA-9C96-E5E1980DD6B3}"/>
              </a:ext>
            </a:extLst>
          </p:cNvPr>
          <p:cNvSpPr/>
          <p:nvPr/>
        </p:nvSpPr>
        <p:spPr>
          <a:xfrm>
            <a:off x="9685681" y="2241868"/>
            <a:ext cx="886691" cy="310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Axon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A58D9B5-73FC-49CE-96CB-1B253631E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2D9329-2094-4092-BBBB-6130954F7DC0}"/>
              </a:ext>
            </a:extLst>
          </p:cNvPr>
          <p:cNvSpPr txBox="1"/>
          <p:nvPr/>
        </p:nvSpPr>
        <p:spPr>
          <a:xfrm>
            <a:off x="8575964" y="5328230"/>
            <a:ext cx="234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Fragmented neuron</a:t>
            </a:r>
          </a:p>
        </p:txBody>
      </p:sp>
    </p:spTree>
    <p:extLst>
      <p:ext uri="{BB962C8B-B14F-4D97-AF65-F5344CB8AC3E}">
        <p14:creationId xmlns:p14="http://schemas.microsoft.com/office/powerpoint/2010/main" val="396609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34"/>
    </mc:Choice>
    <mc:Fallback>
      <p:transition spd="slow" advTm="42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6295-B5FC-4438-8D1F-A7860456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64091" cy="678873"/>
          </a:xfrm>
        </p:spPr>
        <p:txBody>
          <a:bodyPr>
            <a:normAutofit fontScale="90000"/>
          </a:bodyPr>
          <a:lstStyle/>
          <a:p>
            <a:r>
              <a:rPr lang="en-US" dirty="0"/>
              <a:t>Traditional Manual Method                                            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63DA342-7E1D-4BA9-AB2D-F368BD479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t="2897" r="1926" b="2395"/>
          <a:stretch/>
        </p:blipFill>
        <p:spPr>
          <a:xfrm>
            <a:off x="955964" y="503321"/>
            <a:ext cx="9691257" cy="602672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6BD405-BE75-4BDC-95EA-67799AFB4A42}"/>
              </a:ext>
            </a:extLst>
          </p:cNvPr>
          <p:cNvSpPr txBox="1"/>
          <p:nvPr/>
        </p:nvSpPr>
        <p:spPr>
          <a:xfrm>
            <a:off x="10030691" y="6345382"/>
            <a:ext cx="2313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sz="1200" dirty="0"/>
              <a:t>Scale bar indicates 100 µm</a:t>
            </a:r>
            <a:endParaRPr lang="en-US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F15DBBD6-F95A-473C-BACF-42A8B5034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97"/>
    </mc:Choice>
    <mc:Fallback>
      <p:transition spd="slow" advTm="8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7D919-616E-4805-8EC6-A80B0D0CB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585A1-829B-4327-921A-048C093B8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Culture dopaminergic neurons</a:t>
            </a:r>
          </a:p>
          <a:p>
            <a:r>
              <a:rPr lang="en-US" dirty="0"/>
              <a:t>2. Treat cells with stress inducing drugs (HNE or 6OHDA) to cause fragmentation, this type of experiment is acting as a cell culture model of PD</a:t>
            </a:r>
          </a:p>
          <a:p>
            <a:r>
              <a:rPr lang="en-US" dirty="0"/>
              <a:t>3. Stain cells with a fluorescent antibody</a:t>
            </a:r>
          </a:p>
          <a:p>
            <a:r>
              <a:rPr lang="en-US" dirty="0"/>
              <a:t>4. Visualize the cells via phase-contrast and fluorescent microscopy</a:t>
            </a:r>
          </a:p>
          <a:p>
            <a:r>
              <a:rPr lang="en-US" dirty="0"/>
              <a:t>5. Obtain a degeneration index (DI) by scoring and quantifying  degeneration using FIJI software</a:t>
            </a:r>
          </a:p>
        </p:txBody>
      </p:sp>
      <p:pic>
        <p:nvPicPr>
          <p:cNvPr id="3074" name="Picture 2" descr="Nanofiber chamber slides 8 chamber slide, random oriented ...">
            <a:extLst>
              <a:ext uri="{FF2B5EF4-FFF2-40B4-BE49-F238E27FC236}">
                <a16:creationId xmlns:a16="http://schemas.microsoft.com/office/drawing/2014/main" id="{EDD383B1-0C38-4E29-9A8F-B984E627C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844" y="390493"/>
            <a:ext cx="3047579" cy="117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4-Hydroxynonenal | C9H16O2 - PubChem">
            <a:extLst>
              <a:ext uri="{FF2B5EF4-FFF2-40B4-BE49-F238E27FC236}">
                <a16:creationId xmlns:a16="http://schemas.microsoft.com/office/drawing/2014/main" id="{04F1DDCE-90A4-4416-AF26-F484199E3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982" y="108019"/>
            <a:ext cx="2057106" cy="205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IKON ECLIPSE E600 FLUORESCENCE MICROSCOPE, UV, DAPI, FITC, TRITC">
            <a:extLst>
              <a:ext uri="{FF2B5EF4-FFF2-40B4-BE49-F238E27FC236}">
                <a16:creationId xmlns:a16="http://schemas.microsoft.com/office/drawing/2014/main" id="{3382910D-4A98-45EF-8A50-E9256854D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069" y="0"/>
            <a:ext cx="2868931" cy="239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4E286D-8358-42E0-98E3-55890DA74D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878"/>
          <a:stretch/>
        </p:blipFill>
        <p:spPr>
          <a:xfrm>
            <a:off x="5861532" y="5027670"/>
            <a:ext cx="3759410" cy="1830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2EF040-AF94-4BED-B364-2C429B43613B}"/>
              </a:ext>
            </a:extLst>
          </p:cNvPr>
          <p:cNvSpPr txBox="1"/>
          <p:nvPr/>
        </p:nvSpPr>
        <p:spPr>
          <a:xfrm>
            <a:off x="9620942" y="5350696"/>
            <a:ext cx="200302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Putting LUHMES cells into “differentiation media” leads to specialization into post-mitotic neurons 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569AB56-883E-480A-BDAC-C5E64E0F5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6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43"/>
    </mc:Choice>
    <mc:Fallback>
      <p:transition spd="slow" advTm="54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D0037-B884-4EA1-B39D-C6CD26F0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612"/>
            <a:ext cx="10515600" cy="723446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 Correction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DE52D-B61F-407E-803B-D9EED55862A3}"/>
              </a:ext>
            </a:extLst>
          </p:cNvPr>
          <p:cNvSpPr txBox="1"/>
          <p:nvPr/>
        </p:nvSpPr>
        <p:spPr>
          <a:xfrm>
            <a:off x="10030691" y="6345382"/>
            <a:ext cx="2313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sz="1200" dirty="0"/>
              <a:t>Scale bar indicates 100 µm</a:t>
            </a:r>
            <a:endParaRPr lang="en-US" dirty="0"/>
          </a:p>
        </p:txBody>
      </p:sp>
      <p:pic>
        <p:nvPicPr>
          <p:cNvPr id="8" name="Content Placeholder 7" descr="A picture containing rain&#10;&#10;Description automatically generated">
            <a:extLst>
              <a:ext uri="{FF2B5EF4-FFF2-40B4-BE49-F238E27FC236}">
                <a16:creationId xmlns:a16="http://schemas.microsoft.com/office/drawing/2014/main" id="{618B1D93-D6F1-45EC-AEB3-BCD1F2A3A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63" y="672836"/>
            <a:ext cx="7123710" cy="6185164"/>
          </a:xfr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A8C808C-7F05-4E23-A7B6-FC70DA577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38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59"/>
    </mc:Choice>
    <mc:Fallback>
      <p:transition spd="slow" advTm="31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06C2D-4D10-4B9C-9A45-C993B7B8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110"/>
            <a:ext cx="10515600" cy="347998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Difference in Contrast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EAFDE-1398-434C-8DB7-31AF781DDA6C}"/>
              </a:ext>
            </a:extLst>
          </p:cNvPr>
          <p:cNvSpPr txBox="1"/>
          <p:nvPr/>
        </p:nvSpPr>
        <p:spPr>
          <a:xfrm>
            <a:off x="10030691" y="6345382"/>
            <a:ext cx="2313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sz="1200" dirty="0"/>
              <a:t>Scale bar indicates 100 µm</a:t>
            </a:r>
            <a:endParaRPr lang="en-US" dirty="0"/>
          </a:p>
        </p:txBody>
      </p:sp>
      <p:pic>
        <p:nvPicPr>
          <p:cNvPr id="8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B1822AD6-1A22-42B0-8F54-36B187005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6" r="23136" b="63152"/>
          <a:stretch/>
        </p:blipFill>
        <p:spPr>
          <a:xfrm>
            <a:off x="2604655" y="528157"/>
            <a:ext cx="6289963" cy="6329843"/>
          </a:xfr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E39734D-A9A5-4C84-A916-88BF1C8ABB57}"/>
              </a:ext>
            </a:extLst>
          </p:cNvPr>
          <p:cNvSpPr/>
          <p:nvPr/>
        </p:nvSpPr>
        <p:spPr>
          <a:xfrm rot="-2820000">
            <a:off x="4024745" y="2148273"/>
            <a:ext cx="609600" cy="2493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7B531C6-C999-4776-BAAB-6861D52F9BA0}"/>
              </a:ext>
            </a:extLst>
          </p:cNvPr>
          <p:cNvSpPr/>
          <p:nvPr/>
        </p:nvSpPr>
        <p:spPr>
          <a:xfrm rot="-2820000">
            <a:off x="6959526" y="2148271"/>
            <a:ext cx="609600" cy="2493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21601C3-C847-483A-B317-6C778D364B49}"/>
              </a:ext>
            </a:extLst>
          </p:cNvPr>
          <p:cNvSpPr/>
          <p:nvPr/>
        </p:nvSpPr>
        <p:spPr>
          <a:xfrm rot="-2820000">
            <a:off x="3901842" y="5191357"/>
            <a:ext cx="609600" cy="2493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5AE96F-8D3E-4EF7-9B00-332ED8E75B8A}"/>
              </a:ext>
            </a:extLst>
          </p:cNvPr>
          <p:cNvSpPr/>
          <p:nvPr/>
        </p:nvSpPr>
        <p:spPr>
          <a:xfrm rot="-2820000">
            <a:off x="7061199" y="5191356"/>
            <a:ext cx="609600" cy="2493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23185C86-4101-4DD2-958D-099EB8875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5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07"/>
    </mc:Choice>
    <mc:Fallback>
      <p:transition spd="slow" advTm="47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88CF-9C55-4D7D-B279-515DC8CE5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0436"/>
          </a:xfrm>
        </p:spPr>
        <p:txBody>
          <a:bodyPr/>
          <a:lstStyle/>
          <a:p>
            <a:r>
              <a:rPr lang="en-US" dirty="0"/>
              <a:t>Particle Remover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DB3C39-DBE4-4FCC-970D-A52DF1D8B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41919" y="615666"/>
            <a:ext cx="9672445" cy="616851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1E4BD6-A0D2-410A-A8AF-66DF9F9C44FB}"/>
              </a:ext>
            </a:extLst>
          </p:cNvPr>
          <p:cNvSpPr txBox="1"/>
          <p:nvPr/>
        </p:nvSpPr>
        <p:spPr>
          <a:xfrm>
            <a:off x="9878291" y="6414850"/>
            <a:ext cx="2313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sz="1200" dirty="0"/>
              <a:t>Scale bar indicates 100 µm</a:t>
            </a:r>
            <a:endParaRPr lang="en-US" dirty="0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38AD5A0-F141-415E-888E-9466CC615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0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21"/>
    </mc:Choice>
    <mc:Fallback>
      <p:transition spd="slow" advTm="58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7BDEC-E06A-4B3D-8788-80C318758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91" y="143454"/>
            <a:ext cx="10515600" cy="383020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Difference in Particle Detection Size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2A5681-C08E-49D8-8CA7-58E70B0A0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856510"/>
            <a:ext cx="11954398" cy="341554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88EC48-9E78-4D4C-ABD7-7902E3637B8F}"/>
              </a:ext>
            </a:extLst>
          </p:cNvPr>
          <p:cNvSpPr txBox="1"/>
          <p:nvPr/>
        </p:nvSpPr>
        <p:spPr>
          <a:xfrm>
            <a:off x="9878291" y="6414850"/>
            <a:ext cx="2313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sz="1200" dirty="0"/>
              <a:t>Scale bar indicates 100 µm</a:t>
            </a:r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90A4366-D951-4D17-B9C5-8C07F2392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08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42"/>
    </mc:Choice>
    <mc:Fallback>
      <p:transition spd="slow" advTm="4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91496-8C9E-40BA-8D05-B8F8980BA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382"/>
            <a:ext cx="10515600" cy="433161"/>
          </a:xfrm>
        </p:spPr>
        <p:txBody>
          <a:bodyPr>
            <a:normAutofit fontScale="90000"/>
          </a:bodyPr>
          <a:lstStyle/>
          <a:p>
            <a:r>
              <a:rPr lang="en-US" dirty="0"/>
              <a:t>Phase Contrast vs Fluorescence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AB825-A9CA-4EE4-B6AF-EF11344848D4}"/>
              </a:ext>
            </a:extLst>
          </p:cNvPr>
          <p:cNvSpPr txBox="1"/>
          <p:nvPr/>
        </p:nvSpPr>
        <p:spPr>
          <a:xfrm>
            <a:off x="9878291" y="6414850"/>
            <a:ext cx="2313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sz="1200" dirty="0"/>
              <a:t>Scale bar indicates 100 µm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134449-87E5-443A-A65D-9C99D4D324B0}"/>
              </a:ext>
            </a:extLst>
          </p:cNvPr>
          <p:cNvSpPr/>
          <p:nvPr/>
        </p:nvSpPr>
        <p:spPr>
          <a:xfrm>
            <a:off x="7532913" y="2111829"/>
            <a:ext cx="1937657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A9FE45-31CC-4FCB-BF23-5C11E1902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213" y="1494221"/>
            <a:ext cx="4408714" cy="46055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BCD0FA-D491-478B-AD06-52BE7D570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213" y="895840"/>
            <a:ext cx="423863" cy="542545"/>
          </a:xfrm>
          <a:prstGeom prst="rect">
            <a:avLst/>
          </a:prstGeom>
        </p:spPr>
      </p:pic>
      <p:pic>
        <p:nvPicPr>
          <p:cNvPr id="7" name="Content Placeholder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AE53F60-14AA-479A-BBB2-1B7BDCD61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" t="10120" r="75470" b="513"/>
          <a:stretch/>
        </p:blipFill>
        <p:spPr>
          <a:xfrm>
            <a:off x="952500" y="549839"/>
            <a:ext cx="5949039" cy="6155761"/>
          </a:xfr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82B4665-D263-444A-ADA3-03536471E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2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15"/>
    </mc:Choice>
    <mc:Fallback>
      <p:transition spd="slow" advTm="78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6364</TotalTime>
  <Words>265</Words>
  <Application>Microsoft Office PowerPoint</Application>
  <PresentationFormat>Widescreen</PresentationFormat>
  <Paragraphs>39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Quantification of Neurite Degeneration through Use of an Optimized and Automated Method  </vt:lpstr>
      <vt:lpstr>What is neurite degeneration?</vt:lpstr>
      <vt:lpstr>Traditional Manual Method                                            </vt:lpstr>
      <vt:lpstr>The process</vt:lpstr>
      <vt:lpstr>Background Correction </vt:lpstr>
      <vt:lpstr>Difference in Contrast</vt:lpstr>
      <vt:lpstr>Particle Remover </vt:lpstr>
      <vt:lpstr>Difference in Particle Detection Size </vt:lpstr>
      <vt:lpstr>Phase Contrast vs Fluorescence </vt:lpstr>
      <vt:lpstr>Automatic Method</vt:lpstr>
      <vt:lpstr>Automatic vs Manual Time Data</vt:lpstr>
      <vt:lpstr>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Bits and Pieces: A Semi-Automated Method for Quantifying Neurite Degeneration</dc:title>
  <dc:creator>dena fuller</dc:creator>
  <cp:lastModifiedBy>dena fuller</cp:lastModifiedBy>
  <cp:revision>31</cp:revision>
  <dcterms:created xsi:type="dcterms:W3CDTF">2020-10-26T17:01:21Z</dcterms:created>
  <dcterms:modified xsi:type="dcterms:W3CDTF">2020-11-01T21:42:55Z</dcterms:modified>
</cp:coreProperties>
</file>