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3891200" cy="32918400"/>
  <p:notesSz cx="7010400" cy="9236075"/>
  <p:custDataLst>
    <p:tags r:id="rId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Guy" initials="MG" lastIdx="1" clrIdx="0">
    <p:extLst>
      <p:ext uri="{19B8F6BF-5375-455C-9EA6-DF929625EA0E}">
        <p15:presenceInfo xmlns:p15="http://schemas.microsoft.com/office/powerpoint/2012/main" userId="S-1-5-21-945558151-541155741-1648912389-2436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620"/>
    <p:restoredTop sz="94699"/>
  </p:normalViewPr>
  <p:slideViewPr>
    <p:cSldViewPr snapToGrid="0" snapToObjects="1">
      <p:cViewPr>
        <p:scale>
          <a:sx n="28" d="100"/>
          <a:sy n="28" d="100"/>
        </p:scale>
        <p:origin x="384" y="24"/>
      </p:cViewPr>
      <p:guideLst/>
    </p:cSldViewPr>
  </p:slideViewPr>
  <p:outlineViewPr>
    <p:cViewPr>
      <p:scale>
        <a:sx n="33" d="100"/>
        <a:sy n="33" d="100"/>
      </p:scale>
      <p:origin x="0" y="0"/>
    </p:cViewPr>
  </p:outlineViewPr>
  <p:notesTextViewPr>
    <p:cViewPr>
      <p:scale>
        <a:sx n="20" d="100"/>
        <a:sy n="2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tags" Target="tags/tag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089C7E94-9377-4639-8F66-CAC3172FB2AC}" type="datetimeFigureOut">
              <a:rPr lang="en-US" smtClean="0"/>
              <a:t>11/1/20</a:t>
            </a:fld>
            <a:endParaRPr lang="en-US"/>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BD96AFCE-B88D-4A6B-9D4E-D42B35CF611B}" type="slidenum">
              <a:rPr lang="en-US" smtClean="0"/>
              <a:t>‹#›</a:t>
            </a:fld>
            <a:endParaRPr lang="en-US"/>
          </a:p>
        </p:txBody>
      </p:sp>
    </p:spTree>
    <p:extLst>
      <p:ext uri="{BB962C8B-B14F-4D97-AF65-F5344CB8AC3E}">
        <p14:creationId xmlns:p14="http://schemas.microsoft.com/office/powerpoint/2010/main" val="3829518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6AFCE-B88D-4A6B-9D4E-D42B35CF611B}" type="slidenum">
              <a:rPr lang="en-US" smtClean="0"/>
              <a:t>1</a:t>
            </a:fld>
            <a:endParaRPr lang="en-US"/>
          </a:p>
        </p:txBody>
      </p:sp>
    </p:spTree>
    <p:extLst>
      <p:ext uri="{BB962C8B-B14F-4D97-AF65-F5344CB8AC3E}">
        <p14:creationId xmlns:p14="http://schemas.microsoft.com/office/powerpoint/2010/main" val="1155781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55B85B-D04C-6A4B-A467-AD432268E24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1070870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5B85B-D04C-6A4B-A467-AD432268E24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86135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5B85B-D04C-6A4B-A467-AD432268E24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145789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5B85B-D04C-6A4B-A467-AD432268E24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119067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5B85B-D04C-6A4B-A467-AD432268E242}" type="datetimeFigureOut">
              <a:rPr lang="en-US" smtClean="0"/>
              <a:t>11/1/20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395579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55B85B-D04C-6A4B-A467-AD432268E242}" type="datetimeFigureOut">
              <a:rPr lang="en-US" smtClean="0"/>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55042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55B85B-D04C-6A4B-A467-AD432268E242}" type="datetimeFigureOut">
              <a:rPr lang="en-US" smtClean="0"/>
              <a:t>11/1/20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1446811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55B85B-D04C-6A4B-A467-AD432268E242}" type="datetimeFigureOut">
              <a:rPr lang="en-US" smtClean="0"/>
              <a:t>11/1/20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282508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5B85B-D04C-6A4B-A467-AD432268E242}" type="datetimeFigureOut">
              <a:rPr lang="en-US" smtClean="0"/>
              <a:t>11/1/20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336071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0955B85B-D04C-6A4B-A467-AD432268E242}" type="datetimeFigureOut">
              <a:rPr lang="en-US" smtClean="0"/>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249139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0955B85B-D04C-6A4B-A467-AD432268E242}" type="datetimeFigureOut">
              <a:rPr lang="en-US" smtClean="0"/>
              <a:t>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404083-75A9-4041-88EA-FBD2B8AE6259}" type="slidenum">
              <a:rPr lang="en-US" smtClean="0"/>
              <a:t>‹#›</a:t>
            </a:fld>
            <a:endParaRPr lang="en-US"/>
          </a:p>
        </p:txBody>
      </p:sp>
    </p:spTree>
    <p:extLst>
      <p:ext uri="{BB962C8B-B14F-4D97-AF65-F5344CB8AC3E}">
        <p14:creationId xmlns:p14="http://schemas.microsoft.com/office/powerpoint/2010/main" val="13982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0955B85B-D04C-6A4B-A467-AD432268E242}" type="datetimeFigureOut">
              <a:rPr lang="en-US" smtClean="0"/>
              <a:t>11/1/20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24404083-75A9-4041-88EA-FBD2B8AE6259}" type="slidenum">
              <a:rPr lang="en-US" smtClean="0"/>
              <a:t>‹#›</a:t>
            </a:fld>
            <a:endParaRPr lang="en-US"/>
          </a:p>
        </p:txBody>
      </p:sp>
    </p:spTree>
    <p:extLst>
      <p:ext uri="{BB962C8B-B14F-4D97-AF65-F5344CB8AC3E}">
        <p14:creationId xmlns:p14="http://schemas.microsoft.com/office/powerpoint/2010/main" val="13053381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tmp"/><Relationship Id="rId17" Type="http://schemas.openxmlformats.org/officeDocument/2006/relationships/image" Target="../media/image13.png"/><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tmp"/><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Mail - Kellyn Dolezal - Outlook - Google Chrome"/>
          <p:cNvPicPr>
            <a:picLocks noChangeAspect="1"/>
          </p:cNvPicPr>
          <p:nvPr/>
        </p:nvPicPr>
        <p:blipFill rotWithShape="1">
          <a:blip r:embed="rId5">
            <a:extLst>
              <a:ext uri="{28A0092B-C50C-407E-A947-70E740481C1C}">
                <a14:useLocalDpi xmlns:a14="http://schemas.microsoft.com/office/drawing/2010/main" val="0"/>
              </a:ext>
            </a:extLst>
          </a:blip>
          <a:srcRect l="6158" t="35280" r="14954" b="20830"/>
          <a:stretch/>
        </p:blipFill>
        <p:spPr>
          <a:xfrm>
            <a:off x="17806970" y="28324984"/>
            <a:ext cx="10478553" cy="4543321"/>
          </a:xfrm>
          <a:prstGeom prst="rect">
            <a:avLst/>
          </a:prstGeom>
        </p:spPr>
      </p:pic>
      <p:sp>
        <p:nvSpPr>
          <p:cNvPr id="2" name="Title 1">
            <a:extLst>
              <a:ext uri="{FF2B5EF4-FFF2-40B4-BE49-F238E27FC236}">
                <a16:creationId xmlns:a16="http://schemas.microsoft.com/office/drawing/2014/main" id="{0FFB159E-0710-A845-938E-7A02F968ADE4}"/>
              </a:ext>
            </a:extLst>
          </p:cNvPr>
          <p:cNvSpPr>
            <a:spLocks noGrp="1"/>
          </p:cNvSpPr>
          <p:nvPr>
            <p:ph type="ctrTitle"/>
          </p:nvPr>
        </p:nvSpPr>
        <p:spPr>
          <a:xfrm>
            <a:off x="107914" y="0"/>
            <a:ext cx="43891196" cy="4332454"/>
          </a:xfrm>
          <a:solidFill>
            <a:srgbClr val="FFC000"/>
          </a:solidFill>
          <a:ln>
            <a:solidFill>
              <a:schemeClr val="accent4"/>
            </a:solidFill>
          </a:ln>
        </p:spPr>
        <p:txBody>
          <a:bodyPr>
            <a:normAutofit/>
          </a:bodyPr>
          <a:lstStyle/>
          <a:p>
            <a:r>
              <a:rPr lang="en-US" dirty="0">
                <a:solidFill>
                  <a:schemeClr val="accent4"/>
                </a:solidFill>
              </a:rPr>
              <a:t>;</a:t>
            </a:r>
          </a:p>
        </p:txBody>
      </p:sp>
      <p:pic>
        <p:nvPicPr>
          <p:cNvPr id="5" name="Picture 4" descr="A picture containing text&#10;&#10;Description automatically generated">
            <a:extLst>
              <a:ext uri="{FF2B5EF4-FFF2-40B4-BE49-F238E27FC236}">
                <a16:creationId xmlns:a16="http://schemas.microsoft.com/office/drawing/2014/main" id="{0E0E4640-DE8D-2A48-8801-BA2D3E8788BD}"/>
              </a:ext>
            </a:extLst>
          </p:cNvPr>
          <p:cNvPicPr>
            <a:picLocks noChangeAspect="1"/>
          </p:cNvPicPr>
          <p:nvPr/>
        </p:nvPicPr>
        <p:blipFill rotWithShape="1">
          <a:blip r:embed="rId6"/>
          <a:srcRect t="1233" r="839"/>
          <a:stretch/>
        </p:blipFill>
        <p:spPr>
          <a:xfrm>
            <a:off x="0" y="0"/>
            <a:ext cx="1639004" cy="4403948"/>
          </a:xfrm>
          <a:prstGeom prst="rect">
            <a:avLst/>
          </a:prstGeom>
        </p:spPr>
      </p:pic>
      <p:sp>
        <p:nvSpPr>
          <p:cNvPr id="7" name="TextBox 6">
            <a:extLst>
              <a:ext uri="{FF2B5EF4-FFF2-40B4-BE49-F238E27FC236}">
                <a16:creationId xmlns:a16="http://schemas.microsoft.com/office/drawing/2014/main" id="{C31B05D6-B63C-D14F-AD22-9AD3A0A47F4E}"/>
              </a:ext>
            </a:extLst>
          </p:cNvPr>
          <p:cNvSpPr txBox="1"/>
          <p:nvPr/>
        </p:nvSpPr>
        <p:spPr>
          <a:xfrm>
            <a:off x="7096070" y="466925"/>
            <a:ext cx="29699059" cy="1938992"/>
          </a:xfrm>
          <a:prstGeom prst="rect">
            <a:avLst/>
          </a:prstGeom>
          <a:noFill/>
          <a:ln>
            <a:solidFill>
              <a:srgbClr val="FFC000"/>
            </a:solidFill>
          </a:ln>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Identification of Trm7 residues required for Trm732 and Trm734 binding for  </a:t>
            </a:r>
            <a:r>
              <a:rPr lang="en-US" sz="6000" b="1" dirty="0" err="1">
                <a:latin typeface="Times New Roman" panose="02020603050405020304" pitchFamily="18" charset="0"/>
                <a:cs typeface="Times New Roman" panose="02020603050405020304" pitchFamily="18" charset="0"/>
              </a:rPr>
              <a:t>tRNA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methyltransferase</a:t>
            </a:r>
            <a:r>
              <a:rPr lang="en-US" sz="6000" b="1" dirty="0">
                <a:latin typeface="Times New Roman" panose="02020603050405020304" pitchFamily="18" charset="0"/>
                <a:cs typeface="Times New Roman" panose="02020603050405020304" pitchFamily="18" charset="0"/>
              </a:rPr>
              <a:t> in yeast</a:t>
            </a:r>
          </a:p>
        </p:txBody>
      </p:sp>
      <p:sp>
        <p:nvSpPr>
          <p:cNvPr id="8" name="TextBox 7">
            <a:extLst>
              <a:ext uri="{FF2B5EF4-FFF2-40B4-BE49-F238E27FC236}">
                <a16:creationId xmlns:a16="http://schemas.microsoft.com/office/drawing/2014/main" id="{55E9DE68-79A1-E04C-A40A-360C4C4C58D4}"/>
              </a:ext>
            </a:extLst>
          </p:cNvPr>
          <p:cNvSpPr txBox="1"/>
          <p:nvPr/>
        </p:nvSpPr>
        <p:spPr>
          <a:xfrm>
            <a:off x="7979650" y="2388717"/>
            <a:ext cx="27402666" cy="1643527"/>
          </a:xfrm>
          <a:prstGeom prst="rect">
            <a:avLst/>
          </a:prstGeom>
          <a:noFill/>
        </p:spPr>
        <p:txBody>
          <a:bodyPr wrap="square" rtlCol="0">
            <a:spAutoFit/>
          </a:bodyPr>
          <a:lstStyle/>
          <a:p>
            <a:pPr algn="ctr"/>
            <a:r>
              <a:rPr lang="en-US" sz="5040" dirty="0">
                <a:latin typeface="Times New Roman" panose="02020603050405020304" pitchFamily="18" charset="0"/>
                <a:cs typeface="Times New Roman" panose="02020603050405020304" pitchFamily="18" charset="0"/>
              </a:rPr>
              <a:t>Kellyn R. Dolezal, Holly M. Funk, Adrian R. Guy, and Michael P. Guy</a:t>
            </a:r>
          </a:p>
          <a:p>
            <a:pPr algn="ctr"/>
            <a:r>
              <a:rPr lang="en-US" sz="5040" i="1" dirty="0">
                <a:latin typeface="Times New Roman" panose="02020603050405020304" pitchFamily="18" charset="0"/>
                <a:cs typeface="Times New Roman" panose="02020603050405020304" pitchFamily="18" charset="0"/>
              </a:rPr>
              <a:t>Department of Chemistry and Biochemistry, Northern Kentucky University, Highland Heights, KY 41099 </a:t>
            </a:r>
          </a:p>
        </p:txBody>
      </p:sp>
      <p:sp>
        <p:nvSpPr>
          <p:cNvPr id="9" name="TextBox 8">
            <a:extLst>
              <a:ext uri="{FF2B5EF4-FFF2-40B4-BE49-F238E27FC236}">
                <a16:creationId xmlns:a16="http://schemas.microsoft.com/office/drawing/2014/main" id="{DEC483FB-BACB-EC41-A41B-FC453688D986}"/>
              </a:ext>
            </a:extLst>
          </p:cNvPr>
          <p:cNvSpPr txBox="1"/>
          <p:nvPr/>
        </p:nvSpPr>
        <p:spPr>
          <a:xfrm>
            <a:off x="715471" y="21008477"/>
            <a:ext cx="14235829" cy="9879628"/>
          </a:xfrm>
          <a:prstGeom prst="rect">
            <a:avLst/>
          </a:prstGeom>
          <a:noFill/>
          <a:ln>
            <a:solidFill>
              <a:schemeClr val="tx1"/>
            </a:solidFill>
          </a:ln>
        </p:spPr>
        <p:txBody>
          <a:bodyPr wrap="square" rtlCol="0">
            <a:spAutoFit/>
          </a:bodyPr>
          <a:lstStyle/>
          <a:p>
            <a:r>
              <a:rPr lang="en-US" sz="4400" b="1" u="sng" dirty="0">
                <a:latin typeface="Times New Roman" panose="02020603050405020304" pitchFamily="18" charset="0"/>
                <a:cs typeface="Times New Roman" panose="02020603050405020304" pitchFamily="18" charset="0"/>
              </a:rPr>
              <a:t>Methods</a:t>
            </a:r>
          </a:p>
          <a:p>
            <a:pPr algn="ctr"/>
            <a:r>
              <a:rPr lang="en-US" sz="4400" b="1" dirty="0">
                <a:latin typeface="Times New Roman" panose="02020603050405020304" pitchFamily="18" charset="0"/>
                <a:cs typeface="Times New Roman" panose="02020603050405020304" pitchFamily="18" charset="0"/>
              </a:rPr>
              <a:t>Which Trm7 residues are important for binding to Trm732 and Trm734?</a:t>
            </a:r>
          </a:p>
          <a:p>
            <a:r>
              <a:rPr lang="en-US" sz="4000" dirty="0">
                <a:latin typeface="Times New Roman" panose="02020603050405020304" pitchFamily="18" charset="0"/>
                <a:cs typeface="Times New Roman" panose="02020603050405020304" pitchFamily="18" charset="0"/>
              </a:rPr>
              <a:t>1. Trm7 homologs from various eukaryotes were aligned with </a:t>
            </a:r>
            <a:r>
              <a:rPr lang="en-US" sz="4000" i="1" dirty="0">
                <a:latin typeface="Times New Roman" panose="02020603050405020304" pitchFamily="18" charset="0"/>
                <a:cs typeface="Times New Roman" panose="02020603050405020304" pitchFamily="18" charset="0"/>
              </a:rPr>
              <a:t>E. coli </a:t>
            </a:r>
            <a:r>
              <a:rPr lang="en-US" sz="4000" dirty="0">
                <a:latin typeface="Times New Roman" panose="02020603050405020304" pitchFamily="18" charset="0"/>
                <a:cs typeface="Times New Roman" panose="02020603050405020304" pitchFamily="18" charset="0"/>
              </a:rPr>
              <a:t>FTSJ to locate conserved amino acid residues</a:t>
            </a:r>
          </a:p>
          <a:p>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2</a:t>
            </a:r>
            <a:r>
              <a:rPr lang="en-US" sz="4000" dirty="0">
                <a:latin typeface="Times New Roman" panose="02020603050405020304" pitchFamily="18" charset="0"/>
                <a:cs typeface="Times New Roman" panose="02020603050405020304" pitchFamily="18" charset="0"/>
              </a:rPr>
              <a:t>. The candidate residues were analyzed using crystal structures of Trm7-Trm734 complex in </a:t>
            </a:r>
            <a:r>
              <a:rPr lang="en-US" sz="4000" dirty="0" err="1">
                <a:latin typeface="Times New Roman" panose="02020603050405020304" pitchFamily="18" charset="0"/>
                <a:cs typeface="Times New Roman" panose="02020603050405020304" pitchFamily="18" charset="0"/>
              </a:rPr>
              <a:t>Pymol</a:t>
            </a:r>
            <a:r>
              <a:rPr lang="en-US" sz="4000" dirty="0">
                <a:latin typeface="Times New Roman" panose="02020603050405020304" pitchFamily="18" charset="0"/>
                <a:cs typeface="Times New Roman" panose="02020603050405020304" pitchFamily="18" charset="0"/>
              </a:rPr>
              <a:t> to identify possible protein interactions</a:t>
            </a:r>
          </a:p>
          <a:p>
            <a:r>
              <a:rPr lang="en-US" sz="4000" dirty="0">
                <a:latin typeface="Times New Roman" panose="02020603050405020304" pitchFamily="18" charset="0"/>
                <a:cs typeface="Times New Roman" panose="02020603050405020304" pitchFamily="18" charset="0"/>
              </a:rPr>
              <a:t>3. Based on sequence alignments and the crystal structure, candidate residues were selected to mutate </a:t>
            </a:r>
          </a:p>
        </p:txBody>
      </p:sp>
      <p:sp>
        <p:nvSpPr>
          <p:cNvPr id="13" name="TextBox 12">
            <a:extLst>
              <a:ext uri="{FF2B5EF4-FFF2-40B4-BE49-F238E27FC236}">
                <a16:creationId xmlns:a16="http://schemas.microsoft.com/office/drawing/2014/main" id="{6AF4A44F-E82A-0848-A633-42879A7F7239}"/>
              </a:ext>
            </a:extLst>
          </p:cNvPr>
          <p:cNvSpPr txBox="1"/>
          <p:nvPr/>
        </p:nvSpPr>
        <p:spPr>
          <a:xfrm>
            <a:off x="715471" y="10624974"/>
            <a:ext cx="14235829" cy="10002738"/>
          </a:xfrm>
          <a:prstGeom prst="rect">
            <a:avLst/>
          </a:prstGeom>
          <a:noFill/>
          <a:ln>
            <a:solidFill>
              <a:schemeClr val="tx1"/>
            </a:solidFill>
          </a:ln>
        </p:spPr>
        <p:txBody>
          <a:bodyPr wrap="square" rtlCol="0">
            <a:spAutoFit/>
          </a:bodyPr>
          <a:lstStyle/>
          <a:p>
            <a:r>
              <a:rPr lang="en-US" sz="4400" b="1" u="sng" dirty="0">
                <a:latin typeface="Times New Roman" panose="02020603050405020304" pitchFamily="18" charset="0"/>
                <a:cs typeface="Times New Roman" panose="02020603050405020304" pitchFamily="18" charset="0"/>
              </a:rPr>
              <a:t>Modification of the anticodon loop</a:t>
            </a:r>
            <a:endParaRPr lang="en-US" sz="4000" u="sng"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Trm7 performs a 2’-O-ribose methylation of </a:t>
            </a:r>
            <a:r>
              <a:rPr lang="en-US" sz="4000" dirty="0" err="1">
                <a:latin typeface="Times New Roman" panose="02020603050405020304" pitchFamily="18" charset="0"/>
                <a:cs typeface="Times New Roman" panose="02020603050405020304" pitchFamily="18" charset="0"/>
              </a:rPr>
              <a:t>tRNA</a:t>
            </a:r>
            <a:r>
              <a:rPr lang="en-US" sz="4000" baseline="30000" dirty="0" err="1">
                <a:latin typeface="Times New Roman" panose="02020603050405020304" pitchFamily="18" charset="0"/>
                <a:cs typeface="Times New Roman" panose="02020603050405020304" pitchFamily="18" charset="0"/>
              </a:rPr>
              <a:t>Phe</a:t>
            </a:r>
            <a:r>
              <a:rPr lang="en-US" sz="4000" baseline="30000" dirty="0">
                <a:latin typeface="Times New Roman" panose="02020603050405020304" pitchFamily="18" charset="0"/>
                <a:cs typeface="Times New Roman" panose="02020603050405020304" pitchFamily="18" charset="0"/>
              </a:rPr>
              <a:t> 1,2</a:t>
            </a:r>
            <a:r>
              <a:rPr lang="en-US" sz="4000" dirty="0">
                <a:latin typeface="Times New Roman" panose="02020603050405020304" pitchFamily="18" charset="0"/>
                <a:cs typeface="Times New Roman" panose="02020603050405020304" pitchFamily="18" charset="0"/>
              </a:rPr>
              <a:t> in yeast at positions C32 and G34 of tRNA</a:t>
            </a:r>
            <a:r>
              <a:rPr lang="en-US" sz="4000" b="1"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The reaction requires interaction between </a:t>
            </a:r>
            <a:r>
              <a:rPr lang="en-US" sz="4000" dirty="0">
                <a:solidFill>
                  <a:srgbClr val="7030A0"/>
                </a:solidFill>
                <a:latin typeface="Times New Roman" panose="02020603050405020304" pitchFamily="18" charset="0"/>
                <a:cs typeface="Times New Roman" panose="02020603050405020304" pitchFamily="18" charset="0"/>
              </a:rPr>
              <a:t>Trm7</a:t>
            </a:r>
            <a:r>
              <a:rPr lang="en-US" sz="4000" dirty="0">
                <a:latin typeface="Times New Roman" panose="02020603050405020304" pitchFamily="18" charset="0"/>
                <a:cs typeface="Times New Roman" panose="02020603050405020304" pitchFamily="18" charset="0"/>
              </a:rPr>
              <a:t> and</a:t>
            </a:r>
            <a:r>
              <a:rPr lang="en-US" sz="4000" dirty="0">
                <a:solidFill>
                  <a:srgbClr val="FF0000"/>
                </a:solidFill>
                <a:latin typeface="Times New Roman" panose="02020603050405020304" pitchFamily="18" charset="0"/>
                <a:cs typeface="Times New Roman" panose="02020603050405020304" pitchFamily="18" charset="0"/>
              </a:rPr>
              <a:t> Trm732 </a:t>
            </a:r>
            <a:r>
              <a:rPr lang="en-US" sz="4000" dirty="0">
                <a:latin typeface="Times New Roman" panose="02020603050405020304" pitchFamily="18" charset="0"/>
                <a:cs typeface="Times New Roman" panose="02020603050405020304" pitchFamily="18" charset="0"/>
              </a:rPr>
              <a:t>to 2’-O-methylate  C</a:t>
            </a:r>
            <a:r>
              <a:rPr lang="en-US" sz="4000" baseline="-25000" dirty="0">
                <a:latin typeface="Times New Roman" panose="02020603050405020304" pitchFamily="18" charset="0"/>
                <a:cs typeface="Times New Roman" panose="02020603050405020304" pitchFamily="18" charset="0"/>
              </a:rPr>
              <a:t>32 </a:t>
            </a:r>
            <a:r>
              <a:rPr lang="en-US" sz="4000" dirty="0">
                <a:latin typeface="Times New Roman" panose="02020603050405020304" pitchFamily="18" charset="0"/>
                <a:cs typeface="Times New Roman" panose="02020603050405020304" pitchFamily="18" charset="0"/>
              </a:rPr>
              <a:t>and  </a:t>
            </a:r>
            <a:r>
              <a:rPr lang="en-US" sz="4000" dirty="0">
                <a:solidFill>
                  <a:srgbClr val="00B0F0"/>
                </a:solidFill>
                <a:latin typeface="Times New Roman" panose="02020603050405020304" pitchFamily="18" charset="0"/>
                <a:cs typeface="Times New Roman" panose="02020603050405020304" pitchFamily="18" charset="0"/>
              </a:rPr>
              <a:t>Trm734</a:t>
            </a:r>
            <a:r>
              <a:rPr lang="en-US" sz="4000" dirty="0">
                <a:latin typeface="Times New Roman" panose="02020603050405020304" pitchFamily="18" charset="0"/>
                <a:cs typeface="Times New Roman" panose="02020603050405020304" pitchFamily="18" charset="0"/>
              </a:rPr>
              <a:t> to modify G</a:t>
            </a:r>
            <a:r>
              <a:rPr lang="en-US" sz="4000" baseline="-25000" dirty="0">
                <a:latin typeface="Times New Roman" panose="02020603050405020304" pitchFamily="18" charset="0"/>
                <a:cs typeface="Times New Roman" panose="02020603050405020304" pitchFamily="18" charset="0"/>
              </a:rPr>
              <a:t>34</a:t>
            </a: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000" baseline="-25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In yeast, lack of these modifications at C</a:t>
            </a:r>
            <a:r>
              <a:rPr lang="en-US" sz="4000" baseline="-25000" dirty="0">
                <a:latin typeface="Times New Roman" panose="02020603050405020304" pitchFamily="18" charset="0"/>
                <a:cs typeface="Times New Roman" panose="02020603050405020304" pitchFamily="18" charset="0"/>
              </a:rPr>
              <a:t>32</a:t>
            </a:r>
            <a:r>
              <a:rPr lang="en-US" sz="4000" dirty="0">
                <a:latin typeface="Times New Roman" panose="02020603050405020304" pitchFamily="18" charset="0"/>
                <a:cs typeface="Times New Roman" panose="02020603050405020304" pitchFamily="18" charset="0"/>
              </a:rPr>
              <a:t> and G</a:t>
            </a:r>
            <a:r>
              <a:rPr lang="en-US" sz="4000" baseline="-25000" dirty="0">
                <a:latin typeface="Times New Roman" panose="02020603050405020304" pitchFamily="18" charset="0"/>
                <a:cs typeface="Times New Roman" panose="02020603050405020304" pitchFamily="18" charset="0"/>
              </a:rPr>
              <a:t>34</a:t>
            </a:r>
            <a:r>
              <a:rPr lang="en-US" sz="4000" dirty="0">
                <a:latin typeface="Times New Roman" panose="02020603050405020304" pitchFamily="18" charset="0"/>
                <a:cs typeface="Times New Roman" panose="02020603050405020304" pitchFamily="18" charset="0"/>
              </a:rPr>
              <a:t> cause growth defects</a:t>
            </a:r>
            <a:r>
              <a:rPr lang="en-US" sz="4000" baseline="30000" dirty="0">
                <a:latin typeface="Times New Roman" panose="02020603050405020304" pitchFamily="18" charset="0"/>
                <a:cs typeface="Times New Roman" panose="02020603050405020304" pitchFamily="18" charset="0"/>
              </a:rPr>
              <a:t>1,2</a:t>
            </a:r>
            <a:r>
              <a:rPr lang="en-US" sz="4000" dirty="0">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Mutations in the the Trm7 human homolog, FTSJ1, cause non-syndromic X-linked intellectual disability</a:t>
            </a:r>
            <a:r>
              <a:rPr lang="en-US" sz="4000" baseline="30000" dirty="0">
                <a:latin typeface="Times New Roman" panose="02020603050405020304" pitchFamily="18" charset="0"/>
                <a:cs typeface="Times New Roman" panose="02020603050405020304" pitchFamily="18" charset="0"/>
              </a:rPr>
              <a:t>3,4</a:t>
            </a:r>
            <a:r>
              <a:rPr lang="en-US" sz="4000" dirty="0">
                <a:latin typeface="Times New Roman" panose="02020603050405020304" pitchFamily="18" charset="0"/>
                <a:cs typeface="Times New Roman" panose="02020603050405020304" pitchFamily="18" charset="0"/>
              </a:rPr>
              <a:t> </a:t>
            </a:r>
            <a:endParaRPr lang="en-US" sz="4000" baseline="-250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8A7B3E-9860-2945-A3DC-94C5F637EE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933" y="14385034"/>
            <a:ext cx="6199650" cy="3814519"/>
          </a:xfrm>
          <a:prstGeom prst="rect">
            <a:avLst/>
          </a:prstGeom>
        </p:spPr>
      </p:pic>
      <p:pic>
        <p:nvPicPr>
          <p:cNvPr id="15" name="Picture 25" descr="A close up of a logo&#10;&#10;Description generated with very high confidence">
            <a:extLst>
              <a:ext uri="{FF2B5EF4-FFF2-40B4-BE49-F238E27FC236}">
                <a16:creationId xmlns:a16="http://schemas.microsoft.com/office/drawing/2014/main" id="{2204753A-929C-9441-8911-EF145C8E631C}"/>
              </a:ext>
            </a:extLst>
          </p:cNvPr>
          <p:cNvPicPr>
            <a:picLocks noChangeAspect="1"/>
          </p:cNvPicPr>
          <p:nvPr/>
        </p:nvPicPr>
        <p:blipFill>
          <a:blip r:embed="rId8"/>
          <a:stretch>
            <a:fillRect/>
          </a:stretch>
        </p:blipFill>
        <p:spPr>
          <a:xfrm>
            <a:off x="7159095" y="14450666"/>
            <a:ext cx="6427620" cy="3541609"/>
          </a:xfrm>
          <a:prstGeom prst="rect">
            <a:avLst/>
          </a:prstGeom>
        </p:spPr>
      </p:pic>
      <p:pic>
        <p:nvPicPr>
          <p:cNvPr id="20" name="Picture 19" descr="A picture containing flower&#10;&#10;Description automatically generated">
            <a:extLst>
              <a:ext uri="{FF2B5EF4-FFF2-40B4-BE49-F238E27FC236}">
                <a16:creationId xmlns:a16="http://schemas.microsoft.com/office/drawing/2014/main" id="{FC87049D-B8F1-DB47-809B-D05806116EBF}"/>
              </a:ext>
            </a:extLst>
          </p:cNvPr>
          <p:cNvPicPr>
            <a:picLocks noChangeAspect="1"/>
          </p:cNvPicPr>
          <p:nvPr/>
        </p:nvPicPr>
        <p:blipFill>
          <a:blip r:embed="rId9"/>
          <a:stretch>
            <a:fillRect/>
          </a:stretch>
        </p:blipFill>
        <p:spPr>
          <a:xfrm>
            <a:off x="15815967" y="5074400"/>
            <a:ext cx="8229790" cy="8683563"/>
          </a:xfrm>
          <a:prstGeom prst="rect">
            <a:avLst/>
          </a:prstGeom>
        </p:spPr>
      </p:pic>
      <p:pic>
        <p:nvPicPr>
          <p:cNvPr id="22" name="Picture 21">
            <a:extLst>
              <a:ext uri="{FF2B5EF4-FFF2-40B4-BE49-F238E27FC236}">
                <a16:creationId xmlns:a16="http://schemas.microsoft.com/office/drawing/2014/main" id="{B10104F3-8B6E-DB4F-8788-E615597F08ED}"/>
              </a:ext>
            </a:extLst>
          </p:cNvPr>
          <p:cNvPicPr>
            <a:picLocks noChangeAspect="1"/>
          </p:cNvPicPr>
          <p:nvPr/>
        </p:nvPicPr>
        <p:blipFill>
          <a:blip r:embed="rId10"/>
          <a:stretch>
            <a:fillRect/>
          </a:stretch>
        </p:blipFill>
        <p:spPr>
          <a:xfrm>
            <a:off x="1400809" y="25062794"/>
            <a:ext cx="12865152" cy="1770994"/>
          </a:xfrm>
          <a:prstGeom prst="rect">
            <a:avLst/>
          </a:prstGeom>
        </p:spPr>
      </p:pic>
      <p:cxnSp>
        <p:nvCxnSpPr>
          <p:cNvPr id="25" name="Straight Connector 24">
            <a:extLst>
              <a:ext uri="{FF2B5EF4-FFF2-40B4-BE49-F238E27FC236}">
                <a16:creationId xmlns:a16="http://schemas.microsoft.com/office/drawing/2014/main" id="{EBB420A0-6418-E245-9925-56383168F618}"/>
              </a:ext>
            </a:extLst>
          </p:cNvPr>
          <p:cNvCxnSpPr/>
          <p:nvPr/>
        </p:nvCxnSpPr>
        <p:spPr>
          <a:xfrm>
            <a:off x="18118236" y="7627401"/>
            <a:ext cx="4919235" cy="2468880"/>
          </a:xfrm>
          <a:prstGeom prst="line">
            <a:avLst/>
          </a:prstGeom>
          <a:ln w="76200">
            <a:solidFill>
              <a:srgbClr val="0037A4"/>
            </a:solidFill>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7FB2E67C-FCD2-C546-9403-4FE5D194ED34}"/>
              </a:ext>
            </a:extLst>
          </p:cNvPr>
          <p:cNvSpPr txBox="1"/>
          <p:nvPr/>
        </p:nvSpPr>
        <p:spPr>
          <a:xfrm>
            <a:off x="30669241" y="10892618"/>
            <a:ext cx="12524138" cy="11849398"/>
          </a:xfrm>
          <a:prstGeom prst="rect">
            <a:avLst/>
          </a:prstGeom>
          <a:noFill/>
          <a:ln>
            <a:solidFill>
              <a:schemeClr val="tx1"/>
            </a:solidFill>
          </a:ln>
        </p:spPr>
        <p:txBody>
          <a:bodyPr wrap="square" rtlCol="0">
            <a:spAutoFit/>
          </a:bodyPr>
          <a:lstStyle/>
          <a:p>
            <a:r>
              <a:rPr lang="en-US" sz="4400" b="1" u="sng" dirty="0">
                <a:latin typeface="Times New Roman" panose="02020603050405020304" pitchFamily="18" charset="0"/>
                <a:cs typeface="Times New Roman" panose="02020603050405020304" pitchFamily="18" charset="0"/>
              </a:rPr>
              <a:t>Future Direction: </a:t>
            </a:r>
          </a:p>
          <a:p>
            <a:r>
              <a:rPr lang="en-US" sz="4000" dirty="0">
                <a:latin typeface="Times New Roman" panose="02020603050405020304" pitchFamily="18" charset="0"/>
                <a:cs typeface="Times New Roman" panose="02020603050405020304" pitchFamily="18" charset="0"/>
              </a:rPr>
              <a:t>1. Two Trm7 homologs are found in </a:t>
            </a:r>
            <a:r>
              <a:rPr lang="en-US" sz="4000" i="1" dirty="0">
                <a:latin typeface="Times New Roman" panose="02020603050405020304" pitchFamily="18" charset="0"/>
                <a:cs typeface="Times New Roman" panose="02020603050405020304" pitchFamily="18" charset="0"/>
              </a:rPr>
              <a:t>Drosophila melanogaster, </a:t>
            </a:r>
            <a:r>
              <a:rPr lang="en-US" sz="4000" dirty="0">
                <a:latin typeface="Times New Roman" panose="02020603050405020304" pitchFamily="18" charset="0"/>
                <a:cs typeface="Times New Roman" panose="02020603050405020304" pitchFamily="18" charset="0"/>
              </a:rPr>
              <a:t>which interact exclusively with Trm732 or Trm734. By comparing these Trm7 proteins with other eukaryotic Trm7 homologs, potential new candidate residues can </a:t>
            </a:r>
            <a:r>
              <a:rPr lang="en-US" sz="4000">
                <a:latin typeface="Times New Roman" panose="02020603050405020304" pitchFamily="18" charset="0"/>
                <a:cs typeface="Times New Roman" panose="02020603050405020304" pitchFamily="18" charset="0"/>
              </a:rPr>
              <a:t>be identified.</a:t>
            </a:r>
            <a:endParaRPr lang="en-US" sz="4000" dirty="0">
              <a:latin typeface="Times New Roman" panose="02020603050405020304" pitchFamily="18" charset="0"/>
              <a:cs typeface="Times New Roman" panose="02020603050405020304" pitchFamily="18" charset="0"/>
            </a:endParaRPr>
          </a:p>
          <a:p>
            <a:pPr marL="742950" indent="-742950">
              <a:buFont typeface="+mj-lt"/>
              <a:buAutoNum type="arabicPeriod"/>
            </a:pP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2. Use immunoprecipitation to analyze binding of TAP-tagged Trm7 variants with 9-myc tagged Trm732 or Trm734 to determine if binding of Trm7 variants to Trm732 and Trm734 is defective</a:t>
            </a:r>
          </a:p>
          <a:p>
            <a:r>
              <a:rPr lang="en-US" sz="4000" b="1" dirty="0">
                <a:latin typeface="Times New Roman" panose="02020603050405020304" pitchFamily="18" charset="0"/>
                <a:cs typeface="Times New Roman" panose="02020603050405020304" pitchFamily="18" charset="0"/>
              </a:rPr>
              <a:t>By analyzing these mutants, we hope to continue to determine exact binding sites of Trm7 with Trm732 and Trm734. This will lead to future discovery of potential treatment of tRNA modification disorders</a:t>
            </a:r>
            <a:endParaRPr lang="en-US" sz="4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9604634-E806-0A42-842B-B8846913AFAA}"/>
              </a:ext>
            </a:extLst>
          </p:cNvPr>
          <p:cNvSpPr txBox="1"/>
          <p:nvPr/>
        </p:nvSpPr>
        <p:spPr>
          <a:xfrm>
            <a:off x="24684343" y="5669908"/>
            <a:ext cx="1706880" cy="646331"/>
          </a:xfrm>
          <a:prstGeom prst="rect">
            <a:avLst/>
          </a:prstGeom>
          <a:noFill/>
        </p:spPr>
        <p:txBody>
          <a:bodyPr wrap="square" rtlCol="0">
            <a:spAutoFit/>
          </a:bodyPr>
          <a:lstStyle/>
          <a:p>
            <a:r>
              <a:rPr lang="en-US" sz="3600" dirty="0">
                <a:solidFill>
                  <a:srgbClr val="0037A4"/>
                </a:solidFill>
                <a:latin typeface="Times New Roman" panose="02020603050405020304" pitchFamily="18" charset="0"/>
                <a:cs typeface="Times New Roman" panose="02020603050405020304" pitchFamily="18" charset="0"/>
              </a:rPr>
              <a:t>Y138</a:t>
            </a:r>
          </a:p>
        </p:txBody>
      </p:sp>
      <p:sp>
        <p:nvSpPr>
          <p:cNvPr id="36" name="TextBox 35">
            <a:extLst>
              <a:ext uri="{FF2B5EF4-FFF2-40B4-BE49-F238E27FC236}">
                <a16:creationId xmlns:a16="http://schemas.microsoft.com/office/drawing/2014/main" id="{18530E1D-2D60-2E48-BAF1-0EB4448E8FBB}"/>
              </a:ext>
            </a:extLst>
          </p:cNvPr>
          <p:cNvSpPr txBox="1"/>
          <p:nvPr/>
        </p:nvSpPr>
        <p:spPr>
          <a:xfrm>
            <a:off x="27722187" y="13042391"/>
            <a:ext cx="1708747" cy="646331"/>
          </a:xfrm>
          <a:prstGeom prst="rect">
            <a:avLst/>
          </a:prstGeom>
          <a:noFill/>
        </p:spPr>
        <p:txBody>
          <a:bodyPr wrap="square" rtlCol="0">
            <a:spAutoFit/>
          </a:bodyPr>
          <a:lstStyle/>
          <a:p>
            <a:r>
              <a:rPr lang="en-US" sz="3600" dirty="0">
                <a:solidFill>
                  <a:srgbClr val="0037A4"/>
                </a:solidFill>
                <a:latin typeface="Times New Roman" panose="02020603050405020304" pitchFamily="18" charset="0"/>
                <a:cs typeface="Times New Roman" panose="02020603050405020304" pitchFamily="18" charset="0"/>
              </a:rPr>
              <a:t>R169</a:t>
            </a:r>
          </a:p>
        </p:txBody>
      </p:sp>
      <p:pic>
        <p:nvPicPr>
          <p:cNvPr id="38" name="Picture 37" descr="A picture containing calendar&#10;&#10;Description automatically generated">
            <a:extLst>
              <a:ext uri="{FF2B5EF4-FFF2-40B4-BE49-F238E27FC236}">
                <a16:creationId xmlns:a16="http://schemas.microsoft.com/office/drawing/2014/main" id="{2CF27BF4-4976-D147-BDA4-74D78DF5F62A}"/>
              </a:ext>
            </a:extLst>
          </p:cNvPr>
          <p:cNvPicPr>
            <a:picLocks noChangeAspect="1"/>
          </p:cNvPicPr>
          <p:nvPr/>
        </p:nvPicPr>
        <p:blipFill>
          <a:blip r:embed="rId11"/>
          <a:stretch>
            <a:fillRect/>
          </a:stretch>
        </p:blipFill>
        <p:spPr>
          <a:xfrm>
            <a:off x="30902741" y="14990868"/>
            <a:ext cx="11658728" cy="2125632"/>
          </a:xfrm>
          <a:prstGeom prst="rect">
            <a:avLst/>
          </a:prstGeom>
        </p:spPr>
      </p:pic>
      <p:sp>
        <p:nvSpPr>
          <p:cNvPr id="39" name="TextBox 38">
            <a:extLst>
              <a:ext uri="{FF2B5EF4-FFF2-40B4-BE49-F238E27FC236}">
                <a16:creationId xmlns:a16="http://schemas.microsoft.com/office/drawing/2014/main" id="{F5ABCBA5-AB59-8C42-BBE7-A41D3B03ABEA}"/>
              </a:ext>
            </a:extLst>
          </p:cNvPr>
          <p:cNvSpPr txBox="1"/>
          <p:nvPr/>
        </p:nvSpPr>
        <p:spPr>
          <a:xfrm>
            <a:off x="15931714" y="22016729"/>
            <a:ext cx="13736228" cy="10618291"/>
          </a:xfrm>
          <a:prstGeom prst="rect">
            <a:avLst/>
          </a:prstGeom>
          <a:noFill/>
          <a:ln>
            <a:solidFill>
              <a:schemeClr val="tx1"/>
            </a:solidFill>
          </a:ln>
        </p:spPr>
        <p:txBody>
          <a:bodyPr wrap="square" rtlCol="0">
            <a:spAutoFit/>
          </a:bodyPr>
          <a:lstStyle/>
          <a:p>
            <a:r>
              <a:rPr lang="en-US" sz="4400" b="1" u="sng" dirty="0">
                <a:latin typeface="Times New Roman" panose="02020603050405020304" pitchFamily="18" charset="0"/>
                <a:cs typeface="Times New Roman" panose="02020603050405020304" pitchFamily="18" charset="0"/>
              </a:rPr>
              <a:t>Results</a:t>
            </a:r>
          </a:p>
          <a:p>
            <a:r>
              <a:rPr lang="en-US" sz="4000" dirty="0">
                <a:latin typeface="Times New Roman" panose="02020603050405020304" pitchFamily="18" charset="0"/>
                <a:cs typeface="Times New Roman" panose="02020603050405020304" pitchFamily="18" charset="0"/>
              </a:rPr>
              <a:t>Y138 in Trm7 is required for interaction with Trm734 and I144 is required for interaction with Trm732</a:t>
            </a: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AFED1BB-14AE-0246-ADBF-F5399C7D20EB}"/>
              </a:ext>
            </a:extLst>
          </p:cNvPr>
          <p:cNvSpPr txBox="1"/>
          <p:nvPr/>
        </p:nvSpPr>
        <p:spPr>
          <a:xfrm>
            <a:off x="715471" y="4821416"/>
            <a:ext cx="14235829" cy="5447645"/>
          </a:xfrm>
          <a:prstGeom prst="rect">
            <a:avLst/>
          </a:prstGeom>
          <a:noFill/>
          <a:ln>
            <a:solidFill>
              <a:schemeClr val="tx1"/>
            </a:solidFill>
          </a:ln>
        </p:spPr>
        <p:txBody>
          <a:bodyPr wrap="square" rtlCol="0">
            <a:spAutoFit/>
          </a:bodyPr>
          <a:lstStyle/>
          <a:p>
            <a:r>
              <a:rPr lang="en-US" sz="4400" b="1" u="sng" dirty="0">
                <a:latin typeface="Times New Roman" panose="02020603050405020304" pitchFamily="18" charset="0"/>
                <a:cs typeface="Times New Roman" panose="02020603050405020304" pitchFamily="18" charset="0"/>
              </a:rPr>
              <a:t>Background</a:t>
            </a:r>
          </a:p>
          <a:p>
            <a:pPr marL="617205" indent="-617205">
              <a:lnSpc>
                <a:spcPct val="110000"/>
              </a:lnSpc>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tRNA are molecules used for protein synthesis that transport amino acids to the ribosome </a:t>
            </a:r>
          </a:p>
          <a:p>
            <a:pPr marL="617205" indent="-617205">
              <a:lnSpc>
                <a:spcPct val="110000"/>
              </a:lnSpc>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Trm7 forms individual complexes with Trm732 and Trm734 that modify tRNAs at specific positions at the anticodon loop</a:t>
            </a:r>
            <a:r>
              <a:rPr lang="en-US" sz="4000" baseline="30000" dirty="0">
                <a:latin typeface="Times New Roman" panose="02020603050405020304" pitchFamily="18" charset="0"/>
                <a:cs typeface="Times New Roman" panose="02020603050405020304" pitchFamily="18" charset="0"/>
              </a:rPr>
              <a:t>1.2</a:t>
            </a:r>
            <a:endParaRPr lang="en-US" sz="4000" dirty="0">
              <a:latin typeface="Times New Roman" panose="02020603050405020304" pitchFamily="18" charset="0"/>
              <a:cs typeface="Times New Roman" panose="02020603050405020304" pitchFamily="18" charset="0"/>
            </a:endParaRPr>
          </a:p>
          <a:p>
            <a:pPr marL="617205" indent="-617205">
              <a:lnSpc>
                <a:spcPct val="110000"/>
              </a:lnSpc>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The regions required for the specific binding of Trm7 to Trm732 and Trm734 are unknown </a:t>
            </a:r>
          </a:p>
          <a:p>
            <a:endParaRPr lang="en-US" sz="40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F85502C6-64A9-B243-ADCE-0A5993964720}"/>
              </a:ext>
            </a:extLst>
          </p:cNvPr>
          <p:cNvSpPr txBox="1"/>
          <p:nvPr/>
        </p:nvSpPr>
        <p:spPr>
          <a:xfrm>
            <a:off x="20995028" y="12203403"/>
            <a:ext cx="2464322" cy="646331"/>
          </a:xfrm>
          <a:prstGeom prst="rect">
            <a:avLst/>
          </a:prstGeom>
          <a:noFill/>
        </p:spPr>
        <p:txBody>
          <a:bodyPr wrap="square" rtlCol="0">
            <a:spAutoFit/>
          </a:bodyPr>
          <a:lstStyle/>
          <a:p>
            <a:r>
              <a:rPr lang="en-US" sz="3600" dirty="0">
                <a:solidFill>
                  <a:srgbClr val="0037A4"/>
                </a:solidFill>
                <a:latin typeface="Times New Roman" panose="02020603050405020304" pitchFamily="18" charset="0"/>
                <a:cs typeface="Times New Roman" panose="02020603050405020304" pitchFamily="18" charset="0"/>
              </a:rPr>
              <a:t>M173</a:t>
            </a:r>
          </a:p>
        </p:txBody>
      </p:sp>
      <p:sp>
        <p:nvSpPr>
          <p:cNvPr id="46" name="TextBox 45">
            <a:extLst>
              <a:ext uri="{FF2B5EF4-FFF2-40B4-BE49-F238E27FC236}">
                <a16:creationId xmlns:a16="http://schemas.microsoft.com/office/drawing/2014/main" id="{178691E3-C045-B649-8590-886B6834B305}"/>
              </a:ext>
            </a:extLst>
          </p:cNvPr>
          <p:cNvSpPr txBox="1"/>
          <p:nvPr/>
        </p:nvSpPr>
        <p:spPr>
          <a:xfrm>
            <a:off x="30680307" y="23115765"/>
            <a:ext cx="12502006" cy="8094524"/>
          </a:xfrm>
          <a:prstGeom prst="rect">
            <a:avLst/>
          </a:prstGeom>
          <a:noFill/>
          <a:ln>
            <a:solidFill>
              <a:schemeClr val="tx1"/>
            </a:solidFill>
          </a:ln>
        </p:spPr>
        <p:txBody>
          <a:bodyPr wrap="square" rtlCol="0">
            <a:spAutoFit/>
          </a:bodyPr>
          <a:lstStyle/>
          <a:p>
            <a:pPr algn="just">
              <a:spcAft>
                <a:spcPts val="1200"/>
              </a:spcAft>
            </a:pPr>
            <a:r>
              <a:rPr lang="en-US" sz="4000" b="1" dirty="0">
                <a:latin typeface="Times New Roman" panose="02020603050405020304" pitchFamily="18" charset="0"/>
                <a:cs typeface="Times New Roman" panose="02020603050405020304" pitchFamily="18" charset="0"/>
              </a:rPr>
              <a:t>Acknowledgements</a:t>
            </a:r>
            <a:endParaRPr lang="en-US" sz="4000" dirty="0">
              <a:latin typeface="Times New Roman" panose="02020603050405020304" pitchFamily="18" charset="0"/>
              <a:cs typeface="Times New Roman" panose="02020603050405020304" pitchFamily="18" charset="0"/>
            </a:endParaRPr>
          </a:p>
          <a:p>
            <a:pPr algn="just">
              <a:spcAft>
                <a:spcPts val="1200"/>
              </a:spcAft>
            </a:pPr>
            <a:r>
              <a:rPr lang="en-US" sz="2800" dirty="0">
                <a:latin typeface="Times New Roman" panose="02020603050405020304" pitchFamily="18" charset="0"/>
                <a:cs typeface="Times New Roman" panose="02020603050405020304" pitchFamily="18" charset="0"/>
              </a:rPr>
              <a:t>Thanks to the National Institutes of Health, Kentucky Biomedical Research Infrastructure Network, and NKU for funding. We also thank the NKU Department of Chemistry &amp; Biochemistry for its support, as well as all members of the Guy research team for their assistance throughout the project.</a:t>
            </a:r>
            <a:endParaRPr lang="en-US" sz="2800" b="1" dirty="0">
              <a:solidFill>
                <a:prstClr val="black"/>
              </a:solidFill>
              <a:latin typeface="Times New Roman" panose="02020603050405020304" pitchFamily="18" charset="0"/>
              <a:cs typeface="Times New Roman" panose="02020603050405020304" pitchFamily="18" charset="0"/>
            </a:endParaRPr>
          </a:p>
          <a:p>
            <a:pPr algn="just">
              <a:spcAft>
                <a:spcPts val="1200"/>
              </a:spcAft>
            </a:pPr>
            <a:r>
              <a:rPr lang="en-US" sz="4000" b="1" dirty="0">
                <a:latin typeface="Times New Roman" panose="02020603050405020304" pitchFamily="18" charset="0"/>
                <a:cs typeface="Times New Roman" panose="02020603050405020304" pitchFamily="18" charset="0"/>
              </a:rPr>
              <a:t>References</a:t>
            </a:r>
            <a:endParaRPr lang="en-US" sz="40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altLang="en-US" sz="2000" dirty="0">
                <a:latin typeface="Times New Roman" panose="02020603050405020304" pitchFamily="18" charset="0"/>
                <a:cs typeface="Times New Roman" panose="02020603050405020304" pitchFamily="18" charset="0"/>
              </a:rPr>
              <a:t>Pintard, L., </a:t>
            </a:r>
            <a:r>
              <a:rPr lang="en-US" altLang="en-US" sz="2000" dirty="0" err="1">
                <a:latin typeface="Times New Roman" panose="02020603050405020304" pitchFamily="18" charset="0"/>
                <a:cs typeface="Times New Roman" panose="02020603050405020304" pitchFamily="18" charset="0"/>
              </a:rPr>
              <a:t>Lecointe</a:t>
            </a:r>
            <a:r>
              <a:rPr lang="en-US" altLang="en-US" sz="2000" dirty="0">
                <a:latin typeface="Times New Roman" panose="02020603050405020304" pitchFamily="18" charset="0"/>
                <a:cs typeface="Times New Roman" panose="02020603050405020304" pitchFamily="18" charset="0"/>
              </a:rPr>
              <a:t>, F., </a:t>
            </a:r>
            <a:r>
              <a:rPr lang="en-US" altLang="en-US" sz="2000" dirty="0" err="1">
                <a:latin typeface="Times New Roman" panose="02020603050405020304" pitchFamily="18" charset="0"/>
                <a:cs typeface="Times New Roman" panose="02020603050405020304" pitchFamily="18" charset="0"/>
              </a:rPr>
              <a:t>Bujnicki</a:t>
            </a:r>
            <a:r>
              <a:rPr lang="en-US" altLang="en-US" sz="2000" dirty="0">
                <a:latin typeface="Times New Roman" panose="02020603050405020304" pitchFamily="18" charset="0"/>
                <a:cs typeface="Times New Roman" panose="02020603050405020304" pitchFamily="18" charset="0"/>
              </a:rPr>
              <a:t>, J. M., </a:t>
            </a:r>
            <a:r>
              <a:rPr lang="en-US" altLang="en-US" sz="2000" dirty="0" err="1">
                <a:latin typeface="Times New Roman" panose="02020603050405020304" pitchFamily="18" charset="0"/>
                <a:cs typeface="Times New Roman" panose="02020603050405020304" pitchFamily="18" charset="0"/>
              </a:rPr>
              <a:t>Bonnerot</a:t>
            </a:r>
            <a:r>
              <a:rPr lang="en-US" altLang="en-US" sz="2000" dirty="0">
                <a:latin typeface="Times New Roman" panose="02020603050405020304" pitchFamily="18" charset="0"/>
                <a:cs typeface="Times New Roman" panose="02020603050405020304" pitchFamily="18" charset="0"/>
              </a:rPr>
              <a:t>, C., Grosjean, H., and </a:t>
            </a:r>
            <a:r>
              <a:rPr lang="en-US" altLang="en-US" sz="2000" dirty="0" err="1">
                <a:latin typeface="Times New Roman" panose="02020603050405020304" pitchFamily="18" charset="0"/>
                <a:cs typeface="Times New Roman" panose="02020603050405020304" pitchFamily="18" charset="0"/>
              </a:rPr>
              <a:t>Lapeyre</a:t>
            </a:r>
            <a:r>
              <a:rPr lang="en-US" altLang="en-US" sz="2000" dirty="0">
                <a:latin typeface="Times New Roman" panose="02020603050405020304" pitchFamily="18" charset="0"/>
                <a:cs typeface="Times New Roman" panose="02020603050405020304" pitchFamily="18" charset="0"/>
              </a:rPr>
              <a:t>, B. (2002). Trm7p </a:t>
            </a:r>
            <a:r>
              <a:rPr lang="en-US" altLang="en-US" sz="2000" dirty="0" err="1">
                <a:latin typeface="Times New Roman" panose="02020603050405020304" pitchFamily="18" charset="0"/>
                <a:cs typeface="Times New Roman" panose="02020603050405020304" pitchFamily="18" charset="0"/>
              </a:rPr>
              <a:t>catalyses</a:t>
            </a:r>
            <a:r>
              <a:rPr lang="en-US" altLang="en-US" sz="2000" dirty="0">
                <a:latin typeface="Times New Roman" panose="02020603050405020304" pitchFamily="18" charset="0"/>
                <a:cs typeface="Times New Roman" panose="02020603050405020304" pitchFamily="18" charset="0"/>
              </a:rPr>
              <a:t> the formation of two 2'-O-methylriboses in yeast tRNA anticodon loop. </a:t>
            </a:r>
            <a:r>
              <a:rPr lang="en-US" altLang="en-US" sz="2000" dirty="0" err="1">
                <a:latin typeface="Times New Roman" panose="02020603050405020304" pitchFamily="18" charset="0"/>
                <a:cs typeface="Times New Roman" panose="02020603050405020304" pitchFamily="18" charset="0"/>
              </a:rPr>
              <a:t>Embo</a:t>
            </a:r>
            <a:r>
              <a:rPr lang="en-US" altLang="en-US" sz="2000" dirty="0">
                <a:latin typeface="Times New Roman" panose="02020603050405020304" pitchFamily="18" charset="0"/>
                <a:cs typeface="Times New Roman" panose="02020603050405020304" pitchFamily="18" charset="0"/>
              </a:rPr>
              <a:t> J </a:t>
            </a:r>
            <a:r>
              <a:rPr lang="en-US" altLang="en-US" sz="2000" i="1" dirty="0">
                <a:latin typeface="Times New Roman" panose="02020603050405020304" pitchFamily="18" charset="0"/>
                <a:cs typeface="Times New Roman" panose="02020603050405020304" pitchFamily="18" charset="0"/>
              </a:rPr>
              <a:t>21</a:t>
            </a:r>
            <a:r>
              <a:rPr lang="en-US" altLang="en-US" sz="2000" dirty="0">
                <a:latin typeface="Times New Roman" panose="02020603050405020304" pitchFamily="18" charset="0"/>
                <a:cs typeface="Times New Roman" panose="02020603050405020304" pitchFamily="18" charset="0"/>
              </a:rPr>
              <a:t>, 18112. </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Guy, M.; </a:t>
            </a:r>
            <a:r>
              <a:rPr lang="en-US" sz="2000" dirty="0" err="1">
                <a:latin typeface="Times New Roman" panose="02020603050405020304" pitchFamily="18" charset="0"/>
                <a:cs typeface="Times New Roman" panose="02020603050405020304" pitchFamily="18" charset="0"/>
              </a:rPr>
              <a:t>Podyma</a:t>
            </a:r>
            <a:r>
              <a:rPr lang="en-US" sz="2000" dirty="0">
                <a:latin typeface="Times New Roman" panose="02020603050405020304" pitchFamily="18" charset="0"/>
                <a:cs typeface="Times New Roman" panose="02020603050405020304" pitchFamily="18" charset="0"/>
              </a:rPr>
              <a:t>, B.; Preston, M.; </a:t>
            </a:r>
            <a:r>
              <a:rPr lang="en-US" sz="2000" dirty="0" err="1">
                <a:latin typeface="Times New Roman" panose="02020603050405020304" pitchFamily="18" charset="0"/>
                <a:cs typeface="Times New Roman" panose="02020603050405020304" pitchFamily="18" charset="0"/>
              </a:rPr>
              <a:t>Shaheen</a:t>
            </a:r>
            <a:r>
              <a:rPr lang="en-US" sz="2000" dirty="0">
                <a:latin typeface="Times New Roman" panose="02020603050405020304" pitchFamily="18" charset="0"/>
                <a:cs typeface="Times New Roman" panose="02020603050405020304" pitchFamily="18" charset="0"/>
              </a:rPr>
              <a:t>, H.; </a:t>
            </a:r>
            <a:r>
              <a:rPr lang="en-US" sz="2000" dirty="0" err="1">
                <a:latin typeface="Times New Roman" panose="02020603050405020304" pitchFamily="18" charset="0"/>
                <a:cs typeface="Times New Roman" panose="02020603050405020304" pitchFamily="18" charset="0"/>
              </a:rPr>
              <a:t>Krivos</a:t>
            </a:r>
            <a:r>
              <a:rPr lang="en-US" sz="2000" dirty="0">
                <a:latin typeface="Times New Roman" panose="02020603050405020304" pitchFamily="18" charset="0"/>
                <a:cs typeface="Times New Roman" panose="02020603050405020304" pitchFamily="18" charset="0"/>
              </a:rPr>
              <a:t>, K.; Limbach, P.; Hopper, A.; </a:t>
            </a:r>
            <a:r>
              <a:rPr lang="en-US" sz="2000" dirty="0" err="1">
                <a:latin typeface="Times New Roman" panose="02020603050405020304" pitchFamily="18" charset="0"/>
                <a:cs typeface="Times New Roman" panose="02020603050405020304" pitchFamily="18" charset="0"/>
              </a:rPr>
              <a:t>Phizicky</a:t>
            </a:r>
            <a:r>
              <a:rPr lang="en-US" sz="2000" dirty="0">
                <a:latin typeface="Times New Roman" panose="02020603050405020304" pitchFamily="18" charset="0"/>
                <a:cs typeface="Times New Roman" panose="02020603050405020304" pitchFamily="18" charset="0"/>
              </a:rPr>
              <a:t>, E. Yeast Trm7 Interacts With Distinct Proteins For Critical Modifications Of The </a:t>
            </a:r>
            <a:r>
              <a:rPr lang="en-US" sz="2000" dirty="0" err="1">
                <a:latin typeface="Times New Roman" panose="02020603050405020304" pitchFamily="18" charset="0"/>
                <a:cs typeface="Times New Roman" panose="02020603050405020304" pitchFamily="18" charset="0"/>
              </a:rPr>
              <a:t>Trnaphe</a:t>
            </a:r>
            <a:r>
              <a:rPr lang="en-US" sz="2000" dirty="0">
                <a:latin typeface="Times New Roman" panose="02020603050405020304" pitchFamily="18" charset="0"/>
                <a:cs typeface="Times New Roman" panose="02020603050405020304" pitchFamily="18" charset="0"/>
              </a:rPr>
              <a:t> Anticodon Loop. </a:t>
            </a:r>
            <a:r>
              <a:rPr lang="en-US" sz="2000" i="1" dirty="0">
                <a:latin typeface="Times New Roman" panose="02020603050405020304" pitchFamily="18" charset="0"/>
                <a:cs typeface="Times New Roman" panose="02020603050405020304" pitchFamily="18" charset="0"/>
              </a:rPr>
              <a:t>RNA</a:t>
            </a:r>
            <a:r>
              <a:rPr lang="en-US" sz="2000" dirty="0">
                <a:latin typeface="Times New Roman" panose="02020603050405020304" pitchFamily="18" charset="0"/>
                <a:cs typeface="Times New Roman" panose="02020603050405020304" pitchFamily="18" charset="0"/>
              </a:rPr>
              <a:t> 2012, </a:t>
            </a:r>
            <a:r>
              <a:rPr lang="en-US" sz="2000" i="1" dirty="0">
                <a:latin typeface="Times New Roman" panose="02020603050405020304" pitchFamily="18" charset="0"/>
                <a:cs typeface="Times New Roman" panose="02020603050405020304" pitchFamily="18" charset="0"/>
              </a:rPr>
              <a:t>18</a:t>
            </a:r>
            <a:r>
              <a:rPr lang="en-US" sz="2000" dirty="0">
                <a:latin typeface="Times New Roman" panose="02020603050405020304" pitchFamily="18" charset="0"/>
                <a:cs typeface="Times New Roman" panose="02020603050405020304" pitchFamily="18" charset="0"/>
              </a:rPr>
              <a:t>, 1921-1933.</a:t>
            </a:r>
          </a:p>
          <a:p>
            <a:pPr marL="342900" indent="-342900">
              <a:buFont typeface="+mj-lt"/>
              <a:buAutoNum type="arabicPeriod"/>
            </a:pPr>
            <a:r>
              <a:rPr lang="en-US" altLang="en-US" sz="2000" dirty="0" err="1">
                <a:latin typeface="Times New Roman" panose="02020603050405020304" pitchFamily="18" charset="0"/>
                <a:cs typeface="Times New Roman" panose="02020603050405020304" pitchFamily="18" charset="0"/>
              </a:rPr>
              <a:t>Freude</a:t>
            </a:r>
            <a:r>
              <a:rPr lang="en-US" altLang="en-US" sz="2000" dirty="0">
                <a:latin typeface="Times New Roman" panose="02020603050405020304" pitchFamily="18" charset="0"/>
                <a:cs typeface="Times New Roman" panose="02020603050405020304" pitchFamily="18" charset="0"/>
              </a:rPr>
              <a:t>, K., Hoffmann, K., Jensen, L. R., </a:t>
            </a:r>
            <a:r>
              <a:rPr lang="en-US" altLang="en-US" sz="2000" dirty="0" err="1">
                <a:latin typeface="Times New Roman" panose="02020603050405020304" pitchFamily="18" charset="0"/>
                <a:cs typeface="Times New Roman" panose="02020603050405020304" pitchFamily="18" charset="0"/>
              </a:rPr>
              <a:t>Delatycki</a:t>
            </a:r>
            <a:r>
              <a:rPr lang="en-US" altLang="en-US" sz="2000" dirty="0">
                <a:latin typeface="Times New Roman" panose="02020603050405020304" pitchFamily="18" charset="0"/>
                <a:cs typeface="Times New Roman" panose="02020603050405020304" pitchFamily="18" charset="0"/>
              </a:rPr>
              <a:t>, M. B., des </a:t>
            </a:r>
            <a:r>
              <a:rPr lang="en-US" altLang="en-US" sz="2000" dirty="0" err="1">
                <a:latin typeface="Times New Roman" panose="02020603050405020304" pitchFamily="18" charset="0"/>
                <a:cs typeface="Times New Roman" panose="02020603050405020304" pitchFamily="18" charset="0"/>
              </a:rPr>
              <a:t>Portes</a:t>
            </a:r>
            <a:r>
              <a:rPr lang="en-US" altLang="en-US" sz="2000" dirty="0">
                <a:latin typeface="Times New Roman" panose="02020603050405020304" pitchFamily="18" charset="0"/>
                <a:cs typeface="Times New Roman" panose="02020603050405020304" pitchFamily="18" charset="0"/>
              </a:rPr>
              <a:t>, V., Moser, B., Hamel, B., van </a:t>
            </a:r>
            <a:r>
              <a:rPr lang="en-US" altLang="en-US" sz="2000" dirty="0" err="1">
                <a:latin typeface="Times New Roman" panose="02020603050405020304" pitchFamily="18" charset="0"/>
                <a:cs typeface="Times New Roman" panose="02020603050405020304" pitchFamily="18" charset="0"/>
              </a:rPr>
              <a:t>Bokhoven</a:t>
            </a:r>
            <a:r>
              <a:rPr lang="en-US" altLang="en-US" sz="2000" dirty="0">
                <a:latin typeface="Times New Roman" panose="02020603050405020304" pitchFamily="18" charset="0"/>
                <a:cs typeface="Times New Roman" panose="02020603050405020304" pitchFamily="18" charset="0"/>
              </a:rPr>
              <a:t>, H., Moraine, C., </a:t>
            </a:r>
            <a:r>
              <a:rPr lang="en-US" altLang="en-US" sz="2000" dirty="0" err="1">
                <a:latin typeface="Times New Roman" panose="02020603050405020304" pitchFamily="18" charset="0"/>
                <a:cs typeface="Times New Roman" panose="02020603050405020304" pitchFamily="18" charset="0"/>
              </a:rPr>
              <a:t>Fryns</a:t>
            </a:r>
            <a:r>
              <a:rPr lang="en-US" altLang="en-US" sz="2000" dirty="0">
                <a:latin typeface="Times New Roman" panose="02020603050405020304" pitchFamily="18" charset="0"/>
                <a:cs typeface="Times New Roman" panose="02020603050405020304" pitchFamily="18" charset="0"/>
              </a:rPr>
              <a:t>, J. P.</a:t>
            </a:r>
            <a:r>
              <a:rPr lang="en-US" altLang="en-US" sz="2000" i="1" dirty="0">
                <a:latin typeface="Times New Roman" panose="02020603050405020304" pitchFamily="18" charset="0"/>
                <a:cs typeface="Times New Roman" panose="02020603050405020304" pitchFamily="18" charset="0"/>
              </a:rPr>
              <a:t>, et al. </a:t>
            </a:r>
            <a:r>
              <a:rPr lang="en-US" altLang="en-US" sz="2000" dirty="0">
                <a:latin typeface="Times New Roman" panose="02020603050405020304" pitchFamily="18" charset="0"/>
                <a:cs typeface="Times New Roman" panose="02020603050405020304" pitchFamily="18" charset="0"/>
              </a:rPr>
              <a:t>(2004). Mutations in the FTSJ1 gene coding for a novel S-adenosylmethionine-binding protein cause </a:t>
            </a:r>
            <a:r>
              <a:rPr lang="en-US" altLang="en-US" sz="2000" dirty="0" err="1">
                <a:latin typeface="Times New Roman" panose="02020603050405020304" pitchFamily="18" charset="0"/>
                <a:cs typeface="Times New Roman" panose="02020603050405020304" pitchFamily="18" charset="0"/>
              </a:rPr>
              <a:t>nonsyndromic</a:t>
            </a:r>
            <a:r>
              <a:rPr lang="en-US" altLang="en-US" sz="2000" dirty="0">
                <a:latin typeface="Times New Roman" panose="02020603050405020304" pitchFamily="18" charset="0"/>
                <a:cs typeface="Times New Roman" panose="02020603050405020304" pitchFamily="18" charset="0"/>
              </a:rPr>
              <a:t> X-linked mental retardation. Am J Hum Genet </a:t>
            </a:r>
            <a:r>
              <a:rPr lang="en-US" altLang="en-US" sz="2000" i="1" dirty="0">
                <a:latin typeface="Times New Roman" panose="02020603050405020304" pitchFamily="18" charset="0"/>
                <a:cs typeface="Times New Roman" panose="02020603050405020304" pitchFamily="18" charset="0"/>
              </a:rPr>
              <a:t>75</a:t>
            </a:r>
            <a:r>
              <a:rPr lang="en-US" altLang="en-US" sz="2000" dirty="0">
                <a:latin typeface="Times New Roman" panose="02020603050405020304" pitchFamily="18" charset="0"/>
                <a:cs typeface="Times New Roman" panose="02020603050405020304" pitchFamily="18" charset="0"/>
              </a:rPr>
              <a:t>, 305-309 </a:t>
            </a:r>
          </a:p>
          <a:p>
            <a:pPr marL="342900" indent="-342900">
              <a:buFont typeface="+mj-lt"/>
              <a:buAutoNum type="arabicPeriod"/>
            </a:pPr>
            <a:r>
              <a:rPr lang="en-US" altLang="en-US" sz="2000" dirty="0" err="1">
                <a:latin typeface="Times New Roman" panose="02020603050405020304" pitchFamily="18" charset="0"/>
                <a:cs typeface="Times New Roman" panose="02020603050405020304" pitchFamily="18" charset="0"/>
              </a:rPr>
              <a:t>Ramser</a:t>
            </a:r>
            <a:r>
              <a:rPr lang="en-US" altLang="en-US" sz="2000" dirty="0">
                <a:latin typeface="Times New Roman" panose="02020603050405020304" pitchFamily="18" charset="0"/>
                <a:cs typeface="Times New Roman" panose="02020603050405020304" pitchFamily="18" charset="0"/>
              </a:rPr>
              <a:t> J, </a:t>
            </a:r>
            <a:r>
              <a:rPr lang="en-US" altLang="en-US" sz="2000" dirty="0" err="1">
                <a:latin typeface="Times New Roman" panose="02020603050405020304" pitchFamily="18" charset="0"/>
                <a:cs typeface="Times New Roman" panose="02020603050405020304" pitchFamily="18" charset="0"/>
              </a:rPr>
              <a:t>Winnepenninckx</a:t>
            </a:r>
            <a:r>
              <a:rPr lang="en-US" altLang="en-US" sz="2000" dirty="0">
                <a:latin typeface="Times New Roman" panose="02020603050405020304" pitchFamily="18" charset="0"/>
                <a:cs typeface="Times New Roman" panose="02020603050405020304" pitchFamily="18" charset="0"/>
              </a:rPr>
              <a:t> B, Lenski C, </a:t>
            </a:r>
            <a:r>
              <a:rPr lang="en-US" altLang="en-US" sz="2000" dirty="0" err="1">
                <a:latin typeface="Times New Roman" panose="02020603050405020304" pitchFamily="18" charset="0"/>
                <a:cs typeface="Times New Roman" panose="02020603050405020304" pitchFamily="18" charset="0"/>
              </a:rPr>
              <a:t>Errijgers</a:t>
            </a:r>
            <a:r>
              <a:rPr lang="en-US" altLang="en-US" sz="2000" dirty="0">
                <a:latin typeface="Times New Roman" panose="02020603050405020304" pitchFamily="18" charset="0"/>
                <a:cs typeface="Times New Roman" panose="02020603050405020304" pitchFamily="18" charset="0"/>
              </a:rPr>
              <a:t> V, </a:t>
            </a:r>
            <a:r>
              <a:rPr lang="en-US" altLang="en-US" sz="2000" dirty="0" err="1">
                <a:latin typeface="Times New Roman" panose="02020603050405020304" pitchFamily="18" charset="0"/>
                <a:cs typeface="Times New Roman" panose="02020603050405020304" pitchFamily="18" charset="0"/>
              </a:rPr>
              <a:t>Platzer</a:t>
            </a:r>
            <a:r>
              <a:rPr lang="en-US" altLang="en-US" sz="2000" dirty="0">
                <a:latin typeface="Times New Roman" panose="02020603050405020304" pitchFamily="18" charset="0"/>
                <a:cs typeface="Times New Roman" panose="02020603050405020304" pitchFamily="18" charset="0"/>
              </a:rPr>
              <a:t> M, Schwartz CE, </a:t>
            </a:r>
            <a:r>
              <a:rPr lang="en-US" altLang="en-US" sz="2000" dirty="0" err="1">
                <a:latin typeface="Times New Roman" panose="02020603050405020304" pitchFamily="18" charset="0"/>
                <a:cs typeface="Times New Roman" panose="02020603050405020304" pitchFamily="18" charset="0"/>
              </a:rPr>
              <a:t>Meindl</a:t>
            </a:r>
            <a:r>
              <a:rPr lang="en-US" altLang="en-US" sz="2000" dirty="0">
                <a:latin typeface="Times New Roman" panose="02020603050405020304" pitchFamily="18" charset="0"/>
                <a:cs typeface="Times New Roman" panose="02020603050405020304" pitchFamily="18" charset="0"/>
              </a:rPr>
              <a:t> A, </a:t>
            </a:r>
            <a:r>
              <a:rPr lang="en-US" altLang="en-US" sz="2000" dirty="0" err="1">
                <a:latin typeface="Times New Roman" panose="02020603050405020304" pitchFamily="18" charset="0"/>
                <a:cs typeface="Times New Roman" panose="02020603050405020304" pitchFamily="18" charset="0"/>
              </a:rPr>
              <a:t>Kooy</a:t>
            </a:r>
            <a:r>
              <a:rPr lang="en-US" altLang="en-US" sz="2000" dirty="0">
                <a:latin typeface="Times New Roman" panose="02020603050405020304" pitchFamily="18" charset="0"/>
                <a:cs typeface="Times New Roman" panose="02020603050405020304" pitchFamily="18" charset="0"/>
              </a:rPr>
              <a:t> RF. A splice site mutation in the methyltransferase gene FTSJ1 in Xp11.23 is associated with non- syndromic mental retardation in a large Belgian family (MRX9). J Med Genet. 2004 Sep;41(9):679-83.</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Hirata, A., Okada, K., Yoshi, K., </a:t>
            </a:r>
            <a:r>
              <a:rPr lang="en-US" sz="2000" dirty="0" err="1">
                <a:latin typeface="Times New Roman" panose="02020603050405020304" pitchFamily="18" charset="0"/>
                <a:cs typeface="Times New Roman" panose="02020603050405020304" pitchFamily="18" charset="0"/>
              </a:rPr>
              <a:t>Shiraishi</a:t>
            </a:r>
            <a:r>
              <a:rPr lang="en-US" sz="2000" dirty="0">
                <a:latin typeface="Times New Roman" panose="02020603050405020304" pitchFamily="18" charset="0"/>
                <a:cs typeface="Times New Roman" panose="02020603050405020304" pitchFamily="18" charset="0"/>
              </a:rPr>
              <a:t>, H., </a:t>
            </a:r>
            <a:r>
              <a:rPr lang="en-US" sz="2000" dirty="0" err="1">
                <a:latin typeface="Times New Roman" panose="02020603050405020304" pitchFamily="18" charset="0"/>
                <a:cs typeface="Times New Roman" panose="02020603050405020304" pitchFamily="18" charset="0"/>
              </a:rPr>
              <a:t>Saijo</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Yonezawa</a:t>
            </a:r>
            <a:r>
              <a:rPr lang="en-US" sz="2000" dirty="0">
                <a:latin typeface="Times New Roman" panose="02020603050405020304" pitchFamily="18" charset="0"/>
                <a:cs typeface="Times New Roman" panose="02020603050405020304" pitchFamily="18" charset="0"/>
              </a:rPr>
              <a:t>, K., Shimizu, N., Hori, H. (2019). Structure of tRNA methyltransferase complex of Trm7 and Trm734 reveals a novel binding interface for tRNA recognition. Nucleic Acids Res. 47(20), 10942-10955. </a:t>
            </a:r>
          </a:p>
          <a:p>
            <a:endParaRPr lang="en-US" dirty="0"/>
          </a:p>
        </p:txBody>
      </p:sp>
      <p:pic>
        <p:nvPicPr>
          <p:cNvPr id="3" name="Picture 2" descr="trm7 Y138R figure (1) - PowerPoint"/>
          <p:cNvPicPr>
            <a:picLocks noChangeAspect="1"/>
          </p:cNvPicPr>
          <p:nvPr/>
        </p:nvPicPr>
        <p:blipFill rotWithShape="1">
          <a:blip r:embed="rId12">
            <a:extLst>
              <a:ext uri="{28A0092B-C50C-407E-A947-70E740481C1C}">
                <a14:useLocalDpi xmlns:a14="http://schemas.microsoft.com/office/drawing/2010/main" val="0"/>
              </a:ext>
            </a:extLst>
          </a:blip>
          <a:srcRect l="19218" t="36419" r="14219" b="18891"/>
          <a:stretch/>
        </p:blipFill>
        <p:spPr>
          <a:xfrm>
            <a:off x="31034839" y="4821416"/>
            <a:ext cx="11973759" cy="6071202"/>
          </a:xfrm>
          <a:prstGeom prst="rect">
            <a:avLst/>
          </a:prstGeom>
        </p:spPr>
      </p:pic>
      <p:pic>
        <p:nvPicPr>
          <p:cNvPr id="32" name="Picture 31"/>
          <p:cNvPicPr>
            <a:picLocks noChangeAspect="1"/>
          </p:cNvPicPr>
          <p:nvPr/>
        </p:nvPicPr>
        <p:blipFill>
          <a:blip r:embed="rId13"/>
          <a:stretch>
            <a:fillRect/>
          </a:stretch>
        </p:blipFill>
        <p:spPr>
          <a:xfrm>
            <a:off x="18931177" y="15665775"/>
            <a:ext cx="6606606" cy="3955223"/>
          </a:xfrm>
          <a:prstGeom prst="rect">
            <a:avLst/>
          </a:prstGeom>
        </p:spPr>
      </p:pic>
      <p:pic>
        <p:nvPicPr>
          <p:cNvPr id="4" name="Picture 3" descr="trm7 Y138R figure (2) - PowerPoint"/>
          <p:cNvPicPr>
            <a:picLocks noChangeAspect="1"/>
          </p:cNvPicPr>
          <p:nvPr/>
        </p:nvPicPr>
        <p:blipFill rotWithShape="1">
          <a:blip r:embed="rId14">
            <a:extLst>
              <a:ext uri="{28A0092B-C50C-407E-A947-70E740481C1C}">
                <a14:useLocalDpi xmlns:a14="http://schemas.microsoft.com/office/drawing/2010/main" val="0"/>
              </a:ext>
            </a:extLst>
          </a:blip>
          <a:srcRect l="20375" t="37102" r="17729" b="24884"/>
          <a:stretch/>
        </p:blipFill>
        <p:spPr>
          <a:xfrm>
            <a:off x="17742593" y="24060742"/>
            <a:ext cx="10114470" cy="4414292"/>
          </a:xfrm>
          <a:prstGeom prst="rect">
            <a:avLst/>
          </a:prstGeom>
        </p:spPr>
      </p:pic>
      <p:pic>
        <p:nvPicPr>
          <p:cNvPr id="18" name="Picture 17" descr="Background pattern&#10;&#10;Description automatically generated">
            <a:extLst>
              <a:ext uri="{FF2B5EF4-FFF2-40B4-BE49-F238E27FC236}">
                <a16:creationId xmlns:a16="http://schemas.microsoft.com/office/drawing/2014/main" id="{9851AD28-7E0F-804A-A98F-FF90EB798A9C}"/>
              </a:ext>
            </a:extLst>
          </p:cNvPr>
          <p:cNvPicPr>
            <a:picLocks noChangeAspect="1"/>
          </p:cNvPicPr>
          <p:nvPr/>
        </p:nvPicPr>
        <p:blipFill>
          <a:blip r:embed="rId15"/>
          <a:stretch>
            <a:fillRect/>
          </a:stretch>
        </p:blipFill>
        <p:spPr>
          <a:xfrm>
            <a:off x="22867027" y="7627401"/>
            <a:ext cx="6164165" cy="5249194"/>
          </a:xfrm>
          <a:prstGeom prst="rect">
            <a:avLst/>
          </a:prstGeom>
        </p:spPr>
      </p:pic>
      <p:cxnSp>
        <p:nvCxnSpPr>
          <p:cNvPr id="44" name="Straight Arrow Connector 43">
            <a:extLst>
              <a:ext uri="{FF2B5EF4-FFF2-40B4-BE49-F238E27FC236}">
                <a16:creationId xmlns:a16="http://schemas.microsoft.com/office/drawing/2014/main" id="{860644A8-8EA6-5745-85C8-FCAAC7557C70}"/>
              </a:ext>
            </a:extLst>
          </p:cNvPr>
          <p:cNvCxnSpPr/>
          <p:nvPr/>
        </p:nvCxnSpPr>
        <p:spPr>
          <a:xfrm flipV="1">
            <a:off x="22053511" y="11150120"/>
            <a:ext cx="1534467" cy="1022768"/>
          </a:xfrm>
          <a:prstGeom prst="straightConnector1">
            <a:avLst/>
          </a:prstGeom>
          <a:ln w="57150">
            <a:solidFill>
              <a:srgbClr val="0037A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F081F82-9358-0940-9B56-6AD8D959AE7D}"/>
              </a:ext>
            </a:extLst>
          </p:cNvPr>
          <p:cNvCxnSpPr>
            <a:cxnSpLocks/>
          </p:cNvCxnSpPr>
          <p:nvPr/>
        </p:nvCxnSpPr>
        <p:spPr>
          <a:xfrm flipH="1" flipV="1">
            <a:off x="26226533" y="11228019"/>
            <a:ext cx="1495654" cy="1684351"/>
          </a:xfrm>
          <a:prstGeom prst="straightConnector1">
            <a:avLst/>
          </a:prstGeom>
          <a:ln w="57150">
            <a:solidFill>
              <a:srgbClr val="0037A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93000A3-1189-174D-847D-CE6E3C720E69}"/>
              </a:ext>
            </a:extLst>
          </p:cNvPr>
          <p:cNvCxnSpPr/>
          <p:nvPr/>
        </p:nvCxnSpPr>
        <p:spPr>
          <a:xfrm flipH="1">
            <a:off x="25091875" y="6148684"/>
            <a:ext cx="335280" cy="1848778"/>
          </a:xfrm>
          <a:prstGeom prst="straightConnector1">
            <a:avLst/>
          </a:prstGeom>
          <a:ln w="57150">
            <a:solidFill>
              <a:srgbClr val="0037A4"/>
            </a:solidFill>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30680307" y="4924025"/>
            <a:ext cx="12502006" cy="5632311"/>
          </a:xfrm>
          <a:prstGeom prst="rect">
            <a:avLst/>
          </a:prstGeom>
          <a:noFill/>
          <a:ln>
            <a:solidFill>
              <a:schemeClr val="tx1"/>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3" name="TextBox 22">
            <a:extLst>
              <a:ext uri="{FF2B5EF4-FFF2-40B4-BE49-F238E27FC236}">
                <a16:creationId xmlns:a16="http://schemas.microsoft.com/office/drawing/2014/main" id="{53D1B7F6-B382-7D40-B614-30FC98ED16E4}"/>
              </a:ext>
            </a:extLst>
          </p:cNvPr>
          <p:cNvSpPr txBox="1"/>
          <p:nvPr/>
        </p:nvSpPr>
        <p:spPr>
          <a:xfrm>
            <a:off x="15960577" y="4618358"/>
            <a:ext cx="13710453" cy="17081599"/>
          </a:xfrm>
          <a:prstGeom prst="rect">
            <a:avLst/>
          </a:prstGeom>
          <a:noFill/>
          <a:ln>
            <a:solidFill>
              <a:schemeClr val="tx1"/>
            </a:solidFill>
          </a:ln>
        </p:spPr>
        <p:txBody>
          <a:bodyPr wrap="square" rtlCol="0">
            <a:spAutoFit/>
          </a:bodyPr>
          <a:lstStyle/>
          <a:p>
            <a:pPr algn="r"/>
            <a:r>
              <a:rPr lang="en-US" sz="4000" b="1" u="sng" dirty="0">
                <a:latin typeface="Times New Roman" panose="02020603050405020304" pitchFamily="18" charset="0"/>
                <a:cs typeface="Times New Roman" panose="02020603050405020304" pitchFamily="18" charset="0"/>
              </a:rPr>
              <a:t>Crystal Structure of Trm7-Trm734 Complex</a:t>
            </a:r>
            <a:r>
              <a:rPr lang="en-US" sz="4000" b="1" u="sng" baseline="30000" dirty="0">
                <a:latin typeface="Times New Roman" panose="02020603050405020304" pitchFamily="18" charset="0"/>
                <a:cs typeface="Times New Roman" panose="02020603050405020304" pitchFamily="18" charset="0"/>
              </a:rPr>
              <a:t>5</a:t>
            </a:r>
          </a:p>
          <a:p>
            <a:endParaRPr lang="en-US" sz="4000" u="sng"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Site-directed mutagenesis was performed to mutate selected candidate residues and develop a spot test assay to analyze the role of Trm7 residues such as Y138 and R169 in binding</a:t>
            </a: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Growth assay for Trm7 activity: </a:t>
            </a:r>
            <a:r>
              <a:rPr lang="en-US" sz="4000" dirty="0">
                <a:latin typeface="Times New Roman" panose="02020603050405020304" pitchFamily="18" charset="0"/>
                <a:cs typeface="Times New Roman" panose="02020603050405020304" pitchFamily="18" charset="0"/>
              </a:rPr>
              <a:t>Trm7 variants are expressed in mutant strains and growth is assayed to test functionality</a:t>
            </a:r>
          </a:p>
        </p:txBody>
      </p:sp>
      <p:pic>
        <p:nvPicPr>
          <p:cNvPr id="24" name="Picture 23">
            <a:extLst>
              <a:ext uri="{FF2B5EF4-FFF2-40B4-BE49-F238E27FC236}">
                <a16:creationId xmlns:a16="http://schemas.microsoft.com/office/drawing/2014/main" id="{CC0B85C8-3C9B-EF44-ABCC-1C0ED9C56BF2}"/>
              </a:ext>
            </a:extLst>
          </p:cNvPr>
          <p:cNvPicPr>
            <a:picLocks noChangeAspect="1"/>
          </p:cNvPicPr>
          <p:nvPr/>
        </p:nvPicPr>
        <p:blipFill rotWithShape="1">
          <a:blip r:embed="rId16"/>
          <a:srcRect r="62910" b="4402"/>
          <a:stretch/>
        </p:blipFill>
        <p:spPr>
          <a:xfrm>
            <a:off x="107914" y="31043150"/>
            <a:ext cx="14977322" cy="1770994"/>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2E8C174C-1E1A-C54F-A328-213027BCB94C}"/>
              </a:ext>
            </a:extLst>
          </p:cNvPr>
          <p:cNvPicPr>
            <a:picLocks noChangeAspect="1"/>
          </p:cNvPicPr>
          <p:nvPr/>
        </p:nvPicPr>
        <p:blipFill>
          <a:blip r:embed="rId17"/>
          <a:stretch>
            <a:fillRect/>
          </a:stretch>
        </p:blipFill>
        <p:spPr>
          <a:xfrm>
            <a:off x="38372346" y="31584038"/>
            <a:ext cx="5518854" cy="1230106"/>
          </a:xfrm>
          <a:prstGeom prst="rect">
            <a:avLst/>
          </a:prstGeom>
        </p:spPr>
      </p:pic>
      <p:pic>
        <p:nvPicPr>
          <p:cNvPr id="52" name="Audio 51">
            <a:hlinkClick r:id="" action="ppaction://media"/>
            <a:extLst>
              <a:ext uri="{FF2B5EF4-FFF2-40B4-BE49-F238E27FC236}">
                <a16:creationId xmlns:a16="http://schemas.microsoft.com/office/drawing/2014/main" id="{7FCF15F8-FB88-5445-A2FC-CB9624FC805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926000" y="31953200"/>
            <a:ext cx="812800" cy="812800"/>
          </a:xfrm>
          <a:prstGeom prst="rect">
            <a:avLst/>
          </a:prstGeom>
        </p:spPr>
      </p:pic>
    </p:spTree>
    <p:extLst>
      <p:ext uri="{BB962C8B-B14F-4D97-AF65-F5344CB8AC3E}">
        <p14:creationId xmlns:p14="http://schemas.microsoft.com/office/powerpoint/2010/main" val="3073506751"/>
      </p:ext>
    </p:extLst>
  </p:cSld>
  <p:clrMapOvr>
    <a:masterClrMapping/>
  </p:clrMapOvr>
  <mc:AlternateContent xmlns:mc="http://schemas.openxmlformats.org/markup-compatibility/2006">
    <mc:Choice xmlns:p14="http://schemas.microsoft.com/office/powerpoint/2010/main" Requires="p14">
      <p:transition spd="slow" p14:dur="2000" advTm="598161"/>
    </mc:Choice>
    <mc:Fallback>
      <p:transition spd="slow" advTm="59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2441</TotalTime>
  <Words>778</Words>
  <Application>Microsoft Macintosh PowerPoint</Application>
  <PresentationFormat>Custom</PresentationFormat>
  <Paragraphs>110</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Kellyn Dolezal</dc:creator>
  <cp:lastModifiedBy>Kellyn Dolezal</cp:lastModifiedBy>
  <cp:revision>111</cp:revision>
  <cp:lastPrinted>2020-10-28T20:54:03Z</cp:lastPrinted>
  <dcterms:created xsi:type="dcterms:W3CDTF">2020-10-27T23:22:55Z</dcterms:created>
  <dcterms:modified xsi:type="dcterms:W3CDTF">2020-11-02T05:48:38Z</dcterms:modified>
</cp:coreProperties>
</file>