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4" d="100"/>
          <a:sy n="64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A1C012-8297-4361-ACE8-A2509FB18911}"/>
              </a:ext>
            </a:extLst>
          </p:cNvPr>
          <p:cNvSpPr/>
          <p:nvPr/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EC2572-8518-46FF-8F60-FE2963DF4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120" y="640080"/>
            <a:ext cx="10268712" cy="3227832"/>
          </a:xfrm>
        </p:spPr>
        <p:txBody>
          <a:bodyPr anchor="b">
            <a:normAutofit/>
          </a:bodyPr>
          <a:lstStyle>
            <a:lvl1pPr algn="ctr">
              <a:defRPr sz="8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A0C76A-7715-48A4-8CF5-14BBF61962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120" y="4526280"/>
            <a:ext cx="10268712" cy="1508760"/>
          </a:xfrm>
        </p:spPr>
        <p:txBody>
          <a:bodyPr>
            <a:norm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2D4EF84-F7DF-49C5-9285-301284ADB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10/28/2020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1266E04-79AF-49EF-86BC-DB29D304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0DF5B53-9A9A-46CE-A910-25ADA5875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036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327B9-64C6-4AFE-8E67-F60CD17A8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92656D-F600-4D76-8A0F-BDBE78759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A13412-4939-4879-B91F-BB5B029B6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10/28/2020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237DB9-DE7D-4687-82D7-612600F06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19356-0444-4C23-82D3-E2FDE28D3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931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EB51B7C-D548-4AB7-90A4-C196105E6D56}"/>
              </a:ext>
            </a:extLst>
          </p:cNvPr>
          <p:cNvSpPr/>
          <p:nvPr/>
        </p:nvSpPr>
        <p:spPr>
          <a:xfrm>
            <a:off x="7108274" y="0"/>
            <a:ext cx="508372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DC521B-8B54-4843-9FF4-B2C30FA004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51740" y="643467"/>
            <a:ext cx="3477092" cy="5533495"/>
          </a:xfrm>
        </p:spPr>
        <p:txBody>
          <a:bodyPr vert="eaVert" tIns="9144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0E3F10-9E27-41E6-A965-4243E37BE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60120" y="643467"/>
            <a:ext cx="5504687" cy="5533496"/>
          </a:xfrm>
        </p:spPr>
        <p:txBody>
          <a:bodyPr vert="eaVert" tIns="91440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41D62D-51A0-4AD7-8027-BF548FB6AA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7898" y="6356350"/>
            <a:ext cx="25227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10/28/2020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857492-A701-44A1-B1D5-7B2C8CD06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D2E8AE-F1AA-4D19-A434-102501D3B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15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80910-921F-4143-AB01-0F0AFC29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182FC-5A0B-4C24-A6ED-990ED5BA9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6172F4-3DB0-4AE3-8926-081B7803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10/28/2020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5F1358-C731-465B-BCB1-2CCBFD6EC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59536-57D3-4C8A-A207-568465A3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70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1E0804-8E9E-4C6E-B18D-44FE715B239E}"/>
              </a:ext>
            </a:extLst>
          </p:cNvPr>
          <p:cNvSpPr/>
          <p:nvPr/>
        </p:nvSpPr>
        <p:spPr>
          <a:xfrm>
            <a:off x="0" y="0"/>
            <a:ext cx="12192000" cy="4224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278AA1-17A5-44BF-8791-EACDA31F5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768096"/>
            <a:ext cx="10268712" cy="3136392"/>
          </a:xfrm>
        </p:spPr>
        <p:txBody>
          <a:bodyPr anchor="b">
            <a:normAutofit/>
          </a:bodyPr>
          <a:lstStyle>
            <a:lvl1pPr>
              <a:defRPr sz="7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203A5-DA79-4778-AB85-150365748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4544568"/>
            <a:ext cx="10268712" cy="1545336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E3B1B5E-0912-44AE-BAED-70B980E53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10/28/2020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46C82F1-A7B2-4F03-A26B-59D79BF5B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1DC1ABC-47A9-477B-A29D-F6690EE6B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065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5F398-F05F-4793-9FA5-5B817EB95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7F1CD-2CD4-4BBB-AB36-73A20B1A8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0120" y="2587752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7BBE02-B884-4CCC-9CBD-13B792BBA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2992" y="2583371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7FBE509-AA68-4D63-A589-AD5DE7FFF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10/28/2020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C1A4D52-57E4-4F45-BC2C-9FD73E9CE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76AD5E1-358D-4236-85AE-74713259E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164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7D32C-166A-4FBE-B24D-C25769095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1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EC567-F249-462A-B71A-9C40D50E2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0120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B7D2C6-69D1-4DE4-BF68-5FB0623DB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9944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367CC7-ED09-4F8D-A39A-C5969D33B9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9944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F92A44F-DE98-4FB5-B474-5DCCDD267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10/28/2020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79DA-A9E4-4E93-93F1-81907A901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04DFE57-AA80-4ED8-AD77-35CC56F3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B62259C-ADDF-4293-AD3B-AB2E04A7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4008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C7BA0-DC57-452F-85B7-C979AA690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C53797-8D72-4774-AC93-EB9FDD650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10/28/2020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E945AB7-1A32-4516-ABF9-B40958AE2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2923C3-1D67-4089-A6B1-9A10315E8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337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A8DC1-14F6-453B-A724-D6493F063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10/28/2020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63FF0-1A91-4698-B12A-112D05373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66D53-44B3-4F04-93FD-9756A601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799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3A0FE-F7E3-433E-9A29-D778690D2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591850"/>
            <a:ext cx="6045644" cy="3593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94B15D-55F5-4208-AF40-41CAFEB56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0120" y="2591850"/>
            <a:ext cx="3811905" cy="3277137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8A46CE7-2F0F-4C85-B633-B9FCB8347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10/28/2020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0900919-3A73-4918-9D97-8DBE7ABB7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8BC1001-E44E-4A9A-9E60-2E319A844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125AC31-022C-40AA-B65C-C9AC48395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8253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97A575-703F-410E-9A84-F9B578FEAE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267712"/>
            <a:ext cx="6571469" cy="459028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8B509-934D-400A-A922-45B61AC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5971" y="2587752"/>
            <a:ext cx="3992856" cy="3593592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9813C51-6954-4F3A-A043-D1BCC8B50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10/28/2020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0AC32FB-49A3-40E4-9D24-17759704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93F5E6-DAE6-447B-8038-5F4C9A799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FF97FB-514D-4FE8-A9A4-E9A111A56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0319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153959-30FA-4987-A094-7243641F474B}"/>
              </a:ext>
            </a:extLst>
          </p:cNvPr>
          <p:cNvSpPr/>
          <p:nvPr/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216229-A6DB-436A-B327-667E80F0A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B351D-270D-480D-8AF5-6A213ED2B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2587752"/>
            <a:ext cx="10268712" cy="3593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B0E73-3310-4A8F-BB4A-7A6A99121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 spc="50" baseline="0">
                <a:solidFill>
                  <a:schemeClr val="tx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10/28/2020</a:t>
            </a:fld>
            <a:endParaRPr lang="en-US" spc="5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1C4C0-515B-4404-A780-C31E7DFE5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spc="50" baseline="0">
                <a:solidFill>
                  <a:schemeClr val="tx1"/>
                </a:solidFill>
              </a:defRPr>
            </a:lvl1pPr>
          </a:lstStyle>
          <a:p>
            <a:endParaRPr lang="en-US" spc="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C30C7-F013-428C-A6F7-A8CCCD14CE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836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18" r:id="rId6"/>
    <p:sldLayoutId id="2147483714" r:id="rId7"/>
    <p:sldLayoutId id="2147483715" r:id="rId8"/>
    <p:sldLayoutId id="2147483716" r:id="rId9"/>
    <p:sldLayoutId id="2147483717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kern="1200" cap="all" spc="12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1000"/>
        </a:lnSpc>
        <a:spcBef>
          <a:spcPts val="700"/>
        </a:spcBef>
        <a:spcAft>
          <a:spcPts val="700"/>
        </a:spcAft>
        <a:buFont typeface="Arial" panose="020B0604020202020204" pitchFamily="34" charset="0"/>
        <a:buNone/>
        <a:defRPr sz="26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23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9436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D2A6C-BA03-4760-BCA5-308F67AAB8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000" y="639763"/>
            <a:ext cx="6473645" cy="3227387"/>
          </a:xfrm>
        </p:spPr>
        <p:txBody>
          <a:bodyPr anchor="b">
            <a:noAutofit/>
          </a:bodyPr>
          <a:lstStyle/>
          <a:p>
            <a:pPr algn="l"/>
            <a:r>
              <a:rPr lang="en-US" sz="4800" dirty="0"/>
              <a:t>Observing if Anxiety Negatively Influences Academic Performance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DF4306-6A0C-4444-B260-A5E747BEB8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438" y="4525963"/>
            <a:ext cx="6021207" cy="1509712"/>
          </a:xfrm>
        </p:spPr>
        <p:txBody>
          <a:bodyPr anchor="t">
            <a:normAutofit/>
          </a:bodyPr>
          <a:lstStyle/>
          <a:p>
            <a:pPr algn="l"/>
            <a:r>
              <a:rPr lang="en-US" dirty="0"/>
              <a:t>Evan Charles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62ADE6-24EF-49F9-B6C2-FDEADFF7FF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561" r="26108" b="-1"/>
          <a:stretch/>
        </p:blipFill>
        <p:spPr>
          <a:xfrm>
            <a:off x="7534655" y="10"/>
            <a:ext cx="4657345" cy="6857990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1BDDAE2A-8E6A-4272-8018-B435E29803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198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046"/>
    </mc:Choice>
    <mc:Fallback>
      <p:transition spd="slow" advTm="120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29360-73F4-4E4F-9150-1FFEAB9E7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of subject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EC261-29C9-44D3-AFBD-7254BC8C7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Anxiety and stress have been thought to be negatively associated with academic achievement/performance</a:t>
            </a:r>
          </a:p>
          <a:p>
            <a:pPr marL="731520" lvl="1" indent="-457200">
              <a:buFont typeface="Arial" panose="020B0604020202020204" pitchFamily="34" charset="0"/>
              <a:buChar char="•"/>
            </a:pPr>
            <a:r>
              <a:rPr lang="en-US" dirty="0"/>
              <a:t>It is believed that when someone becomes stressed, or is dealing with anxiety, their performance in academics is impaired.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Many studies have observed this phenomenon, and in this study we compared our meta-analysis findings to that of a similar meta-analysis from 1991.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6B9170B0-8641-4283-82B8-FEC40F9D08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426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563"/>
    </mc:Choice>
    <mc:Fallback>
      <p:transition spd="slow" advTm="395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2C163-0DB0-44E2-957F-99E17BE9E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48B10-E8D3-4CD2-B23A-9422183D0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How strongly are anxiety/stress and academic performance related?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previous meta-analysis shows an effect size of r = -.212</a:t>
            </a:r>
          </a:p>
        </p:txBody>
      </p:sp>
      <p:pic>
        <p:nvPicPr>
          <p:cNvPr id="1026" name="Picture 2" descr="When Anxiety Hits | Reaching for Clear Skies">
            <a:extLst>
              <a:ext uri="{FF2B5EF4-FFF2-40B4-BE49-F238E27FC236}">
                <a16:creationId xmlns:a16="http://schemas.microsoft.com/office/drawing/2014/main" id="{19D8CE3E-8085-4A41-A8E9-97C6910B1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385" y="4069176"/>
            <a:ext cx="2428086" cy="268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67AAB30C-99A8-4C43-AC0F-EE6A65B8A112}"/>
              </a:ext>
            </a:extLst>
          </p:cNvPr>
          <p:cNvSpPr/>
          <p:nvPr/>
        </p:nvSpPr>
        <p:spPr>
          <a:xfrm>
            <a:off x="5442542" y="4667697"/>
            <a:ext cx="1303867" cy="1303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9796E7F-E234-412F-BB6C-DD765C76A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480" y="4118624"/>
            <a:ext cx="3657646" cy="273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B304A4B2-1B92-4F0E-8C60-9FCAFD88C3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321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539"/>
    </mc:Choice>
    <mc:Fallback>
      <p:transition spd="slow" advTm="175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26963-CF16-46DE-BA97-F40783DA7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Meta-analysis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71F42-A074-48FE-8278-0A3B29C3C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Meta-analysis is the process of combining together similar studies to form a more powerful conclusion</a:t>
            </a:r>
          </a:p>
          <a:p>
            <a:pPr marL="514350" indent="-514350">
              <a:buAutoNum type="arabicPeriod"/>
            </a:pPr>
            <a:r>
              <a:rPr lang="en-US" dirty="0"/>
              <a:t>Form Research Question</a:t>
            </a:r>
          </a:p>
          <a:p>
            <a:pPr marL="514350" indent="-514350">
              <a:buAutoNum type="arabicPeriod"/>
            </a:pPr>
            <a:r>
              <a:rPr lang="en-US" dirty="0"/>
              <a:t>Literature Search</a:t>
            </a:r>
          </a:p>
          <a:p>
            <a:pPr marL="514350" indent="-514350">
              <a:buAutoNum type="arabicPeriod"/>
            </a:pPr>
            <a:r>
              <a:rPr lang="en-US" dirty="0"/>
              <a:t>Computing effect sizes</a:t>
            </a:r>
          </a:p>
          <a:p>
            <a:pPr marL="514350" indent="-514350">
              <a:buAutoNum type="arabicPeriod"/>
            </a:pPr>
            <a:r>
              <a:rPr lang="en-US" dirty="0"/>
              <a:t>Meta-analytical calculations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0DA7A5F3-48B4-4D09-94AB-C9778F1E24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54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385"/>
    </mc:Choice>
    <mc:Fallback xmlns="">
      <p:transition spd="slow" advTm="563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6036F-557D-4404-A41C-2836A6A65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Meta-analysis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C2EE1-5583-413A-AA25-F647F33A0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Computing effect sizes</a:t>
            </a:r>
          </a:p>
          <a:p>
            <a:pPr marL="731520" lvl="1" indent="-457200">
              <a:buFont typeface="Arial" panose="020B0604020202020204" pitchFamily="34" charset="0"/>
              <a:buChar char="•"/>
            </a:pPr>
            <a:r>
              <a:rPr lang="en-US" dirty="0"/>
              <a:t>We use correlation r for the effect sizes</a:t>
            </a:r>
          </a:p>
          <a:p>
            <a:pPr marL="731520" lvl="1" indent="-457200">
              <a:buFont typeface="Arial" panose="020B0604020202020204" pitchFamily="34" charset="0"/>
              <a:buChar char="•"/>
            </a:pPr>
            <a:r>
              <a:rPr lang="en-US" dirty="0"/>
              <a:t>Correlations were reported in the studies</a:t>
            </a:r>
          </a:p>
          <a:p>
            <a:pPr marL="1051560" lvl="3" indent="-457200">
              <a:buFont typeface="Arial" panose="020B0604020202020204" pitchFamily="34" charset="0"/>
              <a:buChar char="•"/>
            </a:pPr>
            <a:r>
              <a:rPr lang="en-US" dirty="0"/>
              <a:t> Copied to an Excel file to find overall effect size and moderating variables</a:t>
            </a:r>
          </a:p>
          <a:p>
            <a:pPr marL="731520" lvl="1" indent="-457200">
              <a:buFont typeface="Arial" panose="020B0604020202020204" pitchFamily="34" charset="0"/>
              <a:buChar char="•"/>
            </a:pPr>
            <a:r>
              <a:rPr lang="en-US" dirty="0"/>
              <a:t>(Correlations were computed from tabulated M and SD)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4ADE6D2-783E-4A73-A4E9-BBD35BAC93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538349"/>
              </p:ext>
            </p:extLst>
          </p:nvPr>
        </p:nvGraphicFramePr>
        <p:xfrm>
          <a:off x="1802638" y="5075596"/>
          <a:ext cx="8583675" cy="1105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1225">
                  <a:extLst>
                    <a:ext uri="{9D8B030D-6E8A-4147-A177-3AD203B41FA5}">
                      <a16:colId xmlns:a16="http://schemas.microsoft.com/office/drawing/2014/main" val="1518939250"/>
                    </a:ext>
                  </a:extLst>
                </a:gridCol>
                <a:gridCol w="2861225">
                  <a:extLst>
                    <a:ext uri="{9D8B030D-6E8A-4147-A177-3AD203B41FA5}">
                      <a16:colId xmlns:a16="http://schemas.microsoft.com/office/drawing/2014/main" val="829301922"/>
                    </a:ext>
                  </a:extLst>
                </a:gridCol>
                <a:gridCol w="2861225">
                  <a:extLst>
                    <a:ext uri="{9D8B030D-6E8A-4147-A177-3AD203B41FA5}">
                      <a16:colId xmlns:a16="http://schemas.microsoft.com/office/drawing/2014/main" val="713595902"/>
                    </a:ext>
                  </a:extLst>
                </a:gridCol>
              </a:tblGrid>
              <a:tr h="55287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Moderate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Strong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9740089"/>
                  </a:ext>
                </a:extLst>
              </a:tr>
              <a:tr h="55287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-.10 or +.10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-.30 or +.30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-.50 or +.50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000584"/>
                  </a:ext>
                </a:extLst>
              </a:tr>
            </a:tbl>
          </a:graphicData>
        </a:graphic>
      </p:graphicFrame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8C30321A-7009-4007-B163-B2AF10B79D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089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046"/>
    </mc:Choice>
    <mc:Fallback>
      <p:transition spd="slow" advTm="430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8793E-DC8A-4FB0-81A4-34B7FD195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Meta-analysis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80D3D-CDD3-4BE5-8FA8-13B763DC6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2587752"/>
            <a:ext cx="5987332" cy="3952434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Meta-analytical calculations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Compute </a:t>
            </a:r>
            <a:r>
              <a:rPr lang="en-US" u="sng" dirty="0"/>
              <a:t>weighted average effect size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Weighted based on the sample size</a:t>
            </a:r>
          </a:p>
          <a:p>
            <a:pPr marL="731520" lvl="1" indent="-457200">
              <a:buFont typeface="Arial" panose="020B0604020202020204" pitchFamily="34" charset="0"/>
              <a:buChar char="•"/>
            </a:pPr>
            <a:r>
              <a:rPr lang="en-US" dirty="0"/>
              <a:t>Larger studies count more towards the average</a:t>
            </a:r>
          </a:p>
          <a:p>
            <a:pPr marL="731520" lvl="1" indent="-457200">
              <a:buFont typeface="Arial" panose="020B0604020202020204" pitchFamily="34" charset="0"/>
              <a:buChar char="•"/>
            </a:pPr>
            <a:r>
              <a:rPr lang="en-US" dirty="0"/>
              <a:t>In this meta-analysis we found one study to have over 70,000 participants.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F3AA7D02-B46C-42BD-B7E7-FD22B5429F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1026" name="Picture 2" descr="Weight Management | Reliant Edge Solutions">
            <a:extLst>
              <a:ext uri="{FF2B5EF4-FFF2-40B4-BE49-F238E27FC236}">
                <a16:creationId xmlns:a16="http://schemas.microsoft.com/office/drawing/2014/main" id="{B74C8ECB-881B-446B-9A5A-D65FCE0D9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452" y="2449200"/>
            <a:ext cx="4909930" cy="368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63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698"/>
    </mc:Choice>
    <mc:Fallback xmlns="">
      <p:transition spd="slow" advTm="326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20A5D-21D0-43AD-8690-C373A81E6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45B91-CC36-4F82-9E65-7F31BEB9F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overall weighted average effect size</a:t>
            </a:r>
          </a:p>
          <a:p>
            <a:pPr marL="731520" lvl="1" indent="-457200">
              <a:buFont typeface="Arial" panose="020B0604020202020204" pitchFamily="34" charset="0"/>
              <a:buChar char="•"/>
            </a:pPr>
            <a:r>
              <a:rPr lang="en-US" dirty="0"/>
              <a:t>R = -.07.</a:t>
            </a:r>
          </a:p>
          <a:p>
            <a:pPr marL="731520" lvl="1" indent="-457200">
              <a:buFont typeface="Arial" panose="020B0604020202020204" pitchFamily="34" charset="0"/>
              <a:buChar char="•"/>
            </a:pPr>
            <a:r>
              <a:rPr lang="en-US" dirty="0"/>
              <a:t>According to Cohen’s guidelines, this is a weak effect size.</a:t>
            </a:r>
          </a:p>
          <a:p>
            <a:pPr marL="731520" lvl="1" indent="-457200">
              <a:buFont typeface="Arial" panose="020B0604020202020204" pitchFamily="34" charset="0"/>
              <a:buChar char="•"/>
            </a:pPr>
            <a:r>
              <a:rPr lang="en-US" dirty="0"/>
              <a:t>As people are more anxious, or stressed, their academic performance seems to worsen.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43538060-DEC6-400B-B0DA-E5775EDF92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309139"/>
            <a:ext cx="406400" cy="406400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3789E30-E231-4281-A9F1-036E078015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69674"/>
              </p:ext>
            </p:extLst>
          </p:nvPr>
        </p:nvGraphicFramePr>
        <p:xfrm>
          <a:off x="1802638" y="5075596"/>
          <a:ext cx="8583675" cy="1105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1225">
                  <a:extLst>
                    <a:ext uri="{9D8B030D-6E8A-4147-A177-3AD203B41FA5}">
                      <a16:colId xmlns:a16="http://schemas.microsoft.com/office/drawing/2014/main" val="1518939250"/>
                    </a:ext>
                  </a:extLst>
                </a:gridCol>
                <a:gridCol w="2861225">
                  <a:extLst>
                    <a:ext uri="{9D8B030D-6E8A-4147-A177-3AD203B41FA5}">
                      <a16:colId xmlns:a16="http://schemas.microsoft.com/office/drawing/2014/main" val="829301922"/>
                    </a:ext>
                  </a:extLst>
                </a:gridCol>
                <a:gridCol w="2861225">
                  <a:extLst>
                    <a:ext uri="{9D8B030D-6E8A-4147-A177-3AD203B41FA5}">
                      <a16:colId xmlns:a16="http://schemas.microsoft.com/office/drawing/2014/main" val="713595902"/>
                    </a:ext>
                  </a:extLst>
                </a:gridCol>
              </a:tblGrid>
              <a:tr h="55287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Moderate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Strong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9740089"/>
                  </a:ext>
                </a:extLst>
              </a:tr>
              <a:tr h="55287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-.10 or +.10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-.30 or +.30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-.50 or +.50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000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479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11"/>
    </mc:Choice>
    <mc:Fallback xmlns="">
      <p:transition spd="slow" advTm="301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2EA12-C6D2-4CA3-A50A-590CB3825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E83B9-2D92-4293-81CF-861E91144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2286000"/>
            <a:ext cx="10268712" cy="389534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Moderator Variables</a:t>
            </a:r>
          </a:p>
          <a:p>
            <a:pPr marL="731520" lvl="1" indent="-457200">
              <a:buFont typeface="Arial" panose="020B0604020202020204" pitchFamily="34" charset="0"/>
              <a:buChar char="•"/>
            </a:pPr>
            <a:r>
              <a:rPr lang="en-US" dirty="0"/>
              <a:t>Some of the studies included a difference in stress between writing and math performances.</a:t>
            </a:r>
          </a:p>
          <a:p>
            <a:pPr marL="731520" lvl="1" indent="-457200">
              <a:buFont typeface="Arial" panose="020B0604020202020204" pitchFamily="34" charset="0"/>
              <a:buChar char="•"/>
            </a:pPr>
            <a:r>
              <a:rPr lang="en-US" dirty="0"/>
              <a:t>One study in this meta analysis may have skewed the results due to its sample size (n=74,186)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2B3421-D285-4B98-896A-22C16F133E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8371" y="4472561"/>
            <a:ext cx="3968695" cy="23854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109C39-994D-473B-B9AA-1EB082E636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8534" y="4472561"/>
            <a:ext cx="3968695" cy="2385439"/>
          </a:xfrm>
          <a:prstGeom prst="rect">
            <a:avLst/>
          </a:prstGeom>
        </p:spPr>
      </p:pic>
      <p:pic>
        <p:nvPicPr>
          <p:cNvPr id="14" name="Audio 13">
            <a:hlinkClick r:id="" action="ppaction://media"/>
            <a:extLst>
              <a:ext uri="{FF2B5EF4-FFF2-40B4-BE49-F238E27FC236}">
                <a16:creationId xmlns:a16="http://schemas.microsoft.com/office/drawing/2014/main" id="{E47C09FB-E3B4-4FFB-A0A0-54F23C3852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096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084"/>
    </mc:Choice>
    <mc:Fallback>
      <p:transition spd="slow" advTm="530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2F27B-5FBA-4168-A366-09F51D3FD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 and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225E9-AD3E-4FCE-A40E-DD131BE5B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2587751"/>
            <a:ext cx="10268712" cy="374531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There is a weak, negative relationship between stress/anxiety and academic performance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implications for this research should be in assessing how other, external factors may exasperate the negative effect that stress/anxiety have on academic performance.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 truly astonishing finding is that since 1991, the effect size has gone down in magnitude, showing that anxiety/stress isn’t having as much of a negative effect in academics. </a:t>
            </a:r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DD6B0528-3584-4BB4-8B03-47C050318F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70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158"/>
    </mc:Choice>
    <mc:Fallback>
      <p:transition spd="slow" advTm="461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JuxtaposeVT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67">
      <a:majorFont>
        <a:latin typeface="Franklin Gothic Demi Cond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uxtaposeVTI" id="{FBDCC3B4-6EA8-442A-B697-43C068E31FE3}" vid="{090F2E09-E4E2-4F71-A70E-279F5A0D9E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110</TotalTime>
  <Words>401</Words>
  <Application>Microsoft Office PowerPoint</Application>
  <PresentationFormat>Widescreen</PresentationFormat>
  <Paragraphs>52</Paragraphs>
  <Slides>9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Franklin Gothic Demi Cond</vt:lpstr>
      <vt:lpstr>Franklin Gothic Medium</vt:lpstr>
      <vt:lpstr>Wingdings</vt:lpstr>
      <vt:lpstr>JuxtaposeVTI</vt:lpstr>
      <vt:lpstr>Observing if Anxiety Negatively Influences Academic Performance</vt:lpstr>
      <vt:lpstr>Background of subject</vt:lpstr>
      <vt:lpstr>Research Question</vt:lpstr>
      <vt:lpstr>The Meta-analysis Method</vt:lpstr>
      <vt:lpstr>The Meta-analysis method</vt:lpstr>
      <vt:lpstr>The Meta-analysis method</vt:lpstr>
      <vt:lpstr>Results</vt:lpstr>
      <vt:lpstr>Results </vt:lpstr>
      <vt:lpstr>Summary and Implications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Observing if Anxiety Negatively Influences Academic Performance</dc:title>
  <dc:creator>Evan Charles</dc:creator>
  <cp:lastModifiedBy>Evan Charles</cp:lastModifiedBy>
  <cp:revision>13</cp:revision>
  <dcterms:created xsi:type="dcterms:W3CDTF">2020-10-22T00:34:45Z</dcterms:created>
  <dcterms:modified xsi:type="dcterms:W3CDTF">2020-10-29T02:03:03Z</dcterms:modified>
</cp:coreProperties>
</file>