
<file path=[Content_Types].xml><?xml version="1.0" encoding="utf-8"?>
<Types xmlns="http://schemas.openxmlformats.org/package/2006/content-types">
  <Default Extension="fntdata" ContentType="application/x-fontdata"/>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Old Standard TT" pitchFamily="2" charset="77"/>
      <p:regular r:id="rId17"/>
      <p:bold r:id="rId18"/>
      <p:italic r:id="rId19"/>
    </p:embeddedFont>
    <p:embeddedFont>
      <p:font typeface="Proxima Nova" panose="02000506030000020004"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43"/>
    <p:restoredTop sz="78912"/>
  </p:normalViewPr>
  <p:slideViewPr>
    <p:cSldViewPr snapToGrid="0">
      <p:cViewPr varScale="1">
        <p:scale>
          <a:sx n="133" d="100"/>
          <a:sy n="133" d="100"/>
        </p:scale>
        <p:origin x="376" y="18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37d7adc2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a37d7adc2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a:p>
            <a:pPr marL="0" lvl="0" indent="0" algn="l" rtl="0">
              <a:spcBef>
                <a:spcPts val="0"/>
              </a:spcBef>
              <a:spcAft>
                <a:spcPts val="0"/>
              </a:spcAft>
              <a:buClr>
                <a:schemeClr val="dk1"/>
              </a:buClr>
              <a:buSzPts val="1100"/>
              <a:buFont typeface="Arial"/>
              <a:buNone/>
            </a:pPr>
            <a:r>
              <a:rPr lang="en" sz="1050">
                <a:solidFill>
                  <a:srgbClr val="202729"/>
                </a:solidFill>
                <a:highlight>
                  <a:srgbClr val="FFFFFF"/>
                </a:highlight>
              </a:rPr>
              <a:t>For the three most common symptomns impacted, Hyperarousal was the most impacted with a very strong effect of 0.98, Re-Rexpereicing had a strong effect with the effect size being 0.75 and Avoidance had moderate effect of 0.57</a:t>
            </a:r>
            <a:endParaRPr sz="1050">
              <a:solidFill>
                <a:srgbClr val="202729"/>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202729"/>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A very strong effect of d = 0.98 means that mindfulness had a powerful effect on hyperarousal, in that people who went through mindfulness treatment programs showed much lower symptoms of hyperarousal.” A Strong effect of Cohen’s d of 0.75 means that mindfulness also had powerful effect on reexperiencing, in that individuals who engaged in mindfulness based practices showed a reduction in re experiencing. A moderate effect of 0.57 means that mindfulness had an decent effect on symptoms of avoidance. This means that individuals who engaged in mindfulness based practice experienced a reduction in symptoms of avoidance though not as much of a reduction as with Hyperarousal and Re Experiencing </a:t>
            </a:r>
            <a:endParaRPr sz="1050">
              <a:solidFill>
                <a:srgbClr val="202729"/>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37d7adc2d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a37d7adc2d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a:p>
            <a:pPr marL="0" lvl="0" indent="0" algn="l" rtl="0">
              <a:lnSpc>
                <a:spcPct val="115000"/>
              </a:lnSpc>
              <a:spcBef>
                <a:spcPts val="0"/>
              </a:spcBef>
              <a:spcAft>
                <a:spcPts val="0"/>
              </a:spcAft>
              <a:buClr>
                <a:schemeClr val="dk1"/>
              </a:buClr>
              <a:buSzPts val="1100"/>
              <a:buFont typeface="Arial"/>
              <a:buNone/>
            </a:pPr>
            <a:r>
              <a:rPr lang="en" sz="900">
                <a:solidFill>
                  <a:srgbClr val="616161"/>
                </a:solidFill>
                <a:latin typeface="Proxima Nova"/>
                <a:ea typeface="Proxima Nova"/>
                <a:cs typeface="Proxima Nova"/>
                <a:sym typeface="Proxima Nova"/>
              </a:rPr>
              <a:t>A strong relationship was found between mindfulness based practices and the reduction of PTSD symptom severity.</a:t>
            </a:r>
            <a:br>
              <a:rPr lang="en" sz="900">
                <a:solidFill>
                  <a:srgbClr val="616161"/>
                </a:solidFill>
                <a:latin typeface="Proxima Nova"/>
                <a:ea typeface="Proxima Nova"/>
                <a:cs typeface="Proxima Nova"/>
                <a:sym typeface="Proxima Nova"/>
              </a:rPr>
            </a:br>
            <a:endParaRPr sz="900">
              <a:solidFill>
                <a:srgbClr val="616161"/>
              </a:solidFill>
              <a:latin typeface="Proxima Nova"/>
              <a:ea typeface="Proxima Nova"/>
              <a:cs typeface="Proxima Nova"/>
              <a:sym typeface="Proxima Nova"/>
            </a:endParaRPr>
          </a:p>
          <a:p>
            <a:pPr marL="0" lvl="0" indent="0" algn="l" rtl="0">
              <a:lnSpc>
                <a:spcPct val="115000"/>
              </a:lnSpc>
              <a:spcBef>
                <a:spcPts val="1600"/>
              </a:spcBef>
              <a:spcAft>
                <a:spcPts val="0"/>
              </a:spcAft>
              <a:buClr>
                <a:schemeClr val="dk1"/>
              </a:buClr>
              <a:buSzPts val="1100"/>
              <a:buFont typeface="Arial"/>
              <a:buNone/>
            </a:pPr>
            <a:r>
              <a:rPr lang="en" sz="900">
                <a:solidFill>
                  <a:srgbClr val="616161"/>
                </a:solidFill>
                <a:latin typeface="Proxima Nova"/>
                <a:ea typeface="Proxima Nova"/>
                <a:cs typeface="Proxima Nova"/>
                <a:sym typeface="Proxima Nova"/>
              </a:rPr>
              <a:t>This suggest that mindfulness based practices may be more beneficial in treating symptoms of PTSD than more traditional practices. </a:t>
            </a:r>
            <a:br>
              <a:rPr lang="en" sz="900">
                <a:solidFill>
                  <a:srgbClr val="616161"/>
                </a:solidFill>
                <a:latin typeface="Proxima Nova"/>
                <a:ea typeface="Proxima Nova"/>
                <a:cs typeface="Proxima Nova"/>
                <a:sym typeface="Proxima Nova"/>
              </a:rPr>
            </a:br>
            <a:endParaRPr sz="900">
              <a:solidFill>
                <a:srgbClr val="616161"/>
              </a:solidFill>
              <a:latin typeface="Proxima Nova"/>
              <a:ea typeface="Proxima Nova"/>
              <a:cs typeface="Proxima Nova"/>
              <a:sym typeface="Proxima Nova"/>
            </a:endParaRPr>
          </a:p>
          <a:p>
            <a:pPr marL="0" lvl="0" indent="0" algn="l" rtl="0">
              <a:lnSpc>
                <a:spcPct val="115000"/>
              </a:lnSpc>
              <a:spcBef>
                <a:spcPts val="1600"/>
              </a:spcBef>
              <a:spcAft>
                <a:spcPts val="1600"/>
              </a:spcAft>
              <a:buClr>
                <a:schemeClr val="dk1"/>
              </a:buClr>
              <a:buSzPts val="1100"/>
              <a:buFont typeface="Arial"/>
              <a:buNone/>
            </a:pPr>
            <a:r>
              <a:rPr lang="en" sz="900">
                <a:solidFill>
                  <a:srgbClr val="616161"/>
                </a:solidFill>
                <a:latin typeface="Proxima Nova"/>
                <a:ea typeface="Proxima Nova"/>
                <a:cs typeface="Proxima Nova"/>
                <a:sym typeface="Proxima Nova"/>
              </a:rPr>
              <a:t>Around 500,000 veterans return from active duty with PTSD. This mental disorder can cause the individual to experience hardships and loss of quality of life. Common treatments that </a:t>
            </a:r>
            <a:r>
              <a:rPr lang="en" sz="1800">
                <a:solidFill>
                  <a:srgbClr val="616161"/>
                </a:solidFill>
                <a:latin typeface="Proxima Nova"/>
                <a:ea typeface="Proxima Nova"/>
                <a:cs typeface="Proxima Nova"/>
                <a:sym typeface="Proxima Nova"/>
              </a:rPr>
              <a:t>are currently used are medication and psychotherapy. However, based on this meta analysis, mindfulness based practices may also be beneficial in treating veterans with PSTD.</a:t>
            </a:r>
            <a:br>
              <a:rPr lang="en" sz="1800">
                <a:solidFill>
                  <a:srgbClr val="616161"/>
                </a:solidFill>
                <a:latin typeface="Proxima Nova"/>
                <a:ea typeface="Proxima Nova"/>
                <a:cs typeface="Proxima Nova"/>
                <a:sym typeface="Proxima Nova"/>
              </a:rPr>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37d7adc2d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37d7adc2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46153394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46153394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a46153394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46153394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37d7adc2d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37d7adc2d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37d7adc2d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37d7adc2d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a37d7adc2d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a37d7adc2d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Amanda</a:t>
            </a:r>
            <a:br>
              <a:rPr lang="en"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a37d7adc2d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a37d7adc2d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a37d7adc2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a37d7adc2d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37d7adc2d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37d7adc2d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a37d7adc2d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a37d7adc2d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a37d7adc2d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a37d7adc2d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a:p>
            <a:pPr marL="0" lvl="0" indent="0" algn="l" rtl="0">
              <a:spcBef>
                <a:spcPts val="0"/>
              </a:spcBef>
              <a:spcAft>
                <a:spcPts val="0"/>
              </a:spcAft>
              <a:buNone/>
            </a:pPr>
            <a:r>
              <a:rPr lang="en"/>
              <a:t>The overall effect of mindfulness based interventions on reducing PTSD symptoms had a moderate effect of 0.62</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m4a"/><Relationship Id="rId7" Type="http://schemas.openxmlformats.org/officeDocument/2006/relationships/notesSlide" Target="../notesSlides/notesSlide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4a"/><Relationship Id="rId4" Type="http://schemas.microsoft.com/office/2007/relationships/media"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9.mp3"/><Relationship Id="rId7" Type="http://schemas.openxmlformats.org/officeDocument/2006/relationships/notesSlide" Target="../notesSlides/notesSlide10.xml"/><Relationship Id="rId2" Type="http://schemas.microsoft.com/office/2007/relationships/media" Target="../media/media19.mp3"/><Relationship Id="rId1" Type="http://schemas.openxmlformats.org/officeDocument/2006/relationships/tags" Target="../tags/tag10.xml"/><Relationship Id="rId6" Type="http://schemas.openxmlformats.org/officeDocument/2006/relationships/slideLayout" Target="../slideLayouts/slideLayout3.xml"/><Relationship Id="rId5" Type="http://schemas.openxmlformats.org/officeDocument/2006/relationships/audio" Target="../media/media20.m4a"/><Relationship Id="rId4" Type="http://schemas.microsoft.com/office/2007/relationships/media" Target="../media/media20.m4a"/><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1.mp3"/><Relationship Id="rId7" Type="http://schemas.openxmlformats.org/officeDocument/2006/relationships/notesSlide" Target="../notesSlides/notesSlide11.xml"/><Relationship Id="rId2" Type="http://schemas.microsoft.com/office/2007/relationships/media" Target="../media/media21.mp3"/><Relationship Id="rId1" Type="http://schemas.openxmlformats.org/officeDocument/2006/relationships/tags" Target="../tags/tag11.xml"/><Relationship Id="rId6" Type="http://schemas.openxmlformats.org/officeDocument/2006/relationships/slideLayout" Target="../slideLayouts/slideLayout3.xml"/><Relationship Id="rId5" Type="http://schemas.openxmlformats.org/officeDocument/2006/relationships/audio" Target="../media/media22.m4a"/><Relationship Id="rId4" Type="http://schemas.microsoft.com/office/2007/relationships/media" Target="../media/media22.m4a"/><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hyperlink" Target="https://doi-org.libproxy.eku.edu/10.1002/jts.22397"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doi.apa.org/doi/10.1037/tra0000559" TargetMode="External"/><Relationship Id="rId5" Type="http://schemas.openxmlformats.org/officeDocument/2006/relationships/hyperlink" Target="https://doi-org.libproxy.eku.edu/10.1002/jclp.22483%5C"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notesSlide" Target="../notesSlides/notesSlide2.xm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audio" Target="../media/media5.m4a"/><Relationship Id="rId7" Type="http://schemas.openxmlformats.org/officeDocument/2006/relationships/notesSlide" Target="../notesSlides/notesSlide3.xml"/><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slideLayout" Target="../slideLayouts/slideLayout3.xml"/><Relationship Id="rId5" Type="http://schemas.openxmlformats.org/officeDocument/2006/relationships/audio" Target="../media/media6.m4a"/><Relationship Id="rId4" Type="http://schemas.microsoft.com/office/2007/relationships/media" Target="../media/media6.m4a"/><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audio" Target="../media/media7.mp3"/><Relationship Id="rId7" Type="http://schemas.openxmlformats.org/officeDocument/2006/relationships/notesSlide" Target="../notesSlides/notesSlide4.xml"/><Relationship Id="rId2" Type="http://schemas.microsoft.com/office/2007/relationships/media" Target="../media/media7.mp3"/><Relationship Id="rId1" Type="http://schemas.openxmlformats.org/officeDocument/2006/relationships/tags" Target="../tags/tag4.xml"/><Relationship Id="rId6" Type="http://schemas.openxmlformats.org/officeDocument/2006/relationships/slideLayout" Target="../slideLayouts/slideLayout3.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9.m4a"/><Relationship Id="rId7" Type="http://schemas.openxmlformats.org/officeDocument/2006/relationships/notesSlide" Target="../notesSlides/notesSlide5.xml"/><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slideLayout" Target="../slideLayouts/slideLayout3.xml"/><Relationship Id="rId5" Type="http://schemas.openxmlformats.org/officeDocument/2006/relationships/audio" Target="../media/media10.m4a"/><Relationship Id="rId4" Type="http://schemas.microsoft.com/office/2007/relationships/media" Target="../media/media10.m4a"/></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notesSlide" Target="../notesSlides/notesSlide6.xml"/><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audio" Target="../media/media12.m4a"/><Relationship Id="rId10" Type="http://schemas.openxmlformats.org/officeDocument/2006/relationships/image" Target="../media/image1.png"/><Relationship Id="rId4" Type="http://schemas.microsoft.com/office/2007/relationships/media" Target="../media/media12.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3.m4a"/><Relationship Id="rId7" Type="http://schemas.openxmlformats.org/officeDocument/2006/relationships/notesSlide" Target="../notesSlides/notesSlide7.xml"/><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slideLayout" Target="../slideLayouts/slideLayout3.xml"/><Relationship Id="rId5" Type="http://schemas.openxmlformats.org/officeDocument/2006/relationships/audio" Target="../media/media14.m4a"/><Relationship Id="rId4" Type="http://schemas.microsoft.com/office/2007/relationships/media" Target="../media/media14.m4a"/></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m4a"/><Relationship Id="rId7" Type="http://schemas.openxmlformats.org/officeDocument/2006/relationships/notesSlide" Target="../notesSlides/notesSlide8.xml"/><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slideLayout" Target="../slideLayouts/slideLayout3.xml"/><Relationship Id="rId5" Type="http://schemas.openxmlformats.org/officeDocument/2006/relationships/audio" Target="../media/media16.m4a"/><Relationship Id="rId4" Type="http://schemas.microsoft.com/office/2007/relationships/media" Target="../media/media16.m4a"/></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17.mp3"/><Relationship Id="rId7" Type="http://schemas.openxmlformats.org/officeDocument/2006/relationships/notesSlide" Target="../notesSlides/notesSlide9.xml"/><Relationship Id="rId2" Type="http://schemas.microsoft.com/office/2007/relationships/media" Target="../media/media17.mp3"/><Relationship Id="rId1" Type="http://schemas.openxmlformats.org/officeDocument/2006/relationships/tags" Target="../tags/tag9.xml"/><Relationship Id="rId6" Type="http://schemas.openxmlformats.org/officeDocument/2006/relationships/slideLayout" Target="../slideLayouts/slideLayout3.xml"/><Relationship Id="rId11" Type="http://schemas.openxmlformats.org/officeDocument/2006/relationships/image" Target="../media/image1.png"/><Relationship Id="rId5" Type="http://schemas.openxmlformats.org/officeDocument/2006/relationships/audio" Target="../media/media18.m4a"/><Relationship Id="rId10" Type="http://schemas.openxmlformats.org/officeDocument/2006/relationships/image" Target="../media/image9.png"/><Relationship Id="rId4" Type="http://schemas.microsoft.com/office/2007/relationships/media" Target="../media/media18.m4a"/><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100">
                <a:solidFill>
                  <a:srgbClr val="FFFFFF"/>
                </a:solidFill>
              </a:rPr>
              <a:t>A Meta-Analysis if the Impact of Mindfulness-Based Interventions on PTSD in Veteran Populations</a:t>
            </a:r>
            <a:endParaRPr sz="1900">
              <a:solidFill>
                <a:srgbClr val="FFFFFF"/>
              </a:solidFill>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 Strong, B.S.</a:t>
            </a:r>
            <a:endParaRPr/>
          </a:p>
          <a:p>
            <a:pPr marL="0" lvl="0" indent="0" algn="l" rtl="0">
              <a:spcBef>
                <a:spcPts val="0"/>
              </a:spcBef>
              <a:spcAft>
                <a:spcPts val="0"/>
              </a:spcAft>
              <a:buNone/>
            </a:pPr>
            <a:r>
              <a:rPr lang="en"/>
              <a:t>Amanda Catalan, B.S. </a:t>
            </a:r>
            <a:endParaRPr/>
          </a:p>
        </p:txBody>
      </p:sp>
      <p:pic>
        <p:nvPicPr>
          <p:cNvPr id="2" name="Slide 1.m4a" descr="Slide 1.m4a">
            <a:hlinkClick r:id="" action="ppaction://media"/>
            <a:extLst>
              <a:ext uri="{FF2B5EF4-FFF2-40B4-BE49-F238E27FC236}">
                <a16:creationId xmlns:a16="http://schemas.microsoft.com/office/drawing/2014/main" id="{2A9E3FD2-760B-0246-B728-FE6FB28C1C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24900" y="4221739"/>
            <a:ext cx="812800" cy="812800"/>
          </a:xfrm>
          <a:prstGeom prst="rect">
            <a:avLst/>
          </a:prstGeom>
        </p:spPr>
      </p:pic>
      <p:pic>
        <p:nvPicPr>
          <p:cNvPr id="9" name="Audio 8">
            <a:hlinkClick r:id="" action="ppaction://media"/>
            <a:extLst>
              <a:ext uri="{FF2B5EF4-FFF2-40B4-BE49-F238E27FC236}">
                <a16:creationId xmlns:a16="http://schemas.microsoft.com/office/drawing/2014/main" id="{B10130FB-A3F9-EF45-9209-D77BE62D17EE}"/>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817"/>
    </mc:Choice>
    <mc:Fallback>
      <p:transition spd="slow" advTm="18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322" objId="2"/>
        <p14:stopEvt time="17978"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24" name="Google Shape;124;p22"/>
          <p:cNvSpPr txBox="1">
            <a:spLocks noGrp="1"/>
          </p:cNvSpPr>
          <p:nvPr>
            <p:ph type="body" idx="1"/>
          </p:nvPr>
        </p:nvSpPr>
        <p:spPr>
          <a:xfrm>
            <a:off x="344475" y="1135050"/>
            <a:ext cx="8520600" cy="3397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Moderator variables: Avoidance, Hyperarousal, and Re-Experiencing</a:t>
            </a:r>
            <a:endParaRPr sz="2100"/>
          </a:p>
          <a:p>
            <a:pPr marL="457200" lvl="0" indent="-361950" algn="l" rtl="0">
              <a:spcBef>
                <a:spcPts val="0"/>
              </a:spcBef>
              <a:spcAft>
                <a:spcPts val="0"/>
              </a:spcAft>
              <a:buSzPts val="2100"/>
              <a:buChar char="●"/>
            </a:pPr>
            <a:r>
              <a:rPr lang="en" sz="2100"/>
              <a:t>Moderators affect the size of the relationship between the IV and DV</a:t>
            </a:r>
            <a:endParaRPr sz="2100"/>
          </a:p>
          <a:p>
            <a:pPr marL="914400" lvl="1" indent="-336550" algn="l" rtl="0">
              <a:spcBef>
                <a:spcPts val="0"/>
              </a:spcBef>
              <a:spcAft>
                <a:spcPts val="0"/>
              </a:spcAft>
              <a:buSzPts val="1700"/>
              <a:buChar char="○"/>
            </a:pPr>
            <a:r>
              <a:rPr lang="en" sz="1700"/>
              <a:t>Hyperarousal: Cohen’s d= 0.98</a:t>
            </a:r>
            <a:endParaRPr sz="1700"/>
          </a:p>
          <a:p>
            <a:pPr marL="914400" lvl="1" indent="-336550" algn="l" rtl="0">
              <a:spcBef>
                <a:spcPts val="0"/>
              </a:spcBef>
              <a:spcAft>
                <a:spcPts val="0"/>
              </a:spcAft>
              <a:buSzPts val="1700"/>
              <a:buChar char="○"/>
            </a:pPr>
            <a:r>
              <a:rPr lang="en" sz="1700"/>
              <a:t>Re-Experiencing: Cohen’s d= 0.75</a:t>
            </a:r>
            <a:endParaRPr sz="1700"/>
          </a:p>
          <a:p>
            <a:pPr marL="914400" lvl="1" indent="-336550" algn="l" rtl="0">
              <a:spcBef>
                <a:spcPts val="0"/>
              </a:spcBef>
              <a:spcAft>
                <a:spcPts val="0"/>
              </a:spcAft>
              <a:buSzPts val="1700"/>
              <a:buChar char="○"/>
            </a:pPr>
            <a:r>
              <a:rPr lang="en" sz="1700"/>
              <a:t>Avoidance: Cohen’s d=0.57</a:t>
            </a:r>
            <a:endParaRPr sz="1700"/>
          </a:p>
          <a:p>
            <a:pPr marL="914400" lvl="0" indent="0" algn="l" rtl="0">
              <a:spcBef>
                <a:spcPts val="1600"/>
              </a:spcBef>
              <a:spcAft>
                <a:spcPts val="1600"/>
              </a:spcAft>
              <a:buNone/>
            </a:pPr>
            <a:endParaRPr/>
          </a:p>
        </p:txBody>
      </p:sp>
      <p:pic>
        <p:nvPicPr>
          <p:cNvPr id="125" name="Google Shape;125;p22"/>
          <p:cNvPicPr preferRelativeResize="0"/>
          <p:nvPr/>
        </p:nvPicPr>
        <p:blipFill>
          <a:blip r:embed="rId8">
            <a:alphaModFix/>
          </a:blip>
          <a:stretch>
            <a:fillRect/>
          </a:stretch>
        </p:blipFill>
        <p:spPr>
          <a:xfrm>
            <a:off x="4572004" y="3590925"/>
            <a:ext cx="4293075" cy="1400175"/>
          </a:xfrm>
          <a:prstGeom prst="rect">
            <a:avLst/>
          </a:prstGeom>
          <a:noFill/>
          <a:ln>
            <a:noFill/>
          </a:ln>
        </p:spPr>
      </p:pic>
      <p:pic>
        <p:nvPicPr>
          <p:cNvPr id="2" name="Slide 10.mp3" descr="Slide 10.mp3">
            <a:hlinkClick r:id="" action="ppaction://media"/>
            <a:extLst>
              <a:ext uri="{FF2B5EF4-FFF2-40B4-BE49-F238E27FC236}">
                <a16:creationId xmlns:a16="http://schemas.microsoft.com/office/drawing/2014/main" id="{BEEEC5A2-9B3C-BE4C-9AAE-A30CB00BF97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364" y="4178300"/>
            <a:ext cx="812800" cy="812800"/>
          </a:xfrm>
          <a:prstGeom prst="rect">
            <a:avLst/>
          </a:prstGeom>
        </p:spPr>
      </p:pic>
      <p:pic>
        <p:nvPicPr>
          <p:cNvPr id="4" name="Audio 3">
            <a:hlinkClick r:id="" action="ppaction://media"/>
            <a:extLst>
              <a:ext uri="{FF2B5EF4-FFF2-40B4-BE49-F238E27FC236}">
                <a16:creationId xmlns:a16="http://schemas.microsoft.com/office/drawing/2014/main" id="{7C8249D1-3F2C-754F-B40E-AC51C0C537E0}"/>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613"/>
    </mc:Choice>
    <mc:Fallback>
      <p:transition spd="slow" advTm="6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65" objId="2"/>
        <p14:stopEvt time="62613"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and Implications</a:t>
            </a:r>
            <a:endParaRPr/>
          </a:p>
        </p:txBody>
      </p:sp>
      <p:sp>
        <p:nvSpPr>
          <p:cNvPr id="132" name="Google Shape;132;p23"/>
          <p:cNvSpPr txBox="1">
            <a:spLocks noGrp="1"/>
          </p:cNvSpPr>
          <p:nvPr>
            <p:ph type="body" idx="1"/>
          </p:nvPr>
        </p:nvSpPr>
        <p:spPr>
          <a:xfrm>
            <a:off x="311700" y="1017725"/>
            <a:ext cx="8520600" cy="377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br>
              <a:rPr lang="en"/>
            </a:br>
            <a:br>
              <a:rPr lang="en"/>
            </a:br>
            <a:r>
              <a:rPr lang="en"/>
              <a:t>Strong relationship was found between mindfulness based practices and reduction of PTSD symptoms</a:t>
            </a:r>
            <a:endParaRPr/>
          </a:p>
          <a:p>
            <a:pPr marL="0" lvl="0" indent="0" algn="l" rtl="0">
              <a:spcBef>
                <a:spcPts val="1600"/>
              </a:spcBef>
              <a:spcAft>
                <a:spcPts val="0"/>
              </a:spcAft>
              <a:buNone/>
            </a:pPr>
            <a:r>
              <a:rPr lang="en"/>
              <a:t>May be more beneficial as an intervention</a:t>
            </a:r>
            <a:br>
              <a:rPr lang="en"/>
            </a:br>
            <a:endParaRPr/>
          </a:p>
          <a:p>
            <a:pPr marL="0" lvl="0" indent="0" algn="l" rtl="0">
              <a:spcBef>
                <a:spcPts val="1600"/>
              </a:spcBef>
              <a:spcAft>
                <a:spcPts val="0"/>
              </a:spcAft>
              <a:buNone/>
            </a:pPr>
            <a:r>
              <a:rPr lang="en"/>
              <a:t>Veterans who return with PTSD may benefit from using mindfulness based practices as an intervention</a:t>
            </a:r>
            <a:endParaRPr/>
          </a:p>
          <a:p>
            <a:pPr marL="0" lvl="0" indent="0" algn="l" rtl="0">
              <a:spcBef>
                <a:spcPts val="1600"/>
              </a:spcBef>
              <a:spcAft>
                <a:spcPts val="1600"/>
              </a:spcAft>
              <a:buNone/>
            </a:pPr>
            <a:endParaRPr/>
          </a:p>
        </p:txBody>
      </p:sp>
      <p:pic>
        <p:nvPicPr>
          <p:cNvPr id="133" name="Google Shape;133;p23"/>
          <p:cNvPicPr preferRelativeResize="0"/>
          <p:nvPr/>
        </p:nvPicPr>
        <p:blipFill>
          <a:blip r:embed="rId8">
            <a:alphaModFix/>
          </a:blip>
          <a:stretch>
            <a:fillRect/>
          </a:stretch>
        </p:blipFill>
        <p:spPr>
          <a:xfrm>
            <a:off x="5519788" y="167813"/>
            <a:ext cx="2619375" cy="1743075"/>
          </a:xfrm>
          <a:prstGeom prst="rect">
            <a:avLst/>
          </a:prstGeom>
          <a:noFill/>
          <a:ln>
            <a:noFill/>
          </a:ln>
        </p:spPr>
      </p:pic>
      <p:pic>
        <p:nvPicPr>
          <p:cNvPr id="2" name="Slide 11.mp3" descr="Slide 11.mp3">
            <a:hlinkClick r:id="" action="ppaction://media"/>
            <a:extLst>
              <a:ext uri="{FF2B5EF4-FFF2-40B4-BE49-F238E27FC236}">
                <a16:creationId xmlns:a16="http://schemas.microsoft.com/office/drawing/2014/main" id="{5174DBA3-A97C-E843-AD2B-4159B0CE22D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8414" y="4125775"/>
            <a:ext cx="812800" cy="812800"/>
          </a:xfrm>
          <a:prstGeom prst="rect">
            <a:avLst/>
          </a:prstGeom>
        </p:spPr>
      </p:pic>
      <p:pic>
        <p:nvPicPr>
          <p:cNvPr id="4" name="Audio 3">
            <a:hlinkClick r:id="" action="ppaction://media"/>
            <a:extLst>
              <a:ext uri="{FF2B5EF4-FFF2-40B4-BE49-F238E27FC236}">
                <a16:creationId xmlns:a16="http://schemas.microsoft.com/office/drawing/2014/main" id="{9D7DA83C-4A7C-704A-8730-947B654D3725}"/>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2447"/>
    </mc:Choice>
    <mc:Fallback>
      <p:transition spd="slow" advTm="4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92" objId="2"/>
        <p14:stopEvt time="40675"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73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140" name="Google Shape;140;p24"/>
          <p:cNvSpPr txBox="1">
            <a:spLocks noGrp="1"/>
          </p:cNvSpPr>
          <p:nvPr>
            <p:ph type="body" idx="1"/>
          </p:nvPr>
        </p:nvSpPr>
        <p:spPr>
          <a:xfrm>
            <a:off x="311700" y="645925"/>
            <a:ext cx="8520600" cy="4332300"/>
          </a:xfrm>
          <a:prstGeom prst="rect">
            <a:avLst/>
          </a:prstGeom>
        </p:spPr>
        <p:txBody>
          <a:bodyPr spcFirstLastPara="1" wrap="square" lIns="91425" tIns="91425" rIns="91425" bIns="91425" anchor="t" anchorCtr="0">
            <a:noAutofit/>
          </a:bodyPr>
          <a:lstStyle/>
          <a:p>
            <a:pPr marL="457200" lvl="0" indent="-298450" algn="l" rtl="0">
              <a:lnSpc>
                <a:spcPct val="200000"/>
              </a:lnSpc>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Borman, J.E., Thorp, S.R., Wetherell, J.L., Golshan, S., &amp; Lang, A.J. (2013). Meditation-Based Mantram Intervention for Veterans with Posttraumatic Stress Disorder: A Randomized Trial. </a:t>
            </a:r>
            <a:r>
              <a:rPr lang="en" sz="1100" i="1">
                <a:solidFill>
                  <a:srgbClr val="000000"/>
                </a:solidFill>
                <a:latin typeface="Times New Roman"/>
                <a:ea typeface="Times New Roman"/>
                <a:cs typeface="Times New Roman"/>
                <a:sym typeface="Times New Roman"/>
              </a:rPr>
              <a:t>Psychological Trauma: Theory, Research, Practice, and Policy, 5(3),</a:t>
            </a:r>
            <a:r>
              <a:rPr lang="en" sz="1100">
                <a:solidFill>
                  <a:srgbClr val="000000"/>
                </a:solidFill>
                <a:latin typeface="Times New Roman"/>
                <a:ea typeface="Times New Roman"/>
                <a:cs typeface="Times New Roman"/>
                <a:sym typeface="Times New Roman"/>
              </a:rPr>
              <a:t> 259-267.</a:t>
            </a:r>
            <a:endParaRPr sz="1100">
              <a:solidFill>
                <a:srgbClr val="000000"/>
              </a:solidFill>
              <a:latin typeface="Times New Roman"/>
              <a:ea typeface="Times New Roman"/>
              <a:cs typeface="Times New Roman"/>
              <a:sym typeface="Times New Roman"/>
            </a:endParaRPr>
          </a:p>
          <a:p>
            <a:pPr marL="457200" lvl="0" indent="-298450" algn="l" rtl="0">
              <a:lnSpc>
                <a:spcPct val="200000"/>
              </a:lnSpc>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Bremner. J. D., Mishra, S., Campanella. C., Shah. M., Kasher. N., Evans. S., Fani. N., Shah. A. J., Reiff. C., Davis. L. L., Vaccarino. V., &amp; Carmody. J. (2017). A Pilot Study of the Effects of Mindfulness-Based Stress Reduction on Post-Traumatic Stress Disorder Symptoms and Brain Response to Traumatic Reminders of Combat in Operation Enduring Freedom/Operation Iraqi Freedom Combat Veterans with Post-Traumatic Stress Disorder. </a:t>
            </a:r>
            <a:r>
              <a:rPr lang="en" sz="1100" i="1">
                <a:solidFill>
                  <a:srgbClr val="000000"/>
                </a:solidFill>
                <a:latin typeface="Times New Roman"/>
                <a:ea typeface="Times New Roman"/>
                <a:cs typeface="Times New Roman"/>
                <a:sym typeface="Times New Roman"/>
              </a:rPr>
              <a:t>Frontiers in Psychiatry</a:t>
            </a:r>
            <a:r>
              <a:rPr lang="en" sz="1100">
                <a:solidFill>
                  <a:srgbClr val="000000"/>
                </a:solidFill>
                <a:latin typeface="Times New Roman"/>
                <a:ea typeface="Times New Roman"/>
                <a:cs typeface="Times New Roman"/>
                <a:sym typeface="Times New Roman"/>
              </a:rPr>
              <a:t> (8). doi:10.3389/fpsyt.2017.00157.</a:t>
            </a:r>
            <a:endParaRPr sz="1100">
              <a:solidFill>
                <a:srgbClr val="000000"/>
              </a:solidFill>
              <a:latin typeface="Times New Roman"/>
              <a:ea typeface="Times New Roman"/>
              <a:cs typeface="Times New Roman"/>
              <a:sym typeface="Times New Roman"/>
            </a:endParaRPr>
          </a:p>
          <a:p>
            <a:pPr marL="457200" lvl="0" indent="-298450" algn="l" rtl="0">
              <a:lnSpc>
                <a:spcPct val="200000"/>
              </a:lnSpc>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Cole, M. A., Muir, J. J., Gans, J. J., Shin, L. M., D’Esposito, M., Harel, B. T., &amp; Schembri, A. (2015). Simultaneous Treatment of Neurocognitive and Psychiatric Symptoms in Veterans with Post-Traumatic Stress Disorder and History of Mild Traumatic Brain Injury: A Pilot Study of Mindfulness-Based Stress Reduction. </a:t>
            </a:r>
            <a:r>
              <a:rPr lang="en" sz="1100" i="1">
                <a:solidFill>
                  <a:srgbClr val="000000"/>
                </a:solidFill>
                <a:latin typeface="Times New Roman"/>
                <a:ea typeface="Times New Roman"/>
                <a:cs typeface="Times New Roman"/>
                <a:sym typeface="Times New Roman"/>
              </a:rPr>
              <a:t>Military Medicine</a:t>
            </a:r>
            <a:r>
              <a:rPr lang="en" sz="1100">
                <a:solidFill>
                  <a:srgbClr val="000000"/>
                </a:solidFill>
                <a:latin typeface="Times New Roman"/>
                <a:ea typeface="Times New Roman"/>
                <a:cs typeface="Times New Roman"/>
                <a:sym typeface="Times New Roman"/>
              </a:rPr>
              <a:t>, </a:t>
            </a:r>
            <a:r>
              <a:rPr lang="en" sz="1100" i="1">
                <a:solidFill>
                  <a:srgbClr val="000000"/>
                </a:solidFill>
                <a:latin typeface="Times New Roman"/>
                <a:ea typeface="Times New Roman"/>
                <a:cs typeface="Times New Roman"/>
                <a:sym typeface="Times New Roman"/>
              </a:rPr>
              <a:t>180</a:t>
            </a:r>
            <a:r>
              <a:rPr lang="en" sz="1100">
                <a:solidFill>
                  <a:srgbClr val="000000"/>
                </a:solidFill>
                <a:latin typeface="Times New Roman"/>
                <a:ea typeface="Times New Roman"/>
                <a:cs typeface="Times New Roman"/>
                <a:sym typeface="Times New Roman"/>
              </a:rPr>
              <a:t>(9), 956–963. https://doi-org.libproxy.eku.edu/10.7205/MILMED-D-14-00581</a:t>
            </a:r>
            <a:endParaRPr sz="1100">
              <a:solidFill>
                <a:srgbClr val="000000"/>
              </a:solidFill>
              <a:latin typeface="Times New Roman"/>
              <a:ea typeface="Times New Roman"/>
              <a:cs typeface="Times New Roman"/>
              <a:sym typeface="Times New Roman"/>
            </a:endParaRPr>
          </a:p>
          <a:p>
            <a:pPr marL="457200" lvl="0" indent="-298450" algn="l" rtl="0">
              <a:lnSpc>
                <a:spcPct val="200000"/>
              </a:lnSpc>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Cushing, R. E., Braun, K. L., Alden, S. W., Katz, A. R., &amp; Alden C-Iayt, S. W. (2018). Military-Tailored Yoga for Veterans with Post-traumatic Stress Disorder. </a:t>
            </a:r>
            <a:r>
              <a:rPr lang="en" sz="1100" i="1">
                <a:solidFill>
                  <a:srgbClr val="000000"/>
                </a:solidFill>
                <a:latin typeface="Times New Roman"/>
                <a:ea typeface="Times New Roman"/>
                <a:cs typeface="Times New Roman"/>
                <a:sym typeface="Times New Roman"/>
              </a:rPr>
              <a:t>Military Medicine</a:t>
            </a:r>
            <a:r>
              <a:rPr lang="en" sz="1100">
                <a:solidFill>
                  <a:srgbClr val="000000"/>
                </a:solidFill>
                <a:latin typeface="Times New Roman"/>
                <a:ea typeface="Times New Roman"/>
                <a:cs typeface="Times New Roman"/>
                <a:sym typeface="Times New Roman"/>
              </a:rPr>
              <a:t>, </a:t>
            </a:r>
            <a:r>
              <a:rPr lang="en" sz="1100" i="1">
                <a:solidFill>
                  <a:srgbClr val="000000"/>
                </a:solidFill>
                <a:latin typeface="Times New Roman"/>
                <a:ea typeface="Times New Roman"/>
                <a:cs typeface="Times New Roman"/>
                <a:sym typeface="Times New Roman"/>
              </a:rPr>
              <a:t>183</a:t>
            </a:r>
            <a:r>
              <a:rPr lang="en" sz="1100">
                <a:solidFill>
                  <a:srgbClr val="000000"/>
                </a:solidFill>
                <a:latin typeface="Times New Roman"/>
                <a:ea typeface="Times New Roman"/>
                <a:cs typeface="Times New Roman"/>
                <a:sym typeface="Times New Roman"/>
              </a:rPr>
              <a:t>(5/6), e223–e231. https://doi-org.libproxy.eku.edu/10.1093/milmed/usx071</a:t>
            </a:r>
            <a:endParaRPr sz="1100">
              <a:solidFill>
                <a:srgbClr val="000000"/>
              </a:solidFill>
              <a:latin typeface="Times New Roman"/>
              <a:ea typeface="Times New Roman"/>
              <a:cs typeface="Times New Roman"/>
              <a:sym typeface="Times New Roman"/>
            </a:endParaRPr>
          </a:p>
          <a:p>
            <a:pPr marL="457200" lvl="0" indent="0" algn="l" rtl="0">
              <a:spcBef>
                <a:spcPts val="0"/>
              </a:spcBef>
              <a:spcAft>
                <a:spcPts val="1600"/>
              </a:spcAft>
              <a:buNone/>
            </a:pPr>
            <a:endParaRPr sz="1100"/>
          </a:p>
        </p:txBody>
      </p:sp>
      <p:pic>
        <p:nvPicPr>
          <p:cNvPr id="3" name="Audio 2">
            <a:hlinkClick r:id="" action="ppaction://media"/>
            <a:extLst>
              <a:ext uri="{FF2B5EF4-FFF2-40B4-BE49-F238E27FC236}">
                <a16:creationId xmlns:a16="http://schemas.microsoft.com/office/drawing/2014/main" id="{8470BD14-6ABE-6D48-BAE9-C3A3A6081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40"/>
    </mc:Choice>
    <mc:Fallback>
      <p:transition spd="slow" advTm="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body" idx="1"/>
          </p:nvPr>
        </p:nvSpPr>
        <p:spPr>
          <a:xfrm>
            <a:off x="311700" y="175575"/>
            <a:ext cx="8520600" cy="4393200"/>
          </a:xfrm>
          <a:prstGeom prst="rect">
            <a:avLst/>
          </a:prstGeom>
        </p:spPr>
        <p:txBody>
          <a:bodyPr spcFirstLastPara="1" wrap="square" lIns="91425" tIns="91425" rIns="91425" bIns="91425" anchor="t" anchorCtr="0">
            <a:noAutofit/>
          </a:bodyPr>
          <a:lstStyle/>
          <a:p>
            <a:pPr marL="457200" lvl="0" indent="-279400" algn="l" rtl="0">
              <a:lnSpc>
                <a:spcPct val="200000"/>
              </a:lnSpc>
              <a:spcBef>
                <a:spcPts val="0"/>
              </a:spcBef>
              <a:spcAft>
                <a:spcPts val="0"/>
              </a:spcAft>
              <a:buClr>
                <a:srgbClr val="000000"/>
              </a:buClr>
              <a:buSzPts val="800"/>
              <a:buFont typeface="Times New Roman"/>
              <a:buChar char="●"/>
            </a:pPr>
            <a:r>
              <a:rPr lang="en" sz="1000">
                <a:solidFill>
                  <a:srgbClr val="000000"/>
                </a:solidFill>
                <a:latin typeface="Times New Roman"/>
                <a:ea typeface="Times New Roman"/>
                <a:cs typeface="Times New Roman"/>
                <a:sym typeface="Times New Roman"/>
              </a:rPr>
              <a:t>Heffner, K.L., Crean, H.F., Kemp, J.E. (2016) Meditation Programs for Veterans with Posttraumatic Stress Disorder Aggregate Findings From a Multi-Site Evaluation. </a:t>
            </a:r>
            <a:r>
              <a:rPr lang="en" sz="1000" i="1">
                <a:solidFill>
                  <a:srgbClr val="000000"/>
                </a:solidFill>
                <a:latin typeface="Times New Roman"/>
                <a:ea typeface="Times New Roman"/>
                <a:cs typeface="Times New Roman"/>
                <a:sym typeface="Times New Roman"/>
              </a:rPr>
              <a:t>Psychological Trauma, 8(3)</a:t>
            </a:r>
            <a:r>
              <a:rPr lang="en" sz="1000">
                <a:solidFill>
                  <a:srgbClr val="000000"/>
                </a:solidFill>
                <a:latin typeface="Times New Roman"/>
                <a:ea typeface="Times New Roman"/>
                <a:cs typeface="Times New Roman"/>
                <a:sym typeface="Times New Roman"/>
              </a:rPr>
              <a:t>, 365-374.</a:t>
            </a:r>
            <a:endParaRPr sz="1000">
              <a:solidFill>
                <a:srgbClr val="000000"/>
              </a:solidFill>
              <a:latin typeface="Times New Roman"/>
              <a:ea typeface="Times New Roman"/>
              <a:cs typeface="Times New Roman"/>
              <a:sym typeface="Times New Roman"/>
            </a:endParaRPr>
          </a:p>
          <a:p>
            <a:pPr marL="457200" lvl="0" indent="-279400" algn="l" rtl="0">
              <a:lnSpc>
                <a:spcPct val="200000"/>
              </a:lnSpc>
              <a:spcBef>
                <a:spcPts val="0"/>
              </a:spcBef>
              <a:spcAft>
                <a:spcPts val="0"/>
              </a:spcAft>
              <a:buClr>
                <a:srgbClr val="000000"/>
              </a:buClr>
              <a:buSzPts val="800"/>
              <a:buFont typeface="Times New Roman"/>
              <a:buChar char="●"/>
            </a:pPr>
            <a:r>
              <a:rPr lang="en" sz="1000">
                <a:solidFill>
                  <a:srgbClr val="000000"/>
                </a:solidFill>
                <a:latin typeface="Times New Roman"/>
                <a:ea typeface="Times New Roman"/>
                <a:cs typeface="Times New Roman"/>
                <a:sym typeface="Times New Roman"/>
              </a:rPr>
              <a:t>Hilton, L., Maher, A. R., Colaiaco, B., Apaydin, E., Sorbero, M. E., Booth, M., Shanman, R. M., &amp; Hempel, S. (2017). Meditation for posttraumatic stress: Systematic review and meta-analysis. </a:t>
            </a:r>
            <a:r>
              <a:rPr lang="en" sz="1000" i="1">
                <a:solidFill>
                  <a:srgbClr val="000000"/>
                </a:solidFill>
                <a:latin typeface="Times New Roman"/>
                <a:ea typeface="Times New Roman"/>
                <a:cs typeface="Times New Roman"/>
                <a:sym typeface="Times New Roman"/>
              </a:rPr>
              <a:t>Psychological Trauma: Theory, Research, Practice &amp; Policy</a:t>
            </a:r>
            <a:r>
              <a:rPr lang="en" sz="1000">
                <a:solidFill>
                  <a:srgbClr val="000000"/>
                </a:solidFill>
                <a:latin typeface="Times New Roman"/>
                <a:ea typeface="Times New Roman"/>
                <a:cs typeface="Times New Roman"/>
                <a:sym typeface="Times New Roman"/>
              </a:rPr>
              <a:t>, </a:t>
            </a:r>
            <a:r>
              <a:rPr lang="en" sz="1000" i="1">
                <a:solidFill>
                  <a:srgbClr val="000000"/>
                </a:solidFill>
                <a:latin typeface="Times New Roman"/>
                <a:ea typeface="Times New Roman"/>
                <a:cs typeface="Times New Roman"/>
                <a:sym typeface="Times New Roman"/>
              </a:rPr>
              <a:t>9</a:t>
            </a:r>
            <a:r>
              <a:rPr lang="en" sz="1000">
                <a:solidFill>
                  <a:srgbClr val="000000"/>
                </a:solidFill>
                <a:latin typeface="Times New Roman"/>
                <a:ea typeface="Times New Roman"/>
                <a:cs typeface="Times New Roman"/>
                <a:sym typeface="Times New Roman"/>
              </a:rPr>
              <a:t>(4), 453–460.</a:t>
            </a:r>
            <a:endParaRPr sz="8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Jasbi, M., Bahmani, D.S., Karami, G., Omidbeygi, M., Peyravi, M., Panahi, A., Mirzaee, J., Holsboer-Trachsler, E., &amp; Brand, S. (2018). Influence of adjuvant mindfulness-based cognitive therapy (MBCT), on symptoms of post-traumatic stress disorder (PTSD) in veterans - results from a randomized control study. </a:t>
            </a:r>
            <a:r>
              <a:rPr lang="en" sz="1000" i="1">
                <a:solidFill>
                  <a:srgbClr val="000000"/>
                </a:solidFill>
                <a:latin typeface="Times New Roman"/>
                <a:ea typeface="Times New Roman"/>
                <a:cs typeface="Times New Roman"/>
                <a:sym typeface="Times New Roman"/>
              </a:rPr>
              <a:t>Cognitive Behavior Therapy, 47 (5),</a:t>
            </a:r>
            <a:r>
              <a:rPr lang="en" sz="1000">
                <a:solidFill>
                  <a:srgbClr val="000000"/>
                </a:solidFill>
                <a:latin typeface="Times New Roman"/>
                <a:ea typeface="Times New Roman"/>
                <a:cs typeface="Times New Roman"/>
                <a:sym typeface="Times New Roman"/>
              </a:rPr>
              <a:t> 431-446.</a:t>
            </a:r>
            <a:endParaRPr sz="10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Kearney, D.J., Malte, C.A., McManuc, C., Martinez, M.E., Felleman, B., &amp; Simpson, T.L. (2013). </a:t>
            </a:r>
            <a:r>
              <a:rPr lang="en" sz="1000" i="1">
                <a:solidFill>
                  <a:srgbClr val="000000"/>
                </a:solidFill>
                <a:latin typeface="Times New Roman"/>
                <a:ea typeface="Times New Roman"/>
                <a:cs typeface="Times New Roman"/>
                <a:sym typeface="Times New Roman"/>
              </a:rPr>
              <a:t>Journal of Traumatic Stress, 26,</a:t>
            </a:r>
            <a:r>
              <a:rPr lang="en" sz="1000">
                <a:solidFill>
                  <a:srgbClr val="000000"/>
                </a:solidFill>
                <a:latin typeface="Times New Roman"/>
                <a:ea typeface="Times New Roman"/>
                <a:cs typeface="Times New Roman"/>
                <a:sym typeface="Times New Roman"/>
              </a:rPr>
              <a:t> 426-434.</a:t>
            </a:r>
            <a:endParaRPr sz="10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King, A. P., Block, S. R., Sripada, R. K., Rauch, S., Giardino, N., Favorite, T., Angstadt, M., Kessler, D., Welsh, R., &amp; Liberzon, I. (2016). Altered default mode network (DMN) resting state functional connectivity following a mindfulness‐based exposure therapy for posttraumatic stress disorder (PTSD) in combat veterans of Afghanistan and Iraq. </a:t>
            </a:r>
            <a:r>
              <a:rPr lang="en" sz="1000" i="1">
                <a:solidFill>
                  <a:srgbClr val="000000"/>
                </a:solidFill>
                <a:latin typeface="Times New Roman"/>
                <a:ea typeface="Times New Roman"/>
                <a:cs typeface="Times New Roman"/>
                <a:sym typeface="Times New Roman"/>
              </a:rPr>
              <a:t>Depression and Anxiety</a:t>
            </a:r>
            <a:r>
              <a:rPr lang="en" sz="1000">
                <a:solidFill>
                  <a:srgbClr val="000000"/>
                </a:solidFill>
                <a:latin typeface="Times New Roman"/>
                <a:ea typeface="Times New Roman"/>
                <a:cs typeface="Times New Roman"/>
                <a:sym typeface="Times New Roman"/>
              </a:rPr>
              <a:t>, </a:t>
            </a:r>
            <a:r>
              <a:rPr lang="en" sz="1000" i="1">
                <a:solidFill>
                  <a:srgbClr val="000000"/>
                </a:solidFill>
                <a:latin typeface="Times New Roman"/>
                <a:ea typeface="Times New Roman"/>
                <a:cs typeface="Times New Roman"/>
                <a:sym typeface="Times New Roman"/>
              </a:rPr>
              <a:t>33</a:t>
            </a:r>
            <a:r>
              <a:rPr lang="en" sz="1000">
                <a:solidFill>
                  <a:srgbClr val="000000"/>
                </a:solidFill>
                <a:latin typeface="Times New Roman"/>
                <a:ea typeface="Times New Roman"/>
                <a:cs typeface="Times New Roman"/>
                <a:sym typeface="Times New Roman"/>
              </a:rPr>
              <a:t>(4), 289–299.</a:t>
            </a:r>
            <a:endParaRPr sz="10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Lang, A. J., Malaktaris, A. L., Casmar, P., Baca, S. A., Golshan, S., Harrison, T., &amp; Negi, L. (2019). Compassion Meditation for Posttraumatic Stress Disorder in Veterans: A Randomized Proof of Concept Study. </a:t>
            </a:r>
            <a:r>
              <a:rPr lang="en" sz="1000" i="1">
                <a:solidFill>
                  <a:srgbClr val="000000"/>
                </a:solidFill>
                <a:latin typeface="Times New Roman"/>
                <a:ea typeface="Times New Roman"/>
                <a:cs typeface="Times New Roman"/>
                <a:sym typeface="Times New Roman"/>
              </a:rPr>
              <a:t>Journal of Traumatic Stress</a:t>
            </a:r>
            <a:r>
              <a:rPr lang="en" sz="1000">
                <a:solidFill>
                  <a:srgbClr val="000000"/>
                </a:solidFill>
                <a:latin typeface="Times New Roman"/>
                <a:ea typeface="Times New Roman"/>
                <a:cs typeface="Times New Roman"/>
                <a:sym typeface="Times New Roman"/>
              </a:rPr>
              <a:t>, </a:t>
            </a:r>
            <a:r>
              <a:rPr lang="en" sz="1000" i="1">
                <a:solidFill>
                  <a:srgbClr val="000000"/>
                </a:solidFill>
                <a:latin typeface="Times New Roman"/>
                <a:ea typeface="Times New Roman"/>
                <a:cs typeface="Times New Roman"/>
                <a:sym typeface="Times New Roman"/>
              </a:rPr>
              <a:t>32</a:t>
            </a:r>
            <a:r>
              <a:rPr lang="en" sz="1000">
                <a:solidFill>
                  <a:srgbClr val="000000"/>
                </a:solidFill>
                <a:latin typeface="Times New Roman"/>
                <a:ea typeface="Times New Roman"/>
                <a:cs typeface="Times New Roman"/>
                <a:sym typeface="Times New Roman"/>
              </a:rPr>
              <a:t>(2), 299–309. </a:t>
            </a:r>
            <a:r>
              <a:rPr lang="en" sz="1000" u="sng">
                <a:solidFill>
                  <a:schemeClr val="hlink"/>
                </a:solidFill>
                <a:latin typeface="Times New Roman"/>
                <a:ea typeface="Times New Roman"/>
                <a:cs typeface="Times New Roman"/>
                <a:sym typeface="Times New Roman"/>
                <a:hlinkClick r:id="rId5"/>
              </a:rPr>
              <a:t>https://doi-org.libproxy.eku.edu/10.1002/jts.22397</a:t>
            </a:r>
            <a:endParaRPr sz="10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Mehling, W.E., Chesney, M.A., Metzler, T.J., Goldstein, L.A., Maguen, S., Geronimo, C., Agcaoili, G., Barnes, D.E., Hlavin, J.A., &amp; Neylan, T.C. (2017) </a:t>
            </a:r>
            <a:r>
              <a:rPr lang="en" sz="1000" i="1">
                <a:solidFill>
                  <a:srgbClr val="000000"/>
                </a:solidFill>
                <a:latin typeface="Times New Roman"/>
                <a:ea typeface="Times New Roman"/>
                <a:cs typeface="Times New Roman"/>
                <a:sym typeface="Times New Roman"/>
              </a:rPr>
              <a:t>Journal of Clinical Psychology, 74, </a:t>
            </a:r>
            <a:r>
              <a:rPr lang="en" sz="1000">
                <a:solidFill>
                  <a:srgbClr val="000000"/>
                </a:solidFill>
                <a:latin typeface="Times New Roman"/>
                <a:ea typeface="Times New Roman"/>
                <a:cs typeface="Times New Roman"/>
                <a:sym typeface="Times New Roman"/>
              </a:rPr>
              <a:t>554-565.</a:t>
            </a:r>
            <a:endParaRPr sz="1000">
              <a:solidFill>
                <a:srgbClr val="000000"/>
              </a:solidFill>
              <a:latin typeface="Times New Roman"/>
              <a:ea typeface="Times New Roman"/>
              <a:cs typeface="Times New Roman"/>
              <a:sym typeface="Times New Roman"/>
            </a:endParaRPr>
          </a:p>
        </p:txBody>
      </p:sp>
      <p:pic>
        <p:nvPicPr>
          <p:cNvPr id="4" name="Audio 3">
            <a:hlinkClick r:id="" action="ppaction://media"/>
            <a:extLst>
              <a:ext uri="{FF2B5EF4-FFF2-40B4-BE49-F238E27FC236}">
                <a16:creationId xmlns:a16="http://schemas.microsoft.com/office/drawing/2014/main" id="{02B166CF-41AB-CD40-848D-4A13A0A51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86"/>
    </mc:Choice>
    <mc:Fallback>
      <p:transition spd="slow" advTm="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body" idx="1"/>
          </p:nvPr>
        </p:nvSpPr>
        <p:spPr>
          <a:xfrm>
            <a:off x="311700" y="353625"/>
            <a:ext cx="8520600" cy="4215300"/>
          </a:xfrm>
          <a:prstGeom prst="rect">
            <a:avLst/>
          </a:prstGeom>
        </p:spPr>
        <p:txBody>
          <a:bodyPr spcFirstLastPara="1" wrap="square" lIns="91425" tIns="91425" rIns="91425" bIns="91425" anchor="t" anchorCtr="0">
            <a:noAutofit/>
          </a:bodyPr>
          <a:lstStyle/>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Oman, D. &amp; Bormann, J.E. (2015). Mantram Repetition Fosters Self-Efficacy in Veterans for Managing PTSD: A Randomized Trial. </a:t>
            </a:r>
            <a:r>
              <a:rPr lang="en" sz="1000" i="1">
                <a:solidFill>
                  <a:srgbClr val="000000"/>
                </a:solidFill>
                <a:latin typeface="Times New Roman"/>
                <a:ea typeface="Times New Roman"/>
                <a:cs typeface="Times New Roman"/>
                <a:sym typeface="Times New Roman"/>
              </a:rPr>
              <a:t>Psychology of Religion and Spirituality, 7(1). </a:t>
            </a:r>
            <a:r>
              <a:rPr lang="en" sz="1000">
                <a:solidFill>
                  <a:srgbClr val="000000"/>
                </a:solidFill>
                <a:latin typeface="Times New Roman"/>
                <a:ea typeface="Times New Roman"/>
                <a:cs typeface="Times New Roman"/>
                <a:sym typeface="Times New Roman"/>
              </a:rPr>
              <a:t>34-45. </a:t>
            </a:r>
            <a:endParaRPr sz="10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Possemato, K., Bergen, C. D., Treatman, S., Allen, C., Wade, M., &amp; Pigeon, W. (2016). A Randomized Clinical Trial of Primary Care Brief Mindfulness Training for Veterans With PTSD. </a:t>
            </a:r>
            <a:r>
              <a:rPr lang="en" sz="1000" i="1">
                <a:solidFill>
                  <a:srgbClr val="000000"/>
                </a:solidFill>
                <a:latin typeface="Times New Roman"/>
                <a:ea typeface="Times New Roman"/>
                <a:cs typeface="Times New Roman"/>
                <a:sym typeface="Times New Roman"/>
              </a:rPr>
              <a:t>Journal of Clinical Psychology</a:t>
            </a:r>
            <a:r>
              <a:rPr lang="en" sz="1000">
                <a:solidFill>
                  <a:srgbClr val="000000"/>
                </a:solidFill>
                <a:latin typeface="Times New Roman"/>
                <a:ea typeface="Times New Roman"/>
                <a:cs typeface="Times New Roman"/>
                <a:sym typeface="Times New Roman"/>
              </a:rPr>
              <a:t>, </a:t>
            </a:r>
            <a:r>
              <a:rPr lang="en" sz="1000" i="1">
                <a:solidFill>
                  <a:srgbClr val="000000"/>
                </a:solidFill>
                <a:latin typeface="Times New Roman"/>
                <a:ea typeface="Times New Roman"/>
                <a:cs typeface="Times New Roman"/>
                <a:sym typeface="Times New Roman"/>
              </a:rPr>
              <a:t>72</a:t>
            </a:r>
            <a:r>
              <a:rPr lang="en" sz="1000">
                <a:solidFill>
                  <a:srgbClr val="000000"/>
                </a:solidFill>
                <a:latin typeface="Times New Roman"/>
                <a:ea typeface="Times New Roman"/>
                <a:cs typeface="Times New Roman"/>
                <a:sym typeface="Times New Roman"/>
              </a:rPr>
              <a:t>(3), 179–193. https://doi-org.libproxy.eku.edu/10.1002/jclp.22241</a:t>
            </a:r>
            <a:endParaRPr sz="1000">
              <a:solidFill>
                <a:srgbClr val="000000"/>
              </a:solidFill>
              <a:latin typeface="Times New Roman"/>
              <a:ea typeface="Times New Roman"/>
              <a:cs typeface="Times New Roman"/>
              <a:sym typeface="Times New Roman"/>
            </a:endParaRPr>
          </a:p>
          <a:p>
            <a:pPr marL="457200" lvl="0" indent="-292100" algn="l" rtl="0">
              <a:lnSpc>
                <a:spcPct val="200000"/>
              </a:lnSpc>
              <a:spcBef>
                <a:spcPts val="0"/>
              </a:spcBef>
              <a:spcAft>
                <a:spcPts val="0"/>
              </a:spcAft>
              <a:buClr>
                <a:srgbClr val="000000"/>
              </a:buClr>
              <a:buSzPts val="1000"/>
              <a:buFont typeface="Times New Roman"/>
              <a:buChar char="●"/>
            </a:pPr>
            <a:r>
              <a:rPr lang="en" sz="1000">
                <a:solidFill>
                  <a:srgbClr val="000000"/>
                </a:solidFill>
                <a:latin typeface="Times New Roman"/>
                <a:ea typeface="Times New Roman"/>
                <a:cs typeface="Times New Roman"/>
                <a:sym typeface="Times New Roman"/>
              </a:rPr>
              <a:t>Reinhardt, K. M., Noggle Taylor, J. J., Johnston, J., Zameer, A., Cheema, S., &amp; Khalsa, S. B. S. (2018). Kripalu Yoga for Military Veterans With PTSD: A Randomized Trial. </a:t>
            </a:r>
            <a:r>
              <a:rPr lang="en" sz="1000" i="1">
                <a:solidFill>
                  <a:srgbClr val="000000"/>
                </a:solidFill>
                <a:latin typeface="Times New Roman"/>
                <a:ea typeface="Times New Roman"/>
                <a:cs typeface="Times New Roman"/>
                <a:sym typeface="Times New Roman"/>
              </a:rPr>
              <a:t>Journal of Clinical Psychology</a:t>
            </a:r>
            <a:r>
              <a:rPr lang="en" sz="1000">
                <a:solidFill>
                  <a:srgbClr val="000000"/>
                </a:solidFill>
                <a:latin typeface="Times New Roman"/>
                <a:ea typeface="Times New Roman"/>
                <a:cs typeface="Times New Roman"/>
                <a:sym typeface="Times New Roman"/>
              </a:rPr>
              <a:t>, </a:t>
            </a:r>
            <a:r>
              <a:rPr lang="en" sz="1000" i="1">
                <a:solidFill>
                  <a:srgbClr val="000000"/>
                </a:solidFill>
                <a:latin typeface="Times New Roman"/>
                <a:ea typeface="Times New Roman"/>
                <a:cs typeface="Times New Roman"/>
                <a:sym typeface="Times New Roman"/>
              </a:rPr>
              <a:t>74</a:t>
            </a:r>
            <a:r>
              <a:rPr lang="en" sz="1000">
                <a:solidFill>
                  <a:srgbClr val="000000"/>
                </a:solidFill>
                <a:latin typeface="Times New Roman"/>
                <a:ea typeface="Times New Roman"/>
                <a:cs typeface="Times New Roman"/>
                <a:sym typeface="Times New Roman"/>
              </a:rPr>
              <a:t>(1), 93–108. </a:t>
            </a:r>
            <a:r>
              <a:rPr lang="en" sz="1000" u="sng">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https://doi-org.libproxy.eku.edu/10.1002/jclp.22483\</a:t>
            </a:r>
            <a:endParaRPr sz="1000"/>
          </a:p>
          <a:p>
            <a:pPr marL="457200" lvl="0" indent="-292100" algn="l" rtl="0">
              <a:lnSpc>
                <a:spcPct val="200000"/>
              </a:lnSpc>
              <a:spcBef>
                <a:spcPts val="0"/>
              </a:spcBef>
              <a:spcAft>
                <a:spcPts val="0"/>
              </a:spcAft>
              <a:buClr>
                <a:srgbClr val="000000"/>
              </a:buClr>
              <a:buSzPts val="1000"/>
              <a:buChar char="●"/>
            </a:pPr>
            <a:r>
              <a:rPr lang="en" sz="1000">
                <a:solidFill>
                  <a:srgbClr val="000000"/>
                </a:solidFill>
              </a:rPr>
              <a:t>Staples, J.K., Gordon, J.S., Hamilton, M., &amp; Uddo, M. (2020). Mind-Body Skills Groups for Treatment of War-Traumatized Veterans: A Randomized Controlled Study. </a:t>
            </a:r>
            <a:r>
              <a:rPr lang="en" sz="1000" i="1">
                <a:solidFill>
                  <a:srgbClr val="000000"/>
                </a:solidFill>
              </a:rPr>
              <a:t>Psychological Trauma: Theory, Research, Practice, and Policy. </a:t>
            </a:r>
            <a:r>
              <a:rPr lang="en" sz="1000" u="sng">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https://doi.org/10.1037/tra0000559</a:t>
            </a:r>
            <a:endParaRPr sz="1000" i="1">
              <a:solidFill>
                <a:srgbClr val="000000"/>
              </a:solidFill>
            </a:endParaRPr>
          </a:p>
          <a:p>
            <a:pPr marL="457200" lvl="0" indent="-292100" algn="l" rtl="0">
              <a:lnSpc>
                <a:spcPct val="200000"/>
              </a:lnSpc>
              <a:spcBef>
                <a:spcPts val="0"/>
              </a:spcBef>
              <a:spcAft>
                <a:spcPts val="0"/>
              </a:spcAft>
              <a:buClr>
                <a:srgbClr val="000000"/>
              </a:buClr>
              <a:buSzPts val="1000"/>
              <a:buChar char="●"/>
            </a:pPr>
            <a:r>
              <a:rPr lang="en" sz="1000">
                <a:solidFill>
                  <a:srgbClr val="000000"/>
                </a:solidFill>
              </a:rPr>
              <a:t>Stephenson, K.R., Simpson, T.L., Martinez, M.E., &amp; Kearney, D.J. (2016). Changes in Mindfulness and Posttraumatic Stress Disorder Symptoms Among Veterans Enrolled in Mindfulness-Based Stress Reduction. </a:t>
            </a:r>
            <a:r>
              <a:rPr lang="en" sz="1000" i="1">
                <a:solidFill>
                  <a:srgbClr val="000000"/>
                </a:solidFill>
              </a:rPr>
              <a:t>Journal of Clinical Psychology, 73(3), </a:t>
            </a:r>
            <a:r>
              <a:rPr lang="en" sz="1000">
                <a:solidFill>
                  <a:srgbClr val="000000"/>
                </a:solidFill>
              </a:rPr>
              <a:t>201-217.</a:t>
            </a:r>
            <a:endParaRPr sz="1000">
              <a:solidFill>
                <a:srgbClr val="000000"/>
              </a:solidFill>
            </a:endParaRPr>
          </a:p>
          <a:p>
            <a:pPr marL="457200" lvl="0" indent="-292100" algn="l" rtl="0">
              <a:lnSpc>
                <a:spcPct val="200000"/>
              </a:lnSpc>
              <a:spcBef>
                <a:spcPts val="0"/>
              </a:spcBef>
              <a:spcAft>
                <a:spcPts val="0"/>
              </a:spcAft>
              <a:buClr>
                <a:srgbClr val="000000"/>
              </a:buClr>
              <a:buSzPts val="1000"/>
              <a:buChar char="●"/>
            </a:pPr>
            <a:r>
              <a:rPr lang="en" sz="1000">
                <a:solidFill>
                  <a:srgbClr val="000000"/>
                </a:solidFill>
              </a:rPr>
              <a:t>Wahbeh, H., Goodrich, E., Goy, E., &amp; Oken, B.S. (2016) Mechanistic Pathways of Mindfulness Meditation in Combat Veterans with Posttraumatic Stress Disorder. </a:t>
            </a:r>
            <a:r>
              <a:rPr lang="en" sz="1000" i="1">
                <a:solidFill>
                  <a:srgbClr val="000000"/>
                </a:solidFill>
              </a:rPr>
              <a:t>Journal of Clinical Psychology, 72(4), </a:t>
            </a:r>
            <a:r>
              <a:rPr lang="en" sz="1000">
                <a:solidFill>
                  <a:srgbClr val="000000"/>
                </a:solidFill>
              </a:rPr>
              <a:t>365-383.</a:t>
            </a:r>
            <a:endParaRPr sz="1000">
              <a:solidFill>
                <a:srgbClr val="000000"/>
              </a:solidFill>
            </a:endParaRPr>
          </a:p>
          <a:p>
            <a:pPr marL="0" lvl="0" indent="0" algn="l" rtl="0">
              <a:spcBef>
                <a:spcPts val="0"/>
              </a:spcBef>
              <a:spcAft>
                <a:spcPts val="1600"/>
              </a:spcAft>
              <a:buNone/>
            </a:pPr>
            <a:endParaRPr>
              <a:solidFill>
                <a:srgbClr val="000000"/>
              </a:solidFill>
            </a:endParaRPr>
          </a:p>
        </p:txBody>
      </p:sp>
      <p:pic>
        <p:nvPicPr>
          <p:cNvPr id="4" name="Audio 3">
            <a:hlinkClick r:id="" action="ppaction://media"/>
            <a:extLst>
              <a:ext uri="{FF2B5EF4-FFF2-40B4-BE49-F238E27FC236}">
                <a16:creationId xmlns:a16="http://schemas.microsoft.com/office/drawing/2014/main" id="{2F48A93E-F5FF-DD4E-AEC2-1A6B82D49B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9"/>
    </mc:Choice>
    <mc:Fallback>
      <p:transition spd="slow" advTm="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Overview</a:t>
            </a:r>
            <a:endParaRPr/>
          </a:p>
        </p:txBody>
      </p:sp>
      <p:sp>
        <p:nvSpPr>
          <p:cNvPr id="66" name="Google Shape;66;p1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Significance of the Problem</a:t>
            </a:r>
            <a:endParaRPr sz="2100"/>
          </a:p>
          <a:p>
            <a:pPr marL="457200" lvl="0" indent="-361950" algn="l" rtl="0">
              <a:spcBef>
                <a:spcPts val="0"/>
              </a:spcBef>
              <a:spcAft>
                <a:spcPts val="0"/>
              </a:spcAft>
              <a:buSzPts val="2100"/>
              <a:buChar char="●"/>
            </a:pPr>
            <a:r>
              <a:rPr lang="en" sz="2100"/>
              <a:t>Research Questions</a:t>
            </a:r>
            <a:endParaRPr sz="2100"/>
          </a:p>
          <a:p>
            <a:pPr marL="457200" lvl="0" indent="-361950" algn="l" rtl="0">
              <a:spcBef>
                <a:spcPts val="0"/>
              </a:spcBef>
              <a:spcAft>
                <a:spcPts val="0"/>
              </a:spcAft>
              <a:buSzPts val="2100"/>
              <a:buChar char="●"/>
            </a:pPr>
            <a:r>
              <a:rPr lang="en" sz="2100"/>
              <a:t>Meta-Analysis Method</a:t>
            </a:r>
            <a:endParaRPr sz="2100"/>
          </a:p>
          <a:p>
            <a:pPr marL="457200" lvl="0" indent="-361950" algn="l" rtl="0">
              <a:spcBef>
                <a:spcPts val="0"/>
              </a:spcBef>
              <a:spcAft>
                <a:spcPts val="0"/>
              </a:spcAft>
              <a:buSzPts val="2100"/>
              <a:buChar char="●"/>
            </a:pPr>
            <a:r>
              <a:rPr lang="en" sz="2100"/>
              <a:t>Results</a:t>
            </a:r>
            <a:endParaRPr sz="2100"/>
          </a:p>
          <a:p>
            <a:pPr marL="914400" lvl="1" indent="-349250" algn="l" rtl="0">
              <a:spcBef>
                <a:spcPts val="0"/>
              </a:spcBef>
              <a:spcAft>
                <a:spcPts val="0"/>
              </a:spcAft>
              <a:buSzPts val="1900"/>
              <a:buChar char="○"/>
            </a:pPr>
            <a:r>
              <a:rPr lang="en" sz="1900"/>
              <a:t>Overall</a:t>
            </a:r>
            <a:endParaRPr sz="1900"/>
          </a:p>
          <a:p>
            <a:pPr marL="914400" lvl="1" indent="-349250" algn="l" rtl="0">
              <a:spcBef>
                <a:spcPts val="0"/>
              </a:spcBef>
              <a:spcAft>
                <a:spcPts val="0"/>
              </a:spcAft>
              <a:buSzPts val="1900"/>
              <a:buChar char="○"/>
            </a:pPr>
            <a:r>
              <a:rPr lang="en" sz="1900"/>
              <a:t>Moderator Variables</a:t>
            </a:r>
            <a:endParaRPr sz="1900"/>
          </a:p>
          <a:p>
            <a:pPr marL="457200" lvl="0" indent="-361950" algn="l" rtl="0">
              <a:spcBef>
                <a:spcPts val="0"/>
              </a:spcBef>
              <a:spcAft>
                <a:spcPts val="0"/>
              </a:spcAft>
              <a:buSzPts val="2100"/>
              <a:buChar char="●"/>
            </a:pPr>
            <a:r>
              <a:rPr lang="en" sz="2100"/>
              <a:t>Summary and Implications</a:t>
            </a:r>
            <a:endParaRPr sz="2100"/>
          </a:p>
          <a:p>
            <a:pPr marL="0" lvl="0" indent="0" algn="l" rtl="0">
              <a:spcBef>
                <a:spcPts val="1600"/>
              </a:spcBef>
              <a:spcAft>
                <a:spcPts val="1600"/>
              </a:spcAft>
              <a:buNone/>
            </a:pPr>
            <a:endParaRPr/>
          </a:p>
        </p:txBody>
      </p:sp>
      <p:pic>
        <p:nvPicPr>
          <p:cNvPr id="67" name="Google Shape;67;p14"/>
          <p:cNvPicPr preferRelativeResize="0"/>
          <p:nvPr/>
        </p:nvPicPr>
        <p:blipFill>
          <a:blip r:embed="rId8">
            <a:alphaModFix/>
          </a:blip>
          <a:stretch>
            <a:fillRect/>
          </a:stretch>
        </p:blipFill>
        <p:spPr>
          <a:xfrm>
            <a:off x="4364600" y="1081775"/>
            <a:ext cx="4467700" cy="2979949"/>
          </a:xfrm>
          <a:prstGeom prst="rect">
            <a:avLst/>
          </a:prstGeom>
          <a:noFill/>
          <a:ln>
            <a:noFill/>
          </a:ln>
        </p:spPr>
      </p:pic>
      <p:pic>
        <p:nvPicPr>
          <p:cNvPr id="2" name="Slide 2.m4a" descr="Slide 2.m4a">
            <a:hlinkClick r:id="" action="ppaction://media"/>
            <a:extLst>
              <a:ext uri="{FF2B5EF4-FFF2-40B4-BE49-F238E27FC236}">
                <a16:creationId xmlns:a16="http://schemas.microsoft.com/office/drawing/2014/main" id="{4EBFB3D9-8342-CF41-AE29-2E6ED571F6D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68473" y="4151549"/>
            <a:ext cx="812800" cy="812800"/>
          </a:xfrm>
          <a:prstGeom prst="rect">
            <a:avLst/>
          </a:prstGeom>
        </p:spPr>
      </p:pic>
      <p:pic>
        <p:nvPicPr>
          <p:cNvPr id="5" name="Audio 4">
            <a:hlinkClick r:id="" action="ppaction://media"/>
            <a:extLst>
              <a:ext uri="{FF2B5EF4-FFF2-40B4-BE49-F238E27FC236}">
                <a16:creationId xmlns:a16="http://schemas.microsoft.com/office/drawing/2014/main" id="{6EEDE0C8-F5E7-7647-9DD5-30D7BE2B19EB}"/>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546"/>
    </mc:Choice>
    <mc:Fallback>
      <p:transition spd="slow" advTm="2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31" objId="2"/>
        <p14:stopEvt time="2350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Significance of the Problem</a:t>
            </a:r>
            <a:endParaRPr/>
          </a:p>
        </p:txBody>
      </p:sp>
      <p:sp>
        <p:nvSpPr>
          <p:cNvPr id="73" name="Google Shape;73;p1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marR="50800" lvl="0" indent="-361950" algn="l" rtl="0">
              <a:spcBef>
                <a:spcPts val="0"/>
              </a:spcBef>
              <a:spcAft>
                <a:spcPts val="0"/>
              </a:spcAft>
              <a:buSzPts val="2100"/>
              <a:buChar char="●"/>
            </a:pPr>
            <a:r>
              <a:rPr lang="en" sz="2100"/>
              <a:t>Somewhere around 500,000 veterans experience PTSD when they return from active duty.</a:t>
            </a:r>
            <a:endParaRPr sz="2100"/>
          </a:p>
          <a:p>
            <a:pPr marL="457200" marR="50800" lvl="0" indent="-361950" algn="l" rtl="0">
              <a:spcBef>
                <a:spcPts val="0"/>
              </a:spcBef>
              <a:spcAft>
                <a:spcPts val="0"/>
              </a:spcAft>
              <a:buSzPts val="2100"/>
              <a:buChar char="●"/>
            </a:pPr>
            <a:r>
              <a:rPr lang="en" sz="2100"/>
              <a:t>PTSD is mental disorder that can cause severe hardship and loss of quality of life.  </a:t>
            </a:r>
            <a:endParaRPr sz="2100"/>
          </a:p>
          <a:p>
            <a:pPr marL="457200" marR="50800" lvl="0" indent="-361950" algn="l" rtl="0">
              <a:spcBef>
                <a:spcPts val="0"/>
              </a:spcBef>
              <a:spcAft>
                <a:spcPts val="0"/>
              </a:spcAft>
              <a:buSzPts val="2100"/>
              <a:buChar char="●"/>
            </a:pPr>
            <a:r>
              <a:rPr lang="en" sz="2100"/>
              <a:t>Standard treatments include both psychotherapy and medication, but are there other, more effective treatments?</a:t>
            </a:r>
            <a:endParaRPr sz="2100"/>
          </a:p>
        </p:txBody>
      </p:sp>
      <p:pic>
        <p:nvPicPr>
          <p:cNvPr id="74" name="Google Shape;74;p15"/>
          <p:cNvPicPr preferRelativeResize="0"/>
          <p:nvPr/>
        </p:nvPicPr>
        <p:blipFill>
          <a:blip r:embed="rId8">
            <a:alphaModFix/>
          </a:blip>
          <a:stretch>
            <a:fillRect/>
          </a:stretch>
        </p:blipFill>
        <p:spPr>
          <a:xfrm>
            <a:off x="2179475" y="3563173"/>
            <a:ext cx="3527199" cy="1213650"/>
          </a:xfrm>
          <a:prstGeom prst="rect">
            <a:avLst/>
          </a:prstGeom>
          <a:noFill/>
          <a:ln>
            <a:noFill/>
          </a:ln>
        </p:spPr>
      </p:pic>
      <p:pic>
        <p:nvPicPr>
          <p:cNvPr id="2" name="Slide 3.m4a" descr="Slide 3.m4a">
            <a:hlinkClick r:id="" action="ppaction://media"/>
            <a:extLst>
              <a:ext uri="{FF2B5EF4-FFF2-40B4-BE49-F238E27FC236}">
                <a16:creationId xmlns:a16="http://schemas.microsoft.com/office/drawing/2014/main" id="{4034E172-47DD-324D-AC39-970A24FACFC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31200" y="4169998"/>
            <a:ext cx="812800" cy="812800"/>
          </a:xfrm>
          <a:prstGeom prst="rect">
            <a:avLst/>
          </a:prstGeom>
        </p:spPr>
      </p:pic>
      <p:pic>
        <p:nvPicPr>
          <p:cNvPr id="5" name="Audio 4">
            <a:hlinkClick r:id="" action="ppaction://media"/>
            <a:extLst>
              <a:ext uri="{FF2B5EF4-FFF2-40B4-BE49-F238E27FC236}">
                <a16:creationId xmlns:a16="http://schemas.microsoft.com/office/drawing/2014/main" id="{175E5147-F2BB-524A-A4A8-E57D512081E9}"/>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4423"/>
    </mc:Choice>
    <mc:Fallback>
      <p:transition spd="slow" advTm="6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17" objId="2"/>
        <p14:stopEvt time="63219"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Research Question</a:t>
            </a:r>
            <a:endParaRPr b="1"/>
          </a:p>
        </p:txBody>
      </p:sp>
      <p:sp>
        <p:nvSpPr>
          <p:cNvPr id="80" name="Google Shape;80;p1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How strongly are mindfulness interventions </a:t>
            </a:r>
            <a:br>
              <a:rPr lang="en" sz="1900"/>
            </a:br>
            <a:r>
              <a:rPr lang="en" sz="1900"/>
              <a:t>and trauma related?</a:t>
            </a:r>
            <a:endParaRPr sz="1900"/>
          </a:p>
          <a:p>
            <a:pPr marL="0" lvl="0" indent="0" algn="l" rtl="0">
              <a:spcBef>
                <a:spcPts val="1600"/>
              </a:spcBef>
              <a:spcAft>
                <a:spcPts val="0"/>
              </a:spcAft>
              <a:buNone/>
            </a:pPr>
            <a:r>
              <a:rPr lang="en" sz="1900"/>
              <a:t>In a meta-analysis by Hilton et al. (2017), it was found that adjunctive meditation interventions of mindfulness-based stress reduction, as well as yoga and mantram repetition programs improve some PTSD and depression symptoms compared to control groups. However, more research should be conducted due to several limitations. </a:t>
            </a:r>
            <a:endParaRPr sz="1900"/>
          </a:p>
          <a:p>
            <a:pPr marL="0" lvl="0" indent="0" algn="l" rtl="0">
              <a:spcBef>
                <a:spcPts val="1600"/>
              </a:spcBef>
              <a:spcAft>
                <a:spcPts val="1600"/>
              </a:spcAft>
              <a:buNone/>
            </a:pPr>
            <a:r>
              <a:rPr lang="en" sz="1900"/>
              <a:t>The findings are based on low and moderate quality of evidence</a:t>
            </a:r>
            <a:endParaRPr sz="1900"/>
          </a:p>
        </p:txBody>
      </p:sp>
      <p:pic>
        <p:nvPicPr>
          <p:cNvPr id="82" name="Google Shape;82;p16"/>
          <p:cNvPicPr preferRelativeResize="0"/>
          <p:nvPr/>
        </p:nvPicPr>
        <p:blipFill>
          <a:blip r:embed="rId8">
            <a:alphaModFix/>
          </a:blip>
          <a:stretch>
            <a:fillRect/>
          </a:stretch>
        </p:blipFill>
        <p:spPr>
          <a:xfrm>
            <a:off x="5669925" y="40975"/>
            <a:ext cx="3424899" cy="1991026"/>
          </a:xfrm>
          <a:prstGeom prst="rect">
            <a:avLst/>
          </a:prstGeom>
          <a:noFill/>
          <a:ln>
            <a:noFill/>
          </a:ln>
        </p:spPr>
      </p:pic>
      <p:pic>
        <p:nvPicPr>
          <p:cNvPr id="2" name="SLIDE 4.mp3" descr="SLIDE 4.mp3">
            <a:hlinkClick r:id="" action="ppaction://media"/>
            <a:extLst>
              <a:ext uri="{FF2B5EF4-FFF2-40B4-BE49-F238E27FC236}">
                <a16:creationId xmlns:a16="http://schemas.microsoft.com/office/drawing/2014/main" id="{BAFE2842-125A-934B-BA54-EE7E1BEDFDE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7875" y="4188754"/>
            <a:ext cx="812800" cy="812800"/>
          </a:xfrm>
          <a:prstGeom prst="rect">
            <a:avLst/>
          </a:prstGeom>
        </p:spPr>
      </p:pic>
      <p:pic>
        <p:nvPicPr>
          <p:cNvPr id="5" name="Audio 4">
            <a:hlinkClick r:id="" action="ppaction://media"/>
            <a:extLst>
              <a:ext uri="{FF2B5EF4-FFF2-40B4-BE49-F238E27FC236}">
                <a16:creationId xmlns:a16="http://schemas.microsoft.com/office/drawing/2014/main" id="{FEDB427B-E899-B14C-8F94-701AB6E63175}"/>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3171"/>
    </mc:Choice>
    <mc:Fallback>
      <p:transition spd="slow" advTm="7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26" objId="2"/>
        <p14:stopEvt time="7135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Meta-Analysis Method</a:t>
            </a:r>
            <a:endParaRPr/>
          </a:p>
        </p:txBody>
      </p:sp>
      <p:sp>
        <p:nvSpPr>
          <p:cNvPr id="88" name="Google Shape;88;p1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 sz="2300"/>
              <a:t>Meta-analysis is the process of combining together similar studies to form a more powerful conclusion.</a:t>
            </a:r>
            <a:endParaRPr sz="2300"/>
          </a:p>
          <a:p>
            <a:pPr marL="914400" lvl="1" indent="-361950" algn="l" rtl="0">
              <a:spcBef>
                <a:spcPts val="0"/>
              </a:spcBef>
              <a:spcAft>
                <a:spcPts val="0"/>
              </a:spcAft>
              <a:buSzPts val="2100"/>
              <a:buChar char="○"/>
            </a:pPr>
            <a:r>
              <a:rPr lang="en" sz="2100"/>
              <a:t>Form Research Questions</a:t>
            </a:r>
            <a:endParaRPr sz="2100"/>
          </a:p>
          <a:p>
            <a:pPr marL="914400" lvl="1" indent="-361950" algn="l" rtl="0">
              <a:spcBef>
                <a:spcPts val="0"/>
              </a:spcBef>
              <a:spcAft>
                <a:spcPts val="0"/>
              </a:spcAft>
              <a:buSzPts val="2100"/>
              <a:buChar char="○"/>
            </a:pPr>
            <a:r>
              <a:rPr lang="en" sz="2100"/>
              <a:t>Literature Search</a:t>
            </a:r>
            <a:endParaRPr sz="2100"/>
          </a:p>
          <a:p>
            <a:pPr marL="914400" lvl="1" indent="-361950" algn="l" rtl="0">
              <a:spcBef>
                <a:spcPts val="0"/>
              </a:spcBef>
              <a:spcAft>
                <a:spcPts val="0"/>
              </a:spcAft>
              <a:buSzPts val="2100"/>
              <a:buChar char="○"/>
            </a:pPr>
            <a:r>
              <a:rPr lang="en" sz="2100"/>
              <a:t>Computing Effect Sizes</a:t>
            </a:r>
            <a:endParaRPr sz="2100"/>
          </a:p>
          <a:p>
            <a:pPr marL="914400" lvl="1" indent="-361950" algn="l" rtl="0">
              <a:spcBef>
                <a:spcPts val="0"/>
              </a:spcBef>
              <a:spcAft>
                <a:spcPts val="0"/>
              </a:spcAft>
              <a:buSzPts val="2100"/>
              <a:buChar char="○"/>
            </a:pPr>
            <a:r>
              <a:rPr lang="en" sz="2100"/>
              <a:t>Meta-analytical Calculations</a:t>
            </a:r>
            <a:endParaRPr sz="2100"/>
          </a:p>
        </p:txBody>
      </p:sp>
      <p:pic>
        <p:nvPicPr>
          <p:cNvPr id="3" name="Slide 5.m4a" descr="Slide 5.m4a">
            <a:hlinkClick r:id="" action="ppaction://media"/>
            <a:extLst>
              <a:ext uri="{FF2B5EF4-FFF2-40B4-BE49-F238E27FC236}">
                <a16:creationId xmlns:a16="http://schemas.microsoft.com/office/drawing/2014/main" id="{36175840-6A98-2340-A526-0E1D6854D06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83492" y="4162400"/>
            <a:ext cx="812800" cy="812800"/>
          </a:xfrm>
          <a:prstGeom prst="rect">
            <a:avLst/>
          </a:prstGeom>
        </p:spPr>
      </p:pic>
      <p:pic>
        <p:nvPicPr>
          <p:cNvPr id="5" name="Audio 4">
            <a:hlinkClick r:id="" action="ppaction://media"/>
            <a:extLst>
              <a:ext uri="{FF2B5EF4-FFF2-40B4-BE49-F238E27FC236}">
                <a16:creationId xmlns:a16="http://schemas.microsoft.com/office/drawing/2014/main" id="{E2B7AEE2-300E-0B4F-915B-207146997BA9}"/>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308"/>
    </mc:Choice>
    <mc:Fallback>
      <p:transition spd="slow" advTm="2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01" objId="3"/>
        <p14:stopEvt time="24400"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115050" y="150050"/>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Literature Search</a:t>
            </a:r>
            <a:endParaRPr/>
          </a:p>
        </p:txBody>
      </p:sp>
      <p:sp>
        <p:nvSpPr>
          <p:cNvPr id="94" name="Google Shape;94;p18"/>
          <p:cNvSpPr txBox="1">
            <a:spLocks noGrp="1"/>
          </p:cNvSpPr>
          <p:nvPr>
            <p:ph type="body" idx="1"/>
          </p:nvPr>
        </p:nvSpPr>
        <p:spPr>
          <a:xfrm>
            <a:off x="115050" y="763250"/>
            <a:ext cx="8520600" cy="410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Key Terms:</a:t>
            </a:r>
            <a:r>
              <a:rPr lang="en"/>
              <a:t> Mindfulness based stress reduction, mindfulness, </a:t>
            </a:r>
            <a:br>
              <a:rPr lang="en"/>
            </a:br>
            <a:r>
              <a:rPr lang="en"/>
              <a:t>yoga, meditation, PTSD, War Veterans, Veterans, Mantra </a:t>
            </a:r>
            <a:br>
              <a:rPr lang="en"/>
            </a:br>
            <a:r>
              <a:rPr lang="en"/>
              <a:t>Repetition, Military</a:t>
            </a:r>
            <a:endParaRPr/>
          </a:p>
          <a:p>
            <a:pPr marL="0" lvl="0" indent="0" algn="l" rtl="0">
              <a:spcBef>
                <a:spcPts val="1600"/>
              </a:spcBef>
              <a:spcAft>
                <a:spcPts val="0"/>
              </a:spcAft>
              <a:buNone/>
            </a:pPr>
            <a:r>
              <a:rPr lang="en" u="sng"/>
              <a:t>Databases:</a:t>
            </a:r>
            <a:r>
              <a:rPr lang="en"/>
              <a:t> PsychInfo, MEDLINE, Psychiatryonline, Google Scholar </a:t>
            </a:r>
            <a:br>
              <a:rPr lang="en"/>
            </a:br>
            <a:endParaRPr/>
          </a:p>
          <a:p>
            <a:pPr marL="0" lvl="0" indent="0" algn="l" rtl="0">
              <a:spcBef>
                <a:spcPts val="1600"/>
              </a:spcBef>
              <a:spcAft>
                <a:spcPts val="1600"/>
              </a:spcAft>
              <a:buNone/>
            </a:pPr>
            <a:r>
              <a:rPr lang="en" u="sng"/>
              <a:t>Number of studies that met inclusion criteria:</a:t>
            </a:r>
            <a:r>
              <a:rPr lang="en"/>
              <a:t> 11 PCL (included PCL-M for Military) and 7 CAPS, 11 Re-Experiencing, 14 Avoidance, 13 Hyperarousal</a:t>
            </a:r>
            <a:endParaRPr/>
          </a:p>
        </p:txBody>
      </p:sp>
      <p:pic>
        <p:nvPicPr>
          <p:cNvPr id="95" name="Google Shape;95;p18"/>
          <p:cNvPicPr preferRelativeResize="0"/>
          <p:nvPr/>
        </p:nvPicPr>
        <p:blipFill>
          <a:blip r:embed="rId8">
            <a:alphaModFix/>
          </a:blip>
          <a:stretch>
            <a:fillRect/>
          </a:stretch>
        </p:blipFill>
        <p:spPr>
          <a:xfrm>
            <a:off x="6330449" y="0"/>
            <a:ext cx="2813550" cy="1358850"/>
          </a:xfrm>
          <a:prstGeom prst="rect">
            <a:avLst/>
          </a:prstGeom>
          <a:noFill/>
          <a:ln>
            <a:noFill/>
          </a:ln>
        </p:spPr>
      </p:pic>
      <p:pic>
        <p:nvPicPr>
          <p:cNvPr id="96" name="Google Shape;96;p18"/>
          <p:cNvPicPr preferRelativeResize="0"/>
          <p:nvPr/>
        </p:nvPicPr>
        <p:blipFill>
          <a:blip r:embed="rId9">
            <a:alphaModFix/>
          </a:blip>
          <a:stretch>
            <a:fillRect/>
          </a:stretch>
        </p:blipFill>
        <p:spPr>
          <a:xfrm>
            <a:off x="115050" y="3592275"/>
            <a:ext cx="2676090" cy="1551225"/>
          </a:xfrm>
          <a:prstGeom prst="rect">
            <a:avLst/>
          </a:prstGeom>
          <a:noFill/>
          <a:ln>
            <a:noFill/>
          </a:ln>
        </p:spPr>
      </p:pic>
      <p:pic>
        <p:nvPicPr>
          <p:cNvPr id="3" name="Slide 6.m4a" descr="Slide 6.m4a">
            <a:hlinkClick r:id="" action="ppaction://media"/>
            <a:extLst>
              <a:ext uri="{FF2B5EF4-FFF2-40B4-BE49-F238E27FC236}">
                <a16:creationId xmlns:a16="http://schemas.microsoft.com/office/drawing/2014/main" id="{489DCA57-9E67-9740-9C18-70560B3B815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16150" y="4180650"/>
            <a:ext cx="812800" cy="812800"/>
          </a:xfrm>
          <a:prstGeom prst="rect">
            <a:avLst/>
          </a:prstGeom>
        </p:spPr>
      </p:pic>
      <p:pic>
        <p:nvPicPr>
          <p:cNvPr id="5" name="Audio 4">
            <a:hlinkClick r:id="" action="ppaction://media"/>
            <a:extLst>
              <a:ext uri="{FF2B5EF4-FFF2-40B4-BE49-F238E27FC236}">
                <a16:creationId xmlns:a16="http://schemas.microsoft.com/office/drawing/2014/main" id="{2B9C018C-3F14-FB49-AD98-54482E58E26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9659"/>
    </mc:Choice>
    <mc:Fallback>
      <p:transition spd="slow" advTm="7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44" objId="3"/>
        <p14:stopEvt time="78749"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Computing Effect Sizes</a:t>
            </a:r>
            <a:endParaRPr/>
          </a:p>
        </p:txBody>
      </p:sp>
      <p:sp>
        <p:nvSpPr>
          <p:cNvPr id="102" name="Google Shape;102;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Cohen’s </a:t>
            </a:r>
            <a:r>
              <a:rPr lang="en" sz="2000" i="1"/>
              <a:t>d </a:t>
            </a:r>
            <a:r>
              <a:rPr lang="en" sz="2000"/>
              <a:t>was used for comparisons</a:t>
            </a:r>
            <a:endParaRPr sz="2000"/>
          </a:p>
          <a:p>
            <a:pPr marL="457200" lvl="0" indent="-355600" algn="l" rtl="0">
              <a:spcBef>
                <a:spcPts val="0"/>
              </a:spcBef>
              <a:spcAft>
                <a:spcPts val="0"/>
              </a:spcAft>
              <a:buSzPts val="2000"/>
              <a:buChar char="●"/>
            </a:pPr>
            <a:r>
              <a:rPr lang="en" sz="2000"/>
              <a:t>Correlations reported in data tables and collected from each study</a:t>
            </a:r>
            <a:endParaRPr sz="2000"/>
          </a:p>
          <a:p>
            <a:pPr marL="457200" lvl="0" indent="-355600" algn="l" rtl="0">
              <a:spcBef>
                <a:spcPts val="0"/>
              </a:spcBef>
              <a:spcAft>
                <a:spcPts val="0"/>
              </a:spcAft>
              <a:buSzPts val="2000"/>
              <a:buChar char="●"/>
            </a:pPr>
            <a:r>
              <a:rPr lang="en" sz="2000"/>
              <a:t>Effect size was converted or calculated using the tabulated M and SD if not reported as Cohen’s </a:t>
            </a:r>
            <a:r>
              <a:rPr lang="en" sz="2000" i="1"/>
              <a:t>d</a:t>
            </a:r>
            <a:endParaRPr sz="2000"/>
          </a:p>
        </p:txBody>
      </p:sp>
      <p:pic>
        <p:nvPicPr>
          <p:cNvPr id="2" name="Slide 7.m4a" descr="Slide 7.m4a">
            <a:hlinkClick r:id="" action="ppaction://media"/>
            <a:extLst>
              <a:ext uri="{FF2B5EF4-FFF2-40B4-BE49-F238E27FC236}">
                <a16:creationId xmlns:a16="http://schemas.microsoft.com/office/drawing/2014/main" id="{08BCAF78-42F9-9949-B25E-7C01085B388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1200" y="4162400"/>
            <a:ext cx="812800" cy="812800"/>
          </a:xfrm>
          <a:prstGeom prst="rect">
            <a:avLst/>
          </a:prstGeom>
        </p:spPr>
      </p:pic>
      <p:pic>
        <p:nvPicPr>
          <p:cNvPr id="4" name="Audio 3">
            <a:hlinkClick r:id="" action="ppaction://media"/>
            <a:extLst>
              <a:ext uri="{FF2B5EF4-FFF2-40B4-BE49-F238E27FC236}">
                <a16:creationId xmlns:a16="http://schemas.microsoft.com/office/drawing/2014/main" id="{14D0C942-62A5-924C-B698-0FB1F468BF07}"/>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661"/>
    </mc:Choice>
    <mc:Fallback>
      <p:transition spd="slow" advTm="2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75" objId="2"/>
        <p14:stopEvt time="22016"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Meta-Analysis Calculations</a:t>
            </a:r>
            <a:endParaRPr/>
          </a:p>
        </p:txBody>
      </p:sp>
      <p:sp>
        <p:nvSpPr>
          <p:cNvPr id="108" name="Google Shape;108;p2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Computed the weighted average effect size from the studies</a:t>
            </a:r>
            <a:endParaRPr sz="2100"/>
          </a:p>
          <a:p>
            <a:pPr marL="457200" lvl="0" indent="-361950" algn="l" rtl="0">
              <a:spcBef>
                <a:spcPts val="0"/>
              </a:spcBef>
              <a:spcAft>
                <a:spcPts val="0"/>
              </a:spcAft>
              <a:buSzPts val="2100"/>
              <a:buChar char="●"/>
            </a:pPr>
            <a:r>
              <a:rPr lang="en" sz="2100"/>
              <a:t>Results weighted based on sample size of each study</a:t>
            </a:r>
            <a:endParaRPr sz="2100"/>
          </a:p>
          <a:p>
            <a:pPr marL="914400" lvl="1" indent="-349250" algn="l" rtl="0">
              <a:spcBef>
                <a:spcPts val="0"/>
              </a:spcBef>
              <a:spcAft>
                <a:spcPts val="0"/>
              </a:spcAft>
              <a:buSzPts val="1900"/>
              <a:buChar char="○"/>
            </a:pPr>
            <a:r>
              <a:rPr lang="en" sz="1900"/>
              <a:t>Larger studies impacted the average more than smaller studies</a:t>
            </a:r>
            <a:endParaRPr sz="1900"/>
          </a:p>
        </p:txBody>
      </p:sp>
      <p:pic>
        <p:nvPicPr>
          <p:cNvPr id="2" name="Slide 8.m4a" descr="Slide 8.m4a">
            <a:hlinkClick r:id="" action="ppaction://media"/>
            <a:extLst>
              <a:ext uri="{FF2B5EF4-FFF2-40B4-BE49-F238E27FC236}">
                <a16:creationId xmlns:a16="http://schemas.microsoft.com/office/drawing/2014/main" id="{B549E9EA-D6D0-6340-914A-2346C6F4751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36668" y="4162400"/>
            <a:ext cx="812800" cy="812800"/>
          </a:xfrm>
          <a:prstGeom prst="rect">
            <a:avLst/>
          </a:prstGeom>
        </p:spPr>
      </p:pic>
      <p:pic>
        <p:nvPicPr>
          <p:cNvPr id="4" name="Audio 3">
            <a:hlinkClick r:id="" action="ppaction://media"/>
            <a:extLst>
              <a:ext uri="{FF2B5EF4-FFF2-40B4-BE49-F238E27FC236}">
                <a16:creationId xmlns:a16="http://schemas.microsoft.com/office/drawing/2014/main" id="{BF02C667-36B6-DE49-BCBA-0123D4655943}"/>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344"/>
    </mc:Choice>
    <mc:Fallback>
      <p:transition spd="slow" advTm="2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36" objId="2"/>
        <p14:stopEvt time="23245"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a:t>
            </a:r>
            <a:endParaRPr/>
          </a:p>
        </p:txBody>
      </p:sp>
      <p:sp>
        <p:nvSpPr>
          <p:cNvPr id="114" name="Google Shape;114;p2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 sz="2300"/>
              <a:t>Overall weighted average effect size</a:t>
            </a:r>
            <a:endParaRPr sz="2300"/>
          </a:p>
          <a:p>
            <a:pPr marL="914400" lvl="1" indent="-349250" algn="l" rtl="0">
              <a:spcBef>
                <a:spcPts val="0"/>
              </a:spcBef>
              <a:spcAft>
                <a:spcPts val="0"/>
              </a:spcAft>
              <a:buSzPts val="1900"/>
              <a:buChar char="○"/>
            </a:pPr>
            <a:r>
              <a:rPr lang="en" sz="1900"/>
              <a:t>Cohen’s d=0.62 (Moderate Effect)</a:t>
            </a:r>
            <a:br>
              <a:rPr lang="en" sz="1900"/>
            </a:br>
            <a:endParaRPr sz="1900"/>
          </a:p>
          <a:p>
            <a:pPr marL="914400" lvl="1" indent="-349250" algn="l" rtl="0">
              <a:spcBef>
                <a:spcPts val="0"/>
              </a:spcBef>
              <a:spcAft>
                <a:spcPts val="0"/>
              </a:spcAft>
              <a:buSzPts val="1900"/>
              <a:buChar char="○"/>
            </a:pPr>
            <a:r>
              <a:rPr lang="en" sz="1900"/>
              <a:t>As people practice more mindfulness based practices (meditate, yoga, mantra repetition), they experience a reduction in severity of PTSD symptoms</a:t>
            </a:r>
            <a:endParaRPr sz="1900"/>
          </a:p>
        </p:txBody>
      </p:sp>
      <p:pic>
        <p:nvPicPr>
          <p:cNvPr id="115" name="Google Shape;115;p21"/>
          <p:cNvPicPr preferRelativeResize="0"/>
          <p:nvPr/>
        </p:nvPicPr>
        <p:blipFill>
          <a:blip r:embed="rId8">
            <a:alphaModFix/>
          </a:blip>
          <a:stretch>
            <a:fillRect/>
          </a:stretch>
        </p:blipFill>
        <p:spPr>
          <a:xfrm>
            <a:off x="5688748" y="90100"/>
            <a:ext cx="2316326" cy="1454949"/>
          </a:xfrm>
          <a:prstGeom prst="rect">
            <a:avLst/>
          </a:prstGeom>
          <a:noFill/>
          <a:ln>
            <a:noFill/>
          </a:ln>
        </p:spPr>
      </p:pic>
      <p:pic>
        <p:nvPicPr>
          <p:cNvPr id="116" name="Google Shape;116;p21"/>
          <p:cNvPicPr preferRelativeResize="0"/>
          <p:nvPr/>
        </p:nvPicPr>
        <p:blipFill>
          <a:blip r:embed="rId9">
            <a:alphaModFix/>
          </a:blip>
          <a:stretch>
            <a:fillRect/>
          </a:stretch>
        </p:blipFill>
        <p:spPr>
          <a:xfrm>
            <a:off x="1165025" y="3523225"/>
            <a:ext cx="2052350" cy="1368226"/>
          </a:xfrm>
          <a:prstGeom prst="rect">
            <a:avLst/>
          </a:prstGeom>
          <a:noFill/>
          <a:ln>
            <a:noFill/>
          </a:ln>
        </p:spPr>
      </p:pic>
      <p:pic>
        <p:nvPicPr>
          <p:cNvPr id="117" name="Google Shape;117;p21"/>
          <p:cNvPicPr preferRelativeResize="0"/>
          <p:nvPr/>
        </p:nvPicPr>
        <p:blipFill>
          <a:blip r:embed="rId10">
            <a:alphaModFix/>
          </a:blip>
          <a:stretch>
            <a:fillRect/>
          </a:stretch>
        </p:blipFill>
        <p:spPr>
          <a:xfrm>
            <a:off x="6715113" y="3051013"/>
            <a:ext cx="2428875" cy="1876425"/>
          </a:xfrm>
          <a:prstGeom prst="rect">
            <a:avLst/>
          </a:prstGeom>
          <a:noFill/>
          <a:ln>
            <a:noFill/>
          </a:ln>
        </p:spPr>
      </p:pic>
      <p:pic>
        <p:nvPicPr>
          <p:cNvPr id="2" name="Slide 9.mp3" descr="Slide 9.mp3">
            <a:hlinkClick r:id="" action="ppaction://media"/>
            <a:extLst>
              <a:ext uri="{FF2B5EF4-FFF2-40B4-BE49-F238E27FC236}">
                <a16:creationId xmlns:a16="http://schemas.microsoft.com/office/drawing/2014/main" id="{33C792F7-AA43-B74B-B4B2-3FE776C774B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0162" y="4207338"/>
            <a:ext cx="812800" cy="812800"/>
          </a:xfrm>
          <a:prstGeom prst="rect">
            <a:avLst/>
          </a:prstGeom>
        </p:spPr>
      </p:pic>
      <p:pic>
        <p:nvPicPr>
          <p:cNvPr id="4" name="Audio 3">
            <a:hlinkClick r:id="" action="ppaction://media"/>
            <a:extLst>
              <a:ext uri="{FF2B5EF4-FFF2-40B4-BE49-F238E27FC236}">
                <a16:creationId xmlns:a16="http://schemas.microsoft.com/office/drawing/2014/main" id="{8E6A8594-A53F-AF43-B29F-B2D81A330F62}"/>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432"/>
    </mc:Choice>
    <mc:Fallback>
      <p:transition spd="slow" advTm="2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94" objId="2"/>
        <p14:stopEvt time="20423"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10.xml><?xml version="1.0" encoding="utf-8"?>
<p:tagLst xmlns:a="http://schemas.openxmlformats.org/drawingml/2006/main" xmlns:r="http://schemas.openxmlformats.org/officeDocument/2006/relationships" xmlns:p="http://schemas.openxmlformats.org/presentationml/2006/main">
  <p:tag name="TIMING" val="|3.1"/>
</p:tagLst>
</file>

<file path=ppt/tags/tag1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1870</Words>
  <Application>Microsoft Macintosh PowerPoint</Application>
  <PresentationFormat>On-screen Show (16:9)</PresentationFormat>
  <Paragraphs>81</Paragraphs>
  <Slides>14</Slides>
  <Notes>14</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Old Standard TT</vt:lpstr>
      <vt:lpstr>Proxima Nova</vt:lpstr>
      <vt:lpstr>Times New Roman</vt:lpstr>
      <vt:lpstr>Arial</vt:lpstr>
      <vt:lpstr>Paperback</vt:lpstr>
      <vt:lpstr>A Meta-Analysis if the Impact of Mindfulness-Based Interventions on PTSD in Veteran Populations</vt:lpstr>
      <vt:lpstr>Overview</vt:lpstr>
      <vt:lpstr>Significance of the Problem</vt:lpstr>
      <vt:lpstr>Research Question</vt:lpstr>
      <vt:lpstr>Meta-Analysis Method</vt:lpstr>
      <vt:lpstr>Literature Search</vt:lpstr>
      <vt:lpstr>Computing Effect Sizes</vt:lpstr>
      <vt:lpstr>Meta-Analysis Calculations</vt:lpstr>
      <vt:lpstr>Results </vt:lpstr>
      <vt:lpstr>Results</vt:lpstr>
      <vt:lpstr>Summary and Implications</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Meta-Analysis if the Impact of Mindfulness-Based Interventions on PTSD in Veteran Populations</dc:title>
  <cp:lastModifiedBy>Shelby Strong</cp:lastModifiedBy>
  <cp:revision>3</cp:revision>
  <dcterms:modified xsi:type="dcterms:W3CDTF">2020-11-02T02:34:13Z</dcterms:modified>
</cp:coreProperties>
</file>