
<file path=[Content_Types].xml><?xml version="1.0" encoding="utf-8"?>
<Types xmlns="http://schemas.openxmlformats.org/package/2006/content-types"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9" r:id="rId1"/>
  </p:sldMasterIdLst>
  <p:notesMasterIdLst>
    <p:notesMasterId r:id="rId14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BA4A1A3-9F42-AD08-63CB-ECBC44B1FBE0}" v="4" dt="2020-11-05T02:15:46.583"/>
    <p1510:client id="{21E89E64-8FA0-F122-2C8A-5AB782186590}" v="17" dt="2020-11-04T20:45:46.351"/>
    <p1510:client id="{FE29224B-FF84-98F7-1290-983E359FCBC5}" v="3" dt="2020-11-04T21:25:48.44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2" d="100"/>
          <a:sy n="112" d="100"/>
        </p:scale>
        <p:origin x="610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5/10/relationships/revisionInfo" Target="revisionInfo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6382835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8119354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9f462750f3_0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9f462750f3_0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2240289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a7080da3a5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a7080da3a5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3160874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g9f462750f3_0_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" name="Google Shape;130;g9f462750f3_0_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819564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9f462750f3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9f462750f3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588786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a6f7de79b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a6f7de79b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924599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9f462750f3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9f462750f3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160319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a7080da3a5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a7080da3a5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8404703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9f462750f3_0_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9f462750f3_0_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5656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a7080da3a5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a7080da3a5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3896307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g9f462750f3_0_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" name="Google Shape;103;g9f462750f3_0_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936403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a6f7de79bb_1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a6f7de79bb_1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2701530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Char char="●"/>
              <a:defRPr sz="2300">
                <a:solidFill>
                  <a:srgbClr val="000000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●"/>
              <a:defRPr>
                <a:solidFill>
                  <a:srgbClr val="000000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400"/>
              <a:buChar char="○"/>
              <a:defRPr>
                <a:solidFill>
                  <a:srgbClr val="000000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400"/>
              <a:buChar char="■"/>
              <a:defRPr>
                <a:solidFill>
                  <a:srgbClr val="000000"/>
                </a:solidFill>
              </a:defRPr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1.png"/><Relationship Id="rId5" Type="http://schemas.openxmlformats.org/officeDocument/2006/relationships/image" Target="../media/image2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.png"/><Relationship Id="rId5" Type="http://schemas.openxmlformats.org/officeDocument/2006/relationships/image" Target="../media/image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9.png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.png"/><Relationship Id="rId5" Type="http://schemas.openxmlformats.org/officeDocument/2006/relationships/image" Target="../media/image12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0" y="227250"/>
            <a:ext cx="8520600" cy="1589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700"/>
              <a:t>On the Design of a Database for the Linguistic Atlas Project</a:t>
            </a:r>
            <a:endParaRPr sz="4700"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1949700"/>
            <a:ext cx="8520600" cy="265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/>
            <a:r>
              <a:rPr lang="en" sz="3000" dirty="0">
                <a:solidFill>
                  <a:srgbClr val="000000"/>
                </a:solidFill>
              </a:rPr>
              <a:t>Simon Harris-Palmer</a:t>
            </a:r>
            <a:br>
              <a:rPr lang="en" sz="2100" dirty="0"/>
            </a:br>
            <a:endParaRPr sz="2100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000000"/>
                </a:solidFill>
              </a:rPr>
              <a:t>Paul Laurence Dunbar High School, Lexington, KY</a:t>
            </a:r>
            <a:br>
              <a:rPr lang="en" sz="1800" dirty="0"/>
            </a:br>
            <a:r>
              <a:rPr lang="en" sz="1800" dirty="0">
                <a:solidFill>
                  <a:srgbClr val="000000"/>
                </a:solidFill>
              </a:rPr>
              <a:t>360 Hour Capstone Research Project</a:t>
            </a:r>
            <a:endParaRPr sz="1800" dirty="0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rgbClr val="000000"/>
                </a:solidFill>
              </a:rPr>
              <a:t>Mentored at University of Kentucky</a:t>
            </a:r>
            <a:endParaRPr sz="1800" dirty="0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000000"/>
                </a:solidFill>
              </a:rPr>
              <a:t>Kentucky Academy of Science</a:t>
            </a:r>
            <a:endParaRPr sz="2400" dirty="0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rgbClr val="000000"/>
                </a:solidFill>
              </a:rPr>
              <a:t>Annual Meeting: November 6-7, 2020</a:t>
            </a:r>
            <a:endParaRPr sz="2400" dirty="0">
              <a:solidFill>
                <a:srgbClr val="000000"/>
              </a:solidFill>
            </a:endParaRP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274"/>
    </mc:Choice>
    <mc:Fallback xmlns="">
      <p:transition spd="slow" advTm="1527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2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 dirty="0"/>
              <a:t>Make interface visually appealing</a:t>
            </a: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 dirty="0"/>
              <a:t>Optimize performance and speed</a:t>
            </a: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 dirty="0"/>
              <a:t>Graphical elements</a:t>
            </a: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 dirty="0"/>
              <a:t>Embedded map linked to coordinates in data</a:t>
            </a: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 dirty="0"/>
              <a:t>Branding</a:t>
            </a:r>
            <a:endParaRPr sz="2400" dirty="0"/>
          </a:p>
        </p:txBody>
      </p:sp>
      <p:sp>
        <p:nvSpPr>
          <p:cNvPr id="120" name="Google Shape;120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Procedures - Web Design</a:t>
            </a:r>
            <a:endParaRPr/>
          </a:p>
        </p:txBody>
      </p:sp>
      <p:pic>
        <p:nvPicPr>
          <p:cNvPr id="121" name="Google Shape;121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262150" y="1017725"/>
            <a:ext cx="3184146" cy="3820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227"/>
    </mc:Choice>
    <mc:Fallback xmlns="">
      <p:transition spd="slow" advTm="452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Current Status and Summary</a:t>
            </a:r>
            <a:endParaRPr/>
          </a:p>
        </p:txBody>
      </p:sp>
      <p:sp>
        <p:nvSpPr>
          <p:cNvPr id="127" name="Google Shape;127;p23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87858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sz="2600" dirty="0"/>
              <a:t>Progress</a:t>
            </a:r>
            <a:endParaRPr sz="2600" dirty="0"/>
          </a:p>
          <a:p>
            <a:pPr marL="914400" lvl="1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r>
              <a:rPr lang="en" sz="2600" dirty="0"/>
              <a:t>Current data is cleaned with </a:t>
            </a:r>
            <a:r>
              <a:rPr lang="en" sz="2600" dirty="0">
                <a:solidFill>
                  <a:schemeClr val="dk1"/>
                </a:solidFill>
              </a:rPr>
              <a:t>developed tools</a:t>
            </a:r>
            <a:endParaRPr sz="2600" dirty="0"/>
          </a:p>
          <a:p>
            <a:pPr marL="914400" lvl="1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r>
              <a:rPr lang="en" sz="2600" dirty="0"/>
              <a:t>Most of HTML query elements added</a:t>
            </a:r>
            <a:endParaRPr sz="2600" dirty="0"/>
          </a:p>
          <a:p>
            <a:pPr marL="914400" lvl="1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r>
              <a:rPr lang="en" sz="2600" dirty="0"/>
              <a:t>Branding and affiliation with LAP established</a:t>
            </a:r>
            <a:endParaRPr sz="2600" dirty="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sz="2600" dirty="0"/>
              <a:t>Next Steps</a:t>
            </a:r>
            <a:endParaRPr sz="2600" dirty="0"/>
          </a:p>
          <a:p>
            <a:pPr marL="914400" lvl="1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r>
              <a:rPr lang="en" sz="2600" dirty="0"/>
              <a:t>Add final elements to webpage</a:t>
            </a:r>
            <a:endParaRPr sz="2600" dirty="0"/>
          </a:p>
          <a:p>
            <a:pPr marL="914400" lvl="1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r>
              <a:rPr lang="en" sz="2600" dirty="0"/>
              <a:t>Make site more visually appealing</a:t>
            </a:r>
            <a:endParaRPr sz="2600" dirty="0"/>
          </a:p>
          <a:p>
            <a:pPr marL="914400" lvl="1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○"/>
            </a:pPr>
            <a:r>
              <a:rPr lang="en" sz="2600" dirty="0"/>
              <a:t>Expand the data the site covers</a:t>
            </a:r>
            <a:endParaRPr sz="2600" dirty="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7845"/>
    </mc:Choice>
    <mc:Fallback xmlns="">
      <p:transition spd="slow" advTm="878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Thanks to mentors at the University of Kentucky</a:t>
            </a:r>
            <a:endParaRPr/>
          </a:p>
        </p:txBody>
      </p:sp>
      <p:sp>
        <p:nvSpPr>
          <p:cNvPr id="133" name="Google Shape;133;p24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80433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/>
              <a:t>Dr. Jerzy W. Jaromczyk</a:t>
            </a:r>
            <a:endParaRPr sz="2400"/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Department of Computer Science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Research mentor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2400"/>
              <a:t>Dr. Allison Burkette</a:t>
            </a:r>
            <a:endParaRPr sz="2400"/>
          </a:p>
          <a:p>
            <a:pPr marL="457200" lvl="0" indent="-381000" algn="l" rtl="0">
              <a:spcBef>
                <a:spcPts val="1600"/>
              </a:spcBef>
              <a:spcAft>
                <a:spcPts val="0"/>
              </a:spcAft>
              <a:buSzPts val="2400"/>
              <a:buChar char="●"/>
            </a:pPr>
            <a:r>
              <a:rPr lang="en" sz="2400">
                <a:solidFill>
                  <a:schemeClr val="dk1"/>
                </a:solidFill>
              </a:rPr>
              <a:t>Department</a:t>
            </a:r>
            <a:r>
              <a:rPr lang="en" sz="2400"/>
              <a:t> of English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Curator of the LAP</a:t>
            </a:r>
            <a:endParaRPr sz="240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50"/>
    </mc:Choice>
    <mc:Fallback xmlns="">
      <p:transition spd="slow" advTm="183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Serves to catalogue American English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>
                <a:solidFill>
                  <a:schemeClr val="dk1"/>
                </a:solidFill>
              </a:rPr>
              <a:t>Most thorough and expansive study of American English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Founded in 1929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American Dialect Society</a:t>
            </a:r>
            <a:endParaRPr sz="2400"/>
          </a:p>
          <a:p>
            <a:pPr marL="45720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/>
          </a:p>
        </p:txBody>
      </p:sp>
      <p:pic>
        <p:nvPicPr>
          <p:cNvPr id="61" name="Google Shape;61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84346" y="1127625"/>
            <a:ext cx="4162456" cy="2895144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Linguistic Atlas Project (LAP)</a:t>
            </a:r>
            <a:endParaRPr sz="3200"/>
          </a:p>
        </p:txBody>
      </p:sp>
      <p:pic>
        <p:nvPicPr>
          <p:cNvPr id="8" name="Audio 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4808"/>
    </mc:Choice>
    <mc:Fallback xmlns="">
      <p:transition spd="slow" advTm="24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>
                <a:solidFill>
                  <a:schemeClr val="dk1"/>
                </a:solidFill>
              </a:rPr>
              <a:t>Divided by geographical region</a:t>
            </a:r>
            <a:endParaRPr sz="2400">
              <a:solidFill>
                <a:schemeClr val="dk1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>
                <a:solidFill>
                  <a:schemeClr val="dk1"/>
                </a:solidFill>
              </a:rPr>
              <a:t>Mix of CSV, Excel, and image files</a:t>
            </a:r>
            <a:endParaRPr sz="2400">
              <a:solidFill>
                <a:schemeClr val="dk1"/>
              </a:solidFill>
            </a:endParaRP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>
                <a:solidFill>
                  <a:schemeClr val="dk1"/>
                </a:solidFill>
              </a:rPr>
              <a:t>Legacy Issues</a:t>
            </a:r>
            <a:endParaRPr sz="2400">
              <a:solidFill>
                <a:schemeClr val="dk1"/>
              </a:solidFill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</a:pPr>
            <a:r>
              <a:rPr lang="en" sz="2400">
                <a:solidFill>
                  <a:schemeClr val="dk1"/>
                </a:solidFill>
              </a:rPr>
              <a:t>Hard to navigate</a:t>
            </a:r>
            <a:endParaRPr sz="2400">
              <a:solidFill>
                <a:schemeClr val="dk1"/>
              </a:solidFill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</a:pPr>
            <a:r>
              <a:rPr lang="en" sz="2400">
                <a:solidFill>
                  <a:schemeClr val="dk1"/>
                </a:solidFill>
              </a:rPr>
              <a:t>Inconsistencies in information</a:t>
            </a:r>
            <a:endParaRPr sz="2400">
              <a:solidFill>
                <a:schemeClr val="dk1"/>
              </a:solidFill>
            </a:endParaRPr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○"/>
            </a:pPr>
            <a:r>
              <a:rPr lang="en" sz="2400">
                <a:solidFill>
                  <a:schemeClr val="dk1"/>
                </a:solidFill>
              </a:rPr>
              <a:t>Missing information</a:t>
            </a:r>
            <a:endParaRPr sz="24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>
              <a:solidFill>
                <a:schemeClr val="dk1"/>
              </a:solidFill>
            </a:endParaRPr>
          </a:p>
        </p:txBody>
      </p:sp>
      <p:pic>
        <p:nvPicPr>
          <p:cNvPr id="68" name="Google Shape;68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252375" y="253567"/>
            <a:ext cx="4466575" cy="1674983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5"/>
          <p:cNvPicPr preferRelativeResize="0"/>
          <p:nvPr/>
        </p:nvPicPr>
        <p:blipFill rotWithShape="1">
          <a:blip r:embed="rId6">
            <a:alphaModFix/>
          </a:blip>
          <a:srcRect r="43358"/>
          <a:stretch/>
        </p:blipFill>
        <p:spPr>
          <a:xfrm>
            <a:off x="4252363" y="2071700"/>
            <a:ext cx="4466588" cy="2709250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LAP’s data</a:t>
            </a:r>
            <a:endParaRPr/>
          </a:p>
        </p:txBody>
      </p:sp>
      <p:pic>
        <p:nvPicPr>
          <p:cNvPr id="6" name="Audio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3753"/>
    </mc:Choice>
    <mc:Fallback xmlns="">
      <p:transition spd="slow" advTm="337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>
                <a:solidFill>
                  <a:schemeClr val="dk1"/>
                </a:solidFill>
              </a:rPr>
              <a:t>Provide easy access to the information the LAP has collected</a:t>
            </a:r>
            <a:endParaRPr sz="240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Searchable database for the LAP</a:t>
            </a:r>
            <a:endParaRPr sz="2400"/>
          </a:p>
          <a:p>
            <a:pPr marL="914400" lvl="1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○"/>
            </a:pPr>
            <a:r>
              <a:rPr lang="en" sz="2400"/>
              <a:t>Access through a web application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>
                <a:solidFill>
                  <a:schemeClr val="dk1"/>
                </a:solidFill>
              </a:rPr>
              <a:t>Contribute to the uniform data organization</a:t>
            </a:r>
            <a:endParaRPr sz="2400"/>
          </a:p>
          <a:p>
            <a:pPr marL="0" lvl="0" indent="0" algn="l" rtl="0">
              <a:spcBef>
                <a:spcPts val="1600"/>
              </a:spcBef>
              <a:spcAft>
                <a:spcPts val="1600"/>
              </a:spcAft>
              <a:buNone/>
            </a:pPr>
            <a:endParaRPr sz="2400"/>
          </a:p>
        </p:txBody>
      </p:sp>
      <p:sp>
        <p:nvSpPr>
          <p:cNvPr id="76" name="Google Shape;76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My Project Goals</a:t>
            </a:r>
            <a:endParaRPr/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711351" y="510929"/>
            <a:ext cx="4166400" cy="4121634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968"/>
    </mc:Choice>
    <mc:Fallback xmlns="">
      <p:transition spd="slow" advTm="489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Project Architecture</a:t>
            </a:r>
            <a:endParaRPr/>
          </a:p>
        </p:txBody>
      </p:sp>
      <p:pic>
        <p:nvPicPr>
          <p:cNvPr id="83" name="Google Shape;83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060767" y="445025"/>
            <a:ext cx="3214426" cy="4299075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p17"/>
          <p:cNvSpPr txBox="1"/>
          <p:nvPr/>
        </p:nvSpPr>
        <p:spPr>
          <a:xfrm>
            <a:off x="310122" y="1017336"/>
            <a:ext cx="4060800" cy="386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Users interact with the front-end interface in the web app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Interface communicates query to Python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Python queries the database and returns the result</a:t>
            </a:r>
            <a:endParaRPr sz="240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/>
              <a:t>Python returns the result to the user</a:t>
            </a:r>
            <a:endParaRPr sz="2400"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064"/>
    </mc:Choice>
    <mc:Fallback xmlns="">
      <p:transition spd="slow" advTm="48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47799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sz="2600"/>
              <a:t>Python (Database access)</a:t>
            </a:r>
            <a:endParaRPr sz="2600"/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" sz="2200"/>
              <a:t>Flask</a:t>
            </a:r>
            <a:endParaRPr sz="2200"/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" sz="2200"/>
              <a:t>WTForms</a:t>
            </a:r>
            <a:endParaRPr sz="220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sz="2600">
                <a:solidFill>
                  <a:schemeClr val="dk1"/>
                </a:solidFill>
              </a:rPr>
              <a:t>SQLite (Database system)</a:t>
            </a:r>
            <a:endParaRPr sz="2600"/>
          </a:p>
          <a:p>
            <a:pPr marL="457200" lvl="0" indent="-393700" algn="l" rtl="0">
              <a:spcBef>
                <a:spcPts val="0"/>
              </a:spcBef>
              <a:spcAft>
                <a:spcPts val="0"/>
              </a:spcAft>
              <a:buSzPts val="2600"/>
              <a:buChar char="●"/>
            </a:pPr>
            <a:r>
              <a:rPr lang="en" sz="2600"/>
              <a:t>Web Design (Interface)</a:t>
            </a:r>
            <a:endParaRPr sz="2600"/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" sz="2200"/>
              <a:t>HTML</a:t>
            </a:r>
            <a:endParaRPr sz="2200"/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" sz="2200"/>
              <a:t>CSS</a:t>
            </a:r>
            <a:endParaRPr sz="2200"/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" sz="2200">
                <a:solidFill>
                  <a:schemeClr val="dk1"/>
                </a:solidFill>
              </a:rPr>
              <a:t>JavaScript</a:t>
            </a:r>
            <a:endParaRPr sz="2200"/>
          </a:p>
          <a:p>
            <a:pPr marL="914400" lvl="1" indent="-368300" algn="l" rtl="0">
              <a:spcBef>
                <a:spcPts val="0"/>
              </a:spcBef>
              <a:spcAft>
                <a:spcPts val="0"/>
              </a:spcAft>
              <a:buSzPts val="2200"/>
              <a:buChar char="○"/>
            </a:pPr>
            <a:r>
              <a:rPr lang="en" sz="2200"/>
              <a:t>Jinja2</a:t>
            </a:r>
            <a:endParaRPr sz="2600"/>
          </a:p>
        </p:txBody>
      </p:sp>
      <p:pic>
        <p:nvPicPr>
          <p:cNvPr id="90" name="Google Shape;90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19138" y="192475"/>
            <a:ext cx="1485750" cy="1485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87576" y="3423563"/>
            <a:ext cx="2951049" cy="114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889526" y="1900588"/>
            <a:ext cx="2747149" cy="1300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412725" y="150762"/>
            <a:ext cx="1223950" cy="1569175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Technologies</a:t>
            </a:r>
            <a:endParaRPr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989"/>
    </mc:Choice>
    <mc:Fallback xmlns="">
      <p:transition spd="slow" advTm="4798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Development Stages and Procedures</a:t>
            </a:r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80286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●"/>
            </a:pPr>
            <a:r>
              <a:rPr lang="en" sz="2600">
                <a:solidFill>
                  <a:schemeClr val="dk1"/>
                </a:solidFill>
              </a:rPr>
              <a:t>Data Cleaning</a:t>
            </a:r>
            <a:endParaRPr sz="2600">
              <a:solidFill>
                <a:schemeClr val="dk1"/>
              </a:solidFill>
            </a:endParaRPr>
          </a:p>
          <a:p>
            <a:pPr marL="91440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○"/>
            </a:pPr>
            <a:r>
              <a:rPr lang="en" sz="2600">
                <a:solidFill>
                  <a:schemeClr val="dk1"/>
                </a:solidFill>
              </a:rPr>
              <a:t>Develop tools to unify data</a:t>
            </a:r>
            <a:endParaRPr sz="2600">
              <a:solidFill>
                <a:schemeClr val="dk1"/>
              </a:solidFill>
            </a:endParaRPr>
          </a:p>
          <a:p>
            <a:pPr marL="91440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○"/>
            </a:pPr>
            <a:r>
              <a:rPr lang="en" sz="2600">
                <a:solidFill>
                  <a:schemeClr val="dk1"/>
                </a:solidFill>
              </a:rPr>
              <a:t>Compile data and create database</a:t>
            </a:r>
            <a:endParaRPr sz="2600">
              <a:solidFill>
                <a:schemeClr val="dk1"/>
              </a:solidFill>
            </a:endParaRPr>
          </a:p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●"/>
            </a:pPr>
            <a:r>
              <a:rPr lang="en" sz="2600">
                <a:solidFill>
                  <a:schemeClr val="dk1"/>
                </a:solidFill>
              </a:rPr>
              <a:t>Front-End Interface Design</a:t>
            </a:r>
            <a:endParaRPr sz="2600">
              <a:solidFill>
                <a:schemeClr val="dk1"/>
              </a:solidFill>
            </a:endParaRPr>
          </a:p>
          <a:p>
            <a:pPr marL="91440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○"/>
            </a:pPr>
            <a:r>
              <a:rPr lang="en" sz="2600">
                <a:solidFill>
                  <a:schemeClr val="dk1"/>
                </a:solidFill>
              </a:rPr>
              <a:t>Use HTML elements to represent queries</a:t>
            </a:r>
            <a:endParaRPr sz="2600">
              <a:solidFill>
                <a:schemeClr val="dk1"/>
              </a:solidFill>
            </a:endParaRPr>
          </a:p>
          <a:p>
            <a:pPr marL="91440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○"/>
            </a:pPr>
            <a:r>
              <a:rPr lang="en" sz="2600">
                <a:solidFill>
                  <a:schemeClr val="dk1"/>
                </a:solidFill>
              </a:rPr>
              <a:t>Translate into data query</a:t>
            </a:r>
            <a:endParaRPr sz="2600">
              <a:solidFill>
                <a:schemeClr val="dk1"/>
              </a:solidFill>
            </a:endParaRPr>
          </a:p>
          <a:p>
            <a:pPr marL="91440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○"/>
            </a:pPr>
            <a:r>
              <a:rPr lang="en" sz="2600">
                <a:solidFill>
                  <a:schemeClr val="dk1"/>
                </a:solidFill>
              </a:rPr>
              <a:t>Display results in table</a:t>
            </a:r>
            <a:endParaRPr sz="2600">
              <a:solidFill>
                <a:schemeClr val="dk1"/>
              </a:solidFill>
            </a:endParaRPr>
          </a:p>
          <a:p>
            <a:pPr marL="457200" lvl="0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●"/>
            </a:pPr>
            <a:r>
              <a:rPr lang="en" sz="2600">
                <a:solidFill>
                  <a:schemeClr val="dk1"/>
                </a:solidFill>
              </a:rPr>
              <a:t>Web Design</a:t>
            </a:r>
            <a:endParaRPr sz="2600">
              <a:solidFill>
                <a:schemeClr val="dk1"/>
              </a:solidFill>
            </a:endParaRPr>
          </a:p>
          <a:p>
            <a:pPr marL="91440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Char char="○"/>
            </a:pPr>
            <a:r>
              <a:rPr lang="en" sz="2600">
                <a:solidFill>
                  <a:schemeClr val="dk1"/>
                </a:solidFill>
              </a:rPr>
              <a:t>Add design elements to improve overall appearance</a:t>
            </a:r>
            <a:endParaRPr sz="26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3998"/>
    </mc:Choice>
    <mc:Fallback xmlns="">
      <p:transition spd="slow" advTm="439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20"/>
          <p:cNvSpPr txBox="1">
            <a:spLocks noGrp="1"/>
          </p:cNvSpPr>
          <p:nvPr>
            <p:ph type="body" idx="1"/>
          </p:nvPr>
        </p:nvSpPr>
        <p:spPr>
          <a:xfrm>
            <a:off x="311700" y="1017725"/>
            <a:ext cx="4166400" cy="4098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indent="-381000">
              <a:buSzPts val="2400"/>
            </a:pPr>
            <a:r>
              <a:rPr lang="en-US" sz="2400" dirty="0"/>
              <a:t>Using LAMSAS subset of data during development</a:t>
            </a:r>
            <a:endParaRPr lang="en" sz="2400" dirty="0"/>
          </a:p>
          <a:p>
            <a:pPr indent="-381000">
              <a:buSzPts val="2400"/>
            </a:pPr>
            <a:r>
              <a:rPr lang="en" sz="2400" dirty="0"/>
              <a:t>Create tools to unify data</a:t>
            </a:r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 dirty="0"/>
              <a:t>Compose data into CSV files</a:t>
            </a:r>
            <a:endParaRPr sz="2400" dirty="0"/>
          </a:p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Char char="●"/>
            </a:pPr>
            <a:r>
              <a:rPr lang="en" sz="2400" dirty="0"/>
              <a:t>Convert CSV to SQLite database</a:t>
            </a:r>
            <a:endParaRPr sz="2400" dirty="0"/>
          </a:p>
        </p:txBody>
      </p:sp>
      <p:sp>
        <p:nvSpPr>
          <p:cNvPr id="106" name="Google Shape;106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Procedures - Data Cleaning</a:t>
            </a:r>
            <a:endParaRPr/>
          </a:p>
        </p:txBody>
      </p:sp>
      <p:pic>
        <p:nvPicPr>
          <p:cNvPr id="107" name="Google Shape;10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871175" y="1069976"/>
            <a:ext cx="4166401" cy="3688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4188"/>
    </mc:Choice>
    <mc:Fallback xmlns="">
      <p:transition spd="slow" advTm="641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/>
              <a:t>Procedures - Front-End Interface Design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13;p21"/>
          <p:cNvSpPr txBox="1"/>
          <p:nvPr/>
        </p:nvSpPr>
        <p:spPr>
          <a:xfrm>
            <a:off x="311700" y="1017725"/>
            <a:ext cx="4260300" cy="40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>
                <a:solidFill>
                  <a:schemeClr val="dk1"/>
                </a:solidFill>
              </a:rPr>
              <a:t>Create a web framework</a:t>
            </a:r>
            <a:endParaRPr sz="2400">
              <a:solidFill>
                <a:schemeClr val="dk1"/>
              </a:solidFill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>
                <a:solidFill>
                  <a:schemeClr val="dk1"/>
                </a:solidFill>
              </a:rPr>
              <a:t>Decompose query into fields</a:t>
            </a:r>
            <a:endParaRPr sz="2400">
              <a:solidFill>
                <a:schemeClr val="dk1"/>
              </a:solidFill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>
                <a:solidFill>
                  <a:schemeClr val="dk1"/>
                </a:solidFill>
              </a:rPr>
              <a:t>Translate query fields to HTML forms</a:t>
            </a:r>
            <a:endParaRPr sz="2400">
              <a:solidFill>
                <a:schemeClr val="dk1"/>
              </a:solidFill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>
                <a:solidFill>
                  <a:schemeClr val="dk1"/>
                </a:solidFill>
              </a:rPr>
              <a:t>Compose query and send to database</a:t>
            </a:r>
            <a:endParaRPr sz="2400">
              <a:solidFill>
                <a:schemeClr val="dk1"/>
              </a:solidFill>
            </a:endParaRPr>
          </a:p>
          <a:p>
            <a:pPr marL="457200" lvl="0" indent="-3810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Char char="●"/>
            </a:pPr>
            <a:r>
              <a:rPr lang="en" sz="2400">
                <a:solidFill>
                  <a:schemeClr val="dk1"/>
                </a:solidFill>
              </a:rPr>
              <a:t>Display results in HTML table</a:t>
            </a:r>
            <a:endParaRPr sz="2400">
              <a:solidFill>
                <a:schemeClr val="dk1"/>
              </a:solidFill>
            </a:endParaRPr>
          </a:p>
        </p:txBody>
      </p:sp>
      <p:pic>
        <p:nvPicPr>
          <p:cNvPr id="114" name="Google Shape;114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310250" y="1292650"/>
            <a:ext cx="4833750" cy="297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04238" y="4503738"/>
            <a:ext cx="487362" cy="4873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1135"/>
    </mc:Choice>
    <mc:Fallback xmlns="">
      <p:transition spd="slow" advTm="1011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</TotalTime>
  <Words>339</Words>
  <Application>Microsoft Office PowerPoint</Application>
  <PresentationFormat>On-screen Show (16:9)</PresentationFormat>
  <Paragraphs>82</Paragraphs>
  <Slides>12</Slides>
  <Notes>12</Notes>
  <HiddenSlides>0</HiddenSlides>
  <MMClips>12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Simple Light</vt:lpstr>
      <vt:lpstr>On the Design of a Database for the Linguistic Atlas Project</vt:lpstr>
      <vt:lpstr>Linguistic Atlas Project (LAP)</vt:lpstr>
      <vt:lpstr>LAP’s data</vt:lpstr>
      <vt:lpstr>My Project Goals</vt:lpstr>
      <vt:lpstr>Project Architecture</vt:lpstr>
      <vt:lpstr>Technologies</vt:lpstr>
      <vt:lpstr>Development Stages and Procedures</vt:lpstr>
      <vt:lpstr>Procedures - Data Cleaning</vt:lpstr>
      <vt:lpstr>Procedures - Front-End Interface Design </vt:lpstr>
      <vt:lpstr>Procedures - Web Design</vt:lpstr>
      <vt:lpstr>Current Status and Summary</vt:lpstr>
      <vt:lpstr>Thanks to mentors at the University of Kentucky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On the Design of a Database for the Linguistic Atlas Project</dc:title>
  <dc:creator>CherronCherron</dc:creator>
  <cp:lastModifiedBy>CherronCherron</cp:lastModifiedBy>
  <cp:revision>19</cp:revision>
  <dcterms:modified xsi:type="dcterms:W3CDTF">2020-11-05T02:15:49Z</dcterms:modified>
</cp:coreProperties>
</file>