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53" autoAdjust="0"/>
    <p:restoredTop sz="94660"/>
  </p:normalViewPr>
  <p:slideViewPr>
    <p:cSldViewPr snapToGrid="0">
      <p:cViewPr varScale="1">
        <p:scale>
          <a:sx n="18" d="100"/>
          <a:sy n="18" d="100"/>
        </p:scale>
        <p:origin x="16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31156D-6F7A-4754-8742-C3C0F1C7F719}"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9D9BF-C194-493D-A99F-9326D3F97942}" type="slidenum">
              <a:rPr lang="en-US" smtClean="0"/>
              <a:t>‹#›</a:t>
            </a:fld>
            <a:endParaRPr lang="en-US"/>
          </a:p>
        </p:txBody>
      </p:sp>
    </p:spTree>
    <p:extLst>
      <p:ext uri="{BB962C8B-B14F-4D97-AF65-F5344CB8AC3E}">
        <p14:creationId xmlns:p14="http://schemas.microsoft.com/office/powerpoint/2010/main" val="2506879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31156D-6F7A-4754-8742-C3C0F1C7F719}"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9D9BF-C194-493D-A99F-9326D3F97942}" type="slidenum">
              <a:rPr lang="en-US" smtClean="0"/>
              <a:t>‹#›</a:t>
            </a:fld>
            <a:endParaRPr lang="en-US"/>
          </a:p>
        </p:txBody>
      </p:sp>
    </p:spTree>
    <p:extLst>
      <p:ext uri="{BB962C8B-B14F-4D97-AF65-F5344CB8AC3E}">
        <p14:creationId xmlns:p14="http://schemas.microsoft.com/office/powerpoint/2010/main" val="371255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31156D-6F7A-4754-8742-C3C0F1C7F719}"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9D9BF-C194-493D-A99F-9326D3F97942}" type="slidenum">
              <a:rPr lang="en-US" smtClean="0"/>
              <a:t>‹#›</a:t>
            </a:fld>
            <a:endParaRPr lang="en-US"/>
          </a:p>
        </p:txBody>
      </p:sp>
    </p:spTree>
    <p:extLst>
      <p:ext uri="{BB962C8B-B14F-4D97-AF65-F5344CB8AC3E}">
        <p14:creationId xmlns:p14="http://schemas.microsoft.com/office/powerpoint/2010/main" val="37337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31156D-6F7A-4754-8742-C3C0F1C7F719}"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9D9BF-C194-493D-A99F-9326D3F97942}" type="slidenum">
              <a:rPr lang="en-US" smtClean="0"/>
              <a:t>‹#›</a:t>
            </a:fld>
            <a:endParaRPr lang="en-US"/>
          </a:p>
        </p:txBody>
      </p:sp>
    </p:spTree>
    <p:extLst>
      <p:ext uri="{BB962C8B-B14F-4D97-AF65-F5344CB8AC3E}">
        <p14:creationId xmlns:p14="http://schemas.microsoft.com/office/powerpoint/2010/main" val="248781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1156D-6F7A-4754-8742-C3C0F1C7F719}"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9D9BF-C194-493D-A99F-9326D3F97942}" type="slidenum">
              <a:rPr lang="en-US" smtClean="0"/>
              <a:t>‹#›</a:t>
            </a:fld>
            <a:endParaRPr lang="en-US"/>
          </a:p>
        </p:txBody>
      </p:sp>
    </p:spTree>
    <p:extLst>
      <p:ext uri="{BB962C8B-B14F-4D97-AF65-F5344CB8AC3E}">
        <p14:creationId xmlns:p14="http://schemas.microsoft.com/office/powerpoint/2010/main" val="268476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31156D-6F7A-4754-8742-C3C0F1C7F719}"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9D9BF-C194-493D-A99F-9326D3F97942}" type="slidenum">
              <a:rPr lang="en-US" smtClean="0"/>
              <a:t>‹#›</a:t>
            </a:fld>
            <a:endParaRPr lang="en-US"/>
          </a:p>
        </p:txBody>
      </p:sp>
    </p:spTree>
    <p:extLst>
      <p:ext uri="{BB962C8B-B14F-4D97-AF65-F5344CB8AC3E}">
        <p14:creationId xmlns:p14="http://schemas.microsoft.com/office/powerpoint/2010/main" val="297185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31156D-6F7A-4754-8742-C3C0F1C7F719}" type="datetimeFigureOut">
              <a:rPr lang="en-US" smtClean="0"/>
              <a:t>10/31/2020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9D9BF-C194-493D-A99F-9326D3F97942}" type="slidenum">
              <a:rPr lang="en-US" smtClean="0"/>
              <a:t>‹#›</a:t>
            </a:fld>
            <a:endParaRPr lang="en-US"/>
          </a:p>
        </p:txBody>
      </p:sp>
    </p:spTree>
    <p:extLst>
      <p:ext uri="{BB962C8B-B14F-4D97-AF65-F5344CB8AC3E}">
        <p14:creationId xmlns:p14="http://schemas.microsoft.com/office/powerpoint/2010/main" val="2332940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31156D-6F7A-4754-8742-C3C0F1C7F719}" type="datetimeFigureOut">
              <a:rPr lang="en-US" smtClean="0"/>
              <a:t>10/31/2020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9D9BF-C194-493D-A99F-9326D3F97942}" type="slidenum">
              <a:rPr lang="en-US" smtClean="0"/>
              <a:t>‹#›</a:t>
            </a:fld>
            <a:endParaRPr lang="en-US"/>
          </a:p>
        </p:txBody>
      </p:sp>
    </p:spTree>
    <p:extLst>
      <p:ext uri="{BB962C8B-B14F-4D97-AF65-F5344CB8AC3E}">
        <p14:creationId xmlns:p14="http://schemas.microsoft.com/office/powerpoint/2010/main" val="124395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1156D-6F7A-4754-8742-C3C0F1C7F719}" type="datetimeFigureOut">
              <a:rPr lang="en-US" smtClean="0"/>
              <a:t>10/31/2020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9D9BF-C194-493D-A99F-9326D3F97942}" type="slidenum">
              <a:rPr lang="en-US" smtClean="0"/>
              <a:t>‹#›</a:t>
            </a:fld>
            <a:endParaRPr lang="en-US"/>
          </a:p>
        </p:txBody>
      </p:sp>
    </p:spTree>
    <p:extLst>
      <p:ext uri="{BB962C8B-B14F-4D97-AF65-F5344CB8AC3E}">
        <p14:creationId xmlns:p14="http://schemas.microsoft.com/office/powerpoint/2010/main" val="35204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4E31156D-6F7A-4754-8742-C3C0F1C7F719}"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9D9BF-C194-493D-A99F-9326D3F97942}" type="slidenum">
              <a:rPr lang="en-US" smtClean="0"/>
              <a:t>‹#›</a:t>
            </a:fld>
            <a:endParaRPr lang="en-US"/>
          </a:p>
        </p:txBody>
      </p:sp>
    </p:spTree>
    <p:extLst>
      <p:ext uri="{BB962C8B-B14F-4D97-AF65-F5344CB8AC3E}">
        <p14:creationId xmlns:p14="http://schemas.microsoft.com/office/powerpoint/2010/main" val="65655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4E31156D-6F7A-4754-8742-C3C0F1C7F719}"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9D9BF-C194-493D-A99F-9326D3F97942}" type="slidenum">
              <a:rPr lang="en-US" smtClean="0"/>
              <a:t>‹#›</a:t>
            </a:fld>
            <a:endParaRPr lang="en-US"/>
          </a:p>
        </p:txBody>
      </p:sp>
    </p:spTree>
    <p:extLst>
      <p:ext uri="{BB962C8B-B14F-4D97-AF65-F5344CB8AC3E}">
        <p14:creationId xmlns:p14="http://schemas.microsoft.com/office/powerpoint/2010/main" val="279308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4E31156D-6F7A-4754-8742-C3C0F1C7F719}" type="datetimeFigureOut">
              <a:rPr lang="en-US" smtClean="0"/>
              <a:t>10/31/2020</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3B9D9BF-C194-493D-A99F-9326D3F97942}" type="slidenum">
              <a:rPr lang="en-US" smtClean="0"/>
              <a:t>‹#›</a:t>
            </a:fld>
            <a:endParaRPr lang="en-US"/>
          </a:p>
        </p:txBody>
      </p:sp>
    </p:spTree>
    <p:extLst>
      <p:ext uri="{BB962C8B-B14F-4D97-AF65-F5344CB8AC3E}">
        <p14:creationId xmlns:p14="http://schemas.microsoft.com/office/powerpoint/2010/main" val="39731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2.xml"/><Relationship Id="rId7" Type="http://schemas.openxmlformats.org/officeDocument/2006/relationships/image" Target="../media/image3.JPG"/><Relationship Id="rId12"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G"/><Relationship Id="rId11" Type="http://schemas.openxmlformats.org/officeDocument/2006/relationships/image" Target="../media/image7.JPG"/><Relationship Id="rId5" Type="http://schemas.openxmlformats.org/officeDocument/2006/relationships/image" Target="../media/image1.JPG"/><Relationship Id="rId10" Type="http://schemas.openxmlformats.org/officeDocument/2006/relationships/image" Target="../media/image6.png"/><Relationship Id="rId4" Type="http://schemas.openxmlformats.org/officeDocument/2006/relationships/hyperlink" Target="https://doi.org/10.3390/pathogens8010015" TargetMode="External"/><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5E75-94ED-4FF5-BB18-9A1DD77117E5}"/>
              </a:ext>
            </a:extLst>
          </p:cNvPr>
          <p:cNvSpPr>
            <a:spLocks noGrp="1"/>
          </p:cNvSpPr>
          <p:nvPr>
            <p:ph type="title"/>
          </p:nvPr>
        </p:nvSpPr>
        <p:spPr/>
        <p:txBody>
          <a:bodyPr/>
          <a:lstStyle/>
          <a:p>
            <a:endParaRPr lang="en-US"/>
          </a:p>
        </p:txBody>
      </p:sp>
      <p:sp>
        <p:nvSpPr>
          <p:cNvPr id="7" name="Rectangle 6">
            <a:extLst>
              <a:ext uri="{FF2B5EF4-FFF2-40B4-BE49-F238E27FC236}">
                <a16:creationId xmlns:a16="http://schemas.microsoft.com/office/drawing/2014/main" id="{8CF86135-C39F-445D-A03C-D0DDD56A6930}"/>
              </a:ext>
            </a:extLst>
          </p:cNvPr>
          <p:cNvSpPr/>
          <p:nvPr/>
        </p:nvSpPr>
        <p:spPr>
          <a:xfrm>
            <a:off x="-73453" y="0"/>
            <a:ext cx="43964653" cy="330548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23FA4429-741D-4E56-93BA-5ECDAA7A6586}"/>
              </a:ext>
            </a:extLst>
          </p:cNvPr>
          <p:cNvSpPr/>
          <p:nvPr/>
        </p:nvSpPr>
        <p:spPr>
          <a:xfrm>
            <a:off x="127254" y="43366"/>
            <a:ext cx="43107428" cy="40512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11B27688-07BA-4446-953D-DEA91DAD1917}"/>
              </a:ext>
            </a:extLst>
          </p:cNvPr>
          <p:cNvSpPr/>
          <p:nvPr/>
        </p:nvSpPr>
        <p:spPr>
          <a:xfrm>
            <a:off x="200116" y="4223739"/>
            <a:ext cx="12107485" cy="1623030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TextBox 16">
            <a:extLst>
              <a:ext uri="{FF2B5EF4-FFF2-40B4-BE49-F238E27FC236}">
                <a16:creationId xmlns:a16="http://schemas.microsoft.com/office/drawing/2014/main" id="{B4644B92-7C31-42C6-8D7C-D092D5E7DF28}"/>
              </a:ext>
            </a:extLst>
          </p:cNvPr>
          <p:cNvSpPr txBox="1"/>
          <p:nvPr/>
        </p:nvSpPr>
        <p:spPr>
          <a:xfrm>
            <a:off x="790442" y="4292406"/>
            <a:ext cx="10926831" cy="15765854"/>
          </a:xfrm>
          <a:prstGeom prst="rect">
            <a:avLst/>
          </a:prstGeom>
          <a:noFill/>
        </p:spPr>
        <p:txBody>
          <a:bodyPr wrap="square" rtlCol="0">
            <a:spAutoFit/>
          </a:bodyPr>
          <a:lstStyle/>
          <a:p>
            <a:pPr algn="ctr"/>
            <a:r>
              <a:rPr lang="en-US" sz="4800" dirty="0">
                <a:solidFill>
                  <a:srgbClr val="CC0000"/>
                </a:solidFill>
              </a:rPr>
              <a:t>Abstract</a:t>
            </a:r>
          </a:p>
          <a:p>
            <a:r>
              <a:rPr lang="en-US" sz="4000" dirty="0"/>
              <a:t>Antibiotics have been used for years to treat infections and save lives. Unfortunately, antibiotic use has also led to bacterial resistance. This research focuses on the use of essential oils (EOs) as alternatives to traditional antibiotics and investigates whether similar resistance patterns are observed. Our work focused on seven oils: oregano, peppermint, cinnamon, lavender, tea tree, lemon, and a disinfecting oil blend, as well as seven oil components: thymol, linalyl acetate, limonene, trans-cinnamaldehyde, (+)-terpinen-4-ol, menthol, and carvacrol. Our work verified that the oils possess bactericidal effects against </a:t>
            </a:r>
            <a:r>
              <a:rPr lang="en-US" sz="4000" i="1" dirty="0"/>
              <a:t>E. coli (</a:t>
            </a:r>
            <a:r>
              <a:rPr lang="en-US" sz="4000" dirty="0"/>
              <a:t>ATCC 25922) and examined the bacteria’s ability to resist them. The MICs of most oils were generally in the range of 0.125 µL/mL to &gt;5 µL/</a:t>
            </a:r>
            <a:r>
              <a:rPr lang="en-US" sz="4000" dirty="0" err="1"/>
              <a:t>mL.</a:t>
            </a:r>
            <a:r>
              <a:rPr lang="en-US" sz="4000" dirty="0"/>
              <a:t> The MICs of the primary components were in the range from 0.3 µL/mL to 10 µL/</a:t>
            </a:r>
            <a:r>
              <a:rPr lang="en-US" sz="4000" dirty="0" err="1"/>
              <a:t>mL.</a:t>
            </a:r>
            <a:r>
              <a:rPr lang="en-US" sz="4000" dirty="0"/>
              <a:t> Resistance propagations indicated a rise in resistance for the majority of oils before either becoming stagnant or experiencing resistance collapse. The bacteria required more days to develop resistance to peppermint than some other oils, while different oils, such as tea tree, never showed resistance.</a:t>
            </a:r>
          </a:p>
          <a:p>
            <a:endParaRPr lang="en-US" sz="1050" dirty="0">
              <a:solidFill>
                <a:srgbClr val="CC0000"/>
              </a:solidFill>
            </a:endParaRPr>
          </a:p>
        </p:txBody>
      </p:sp>
      <p:sp>
        <p:nvSpPr>
          <p:cNvPr id="18" name="Rectangle: Rounded Corners 17">
            <a:extLst>
              <a:ext uri="{FF2B5EF4-FFF2-40B4-BE49-F238E27FC236}">
                <a16:creationId xmlns:a16="http://schemas.microsoft.com/office/drawing/2014/main" id="{C3A689AA-C48C-4454-95B1-0B3AAF10E87F}"/>
              </a:ext>
            </a:extLst>
          </p:cNvPr>
          <p:cNvSpPr/>
          <p:nvPr/>
        </p:nvSpPr>
        <p:spPr>
          <a:xfrm>
            <a:off x="181295" y="20639315"/>
            <a:ext cx="12107485" cy="51482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BC20B4-2121-4AE7-88F8-0DEF7E98CC70}"/>
              </a:ext>
            </a:extLst>
          </p:cNvPr>
          <p:cNvSpPr txBox="1"/>
          <p:nvPr/>
        </p:nvSpPr>
        <p:spPr>
          <a:xfrm>
            <a:off x="979411" y="20538762"/>
            <a:ext cx="10031674" cy="5447645"/>
          </a:xfrm>
          <a:prstGeom prst="rect">
            <a:avLst/>
          </a:prstGeom>
          <a:noFill/>
        </p:spPr>
        <p:txBody>
          <a:bodyPr wrap="square" rtlCol="0">
            <a:spAutoFit/>
          </a:bodyPr>
          <a:lstStyle/>
          <a:p>
            <a:pPr algn="ctr"/>
            <a:r>
              <a:rPr lang="en-US" sz="4800" dirty="0">
                <a:solidFill>
                  <a:srgbClr val="CC0000"/>
                </a:solidFill>
              </a:rPr>
              <a:t>Introduction</a:t>
            </a:r>
          </a:p>
          <a:p>
            <a:pPr marL="171450" indent="-171450">
              <a:buFont typeface="Arial" panose="020B0604020202020204" pitchFamily="34" charset="0"/>
              <a:buChar char="•"/>
            </a:pPr>
            <a:r>
              <a:rPr lang="en-US" sz="4000" dirty="0"/>
              <a:t>Antibiotic resistance is a worldwide health care threat</a:t>
            </a:r>
          </a:p>
          <a:p>
            <a:pPr marL="171450" indent="-171450">
              <a:buFont typeface="Arial" panose="020B0604020202020204" pitchFamily="34" charset="0"/>
              <a:buChar char="•"/>
            </a:pPr>
            <a:r>
              <a:rPr lang="en-US" sz="4000" dirty="0"/>
              <a:t>Essential oils are a possible solution to some of these problems</a:t>
            </a:r>
          </a:p>
          <a:p>
            <a:pPr marL="171450" indent="-171450">
              <a:buFont typeface="Arial" panose="020B0604020202020204" pitchFamily="34" charset="0"/>
              <a:buChar char="•"/>
            </a:pPr>
            <a:r>
              <a:rPr lang="en-US" sz="4000" dirty="0"/>
              <a:t>This study aims to further understand</a:t>
            </a:r>
          </a:p>
          <a:p>
            <a:pPr marL="628650" lvl="1" indent="-171450">
              <a:buFont typeface="Arial" panose="020B0604020202020204" pitchFamily="34" charset="0"/>
              <a:buChar char="•"/>
            </a:pPr>
            <a:r>
              <a:rPr lang="en-US" sz="4000" dirty="0"/>
              <a:t>The effectiveness of essential oils</a:t>
            </a:r>
          </a:p>
          <a:p>
            <a:pPr marL="628650" lvl="1" indent="-171450">
              <a:buFont typeface="Arial" panose="020B0604020202020204" pitchFamily="34" charset="0"/>
              <a:buChar char="•"/>
            </a:pPr>
            <a:r>
              <a:rPr lang="en-US" sz="4000" dirty="0"/>
              <a:t>The resistance patterns of essential oils</a:t>
            </a:r>
          </a:p>
          <a:p>
            <a:pPr marL="171450" indent="-171450">
              <a:buFont typeface="Arial" panose="020B0604020202020204" pitchFamily="34" charset="0"/>
              <a:buChar char="•"/>
            </a:pPr>
            <a:endParaRPr lang="en-US" sz="1000" dirty="0"/>
          </a:p>
          <a:p>
            <a:endParaRPr lang="en-US" sz="1000" dirty="0"/>
          </a:p>
        </p:txBody>
      </p:sp>
      <p:sp>
        <p:nvSpPr>
          <p:cNvPr id="22" name="Rectangle: Rounded Corners 21">
            <a:extLst>
              <a:ext uri="{FF2B5EF4-FFF2-40B4-BE49-F238E27FC236}">
                <a16:creationId xmlns:a16="http://schemas.microsoft.com/office/drawing/2014/main" id="{33B3BC50-C5D0-43F2-87F9-BE0F2957E78E}"/>
              </a:ext>
            </a:extLst>
          </p:cNvPr>
          <p:cNvSpPr/>
          <p:nvPr/>
        </p:nvSpPr>
        <p:spPr>
          <a:xfrm>
            <a:off x="223278" y="25995258"/>
            <a:ext cx="12107485" cy="69231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TextBox 22">
            <a:extLst>
              <a:ext uri="{FF2B5EF4-FFF2-40B4-BE49-F238E27FC236}">
                <a16:creationId xmlns:a16="http://schemas.microsoft.com/office/drawing/2014/main" id="{82B02DD8-F204-4507-8F02-3315469F8914}"/>
              </a:ext>
            </a:extLst>
          </p:cNvPr>
          <p:cNvSpPr txBox="1"/>
          <p:nvPr/>
        </p:nvSpPr>
        <p:spPr>
          <a:xfrm>
            <a:off x="833596" y="26045734"/>
            <a:ext cx="10886848" cy="6740307"/>
          </a:xfrm>
          <a:prstGeom prst="rect">
            <a:avLst/>
          </a:prstGeom>
          <a:noFill/>
        </p:spPr>
        <p:txBody>
          <a:bodyPr wrap="square" rtlCol="0">
            <a:spAutoFit/>
          </a:bodyPr>
          <a:lstStyle/>
          <a:p>
            <a:pPr algn="ctr"/>
            <a:r>
              <a:rPr lang="en-US" sz="4800" dirty="0">
                <a:solidFill>
                  <a:srgbClr val="CC0000"/>
                </a:solidFill>
              </a:rPr>
              <a:t>References</a:t>
            </a:r>
          </a:p>
          <a:p>
            <a:pPr lvl="0"/>
            <a:r>
              <a:rPr lang="en-US" sz="1600" dirty="0"/>
              <a:t>1. All antibiotic classes | </a:t>
            </a:r>
            <a:r>
              <a:rPr lang="en-US" sz="1600" dirty="0" err="1"/>
              <a:t>A.r</a:t>
            </a:r>
            <a:r>
              <a:rPr lang="en-US" sz="1600" dirty="0"/>
              <a:t>. patient safety portal https://arpsp.cdc.gov/profile/antibiotic-use/217 (accessed Aug 13, 2020).</a:t>
            </a:r>
          </a:p>
          <a:p>
            <a:pPr lvl="0"/>
            <a:endParaRPr lang="en-US" sz="500" dirty="0"/>
          </a:p>
          <a:p>
            <a:pPr lvl="0"/>
            <a:r>
              <a:rPr lang="en-US" sz="1600" dirty="0"/>
              <a:t>2. </a:t>
            </a:r>
            <a:r>
              <a:rPr lang="en-US" sz="1600" dirty="0" err="1"/>
              <a:t>Kohanski</a:t>
            </a:r>
            <a:r>
              <a:rPr lang="en-US" sz="1600" dirty="0"/>
              <a:t>, M. A.; Dwyer, D. J.; Collins, J. J. How Antibiotics Kill Bacteria: From Targets to Networks. </a:t>
            </a:r>
            <a:r>
              <a:rPr lang="en-US" sz="1600" i="1" dirty="0"/>
              <a:t>Nat. Rev. Microbiol.</a:t>
            </a:r>
            <a:r>
              <a:rPr lang="en-US" sz="1600" dirty="0"/>
              <a:t> </a:t>
            </a:r>
            <a:r>
              <a:rPr lang="en-US" sz="1600" b="1" dirty="0"/>
              <a:t>2010</a:t>
            </a:r>
            <a:r>
              <a:rPr lang="en-US" sz="1600" dirty="0"/>
              <a:t>, </a:t>
            </a:r>
            <a:r>
              <a:rPr lang="en-US" sz="1600" i="1" dirty="0"/>
              <a:t>8</a:t>
            </a:r>
            <a:r>
              <a:rPr lang="en-US" sz="1600" dirty="0"/>
              <a:t> (6), 423–435.</a:t>
            </a:r>
          </a:p>
          <a:p>
            <a:pPr lvl="0"/>
            <a:endParaRPr lang="en-US" sz="500" dirty="0"/>
          </a:p>
          <a:p>
            <a:pPr lvl="0"/>
            <a:r>
              <a:rPr lang="en-US" sz="1600" dirty="0"/>
              <a:t>3. 3.1: Horizontal Gene Transfer in Bacteria https://bio.libretexts.org/Bookshelves/Microbiology/Book%3A_Microbiology_(Kaiser)/Unit_2%3A_Bacterial_Genetics_and_the_Chemical_Control_of_Bacteria/3%3A_Bacterial_Genetics/3.1%3A_Horizontal_Gene_Transfer_in_Bacteria (accessed Aug 13, 2020).</a:t>
            </a:r>
          </a:p>
          <a:p>
            <a:pPr lvl="0"/>
            <a:endParaRPr lang="en-US" sz="500" dirty="0"/>
          </a:p>
          <a:p>
            <a:pPr lvl="0"/>
            <a:r>
              <a:rPr lang="en-US" sz="1600" dirty="0"/>
              <a:t>4. Martinez, J. L.; </a:t>
            </a:r>
            <a:r>
              <a:rPr lang="en-US" sz="1600" dirty="0" err="1"/>
              <a:t>Baquero</a:t>
            </a:r>
            <a:r>
              <a:rPr lang="en-US" sz="1600" dirty="0"/>
              <a:t>, F. Mutation Frequencies and Antibiotic Resistance. </a:t>
            </a:r>
            <a:r>
              <a:rPr lang="en-US" sz="1600" i="1" dirty="0" err="1"/>
              <a:t>Antimicrob</a:t>
            </a:r>
            <a:r>
              <a:rPr lang="en-US" sz="1600" i="1" dirty="0"/>
              <a:t>. Agents Chemother.</a:t>
            </a:r>
            <a:r>
              <a:rPr lang="en-US" sz="1600" dirty="0"/>
              <a:t> </a:t>
            </a:r>
            <a:r>
              <a:rPr lang="en-US" sz="1600" b="1" dirty="0"/>
              <a:t>2000</a:t>
            </a:r>
            <a:r>
              <a:rPr lang="en-US" sz="1600" dirty="0"/>
              <a:t>, </a:t>
            </a:r>
            <a:r>
              <a:rPr lang="en-US" sz="1600" i="1" dirty="0"/>
              <a:t>44</a:t>
            </a:r>
            <a:r>
              <a:rPr lang="en-US" sz="1600" dirty="0"/>
              <a:t> (7), 1771–1777.</a:t>
            </a:r>
          </a:p>
          <a:p>
            <a:pPr lvl="0"/>
            <a:endParaRPr lang="en-US" sz="500" dirty="0"/>
          </a:p>
          <a:p>
            <a:pPr lvl="0"/>
            <a:r>
              <a:rPr lang="en-US" sz="1600" dirty="0"/>
              <a:t>5. http://www.public.asu.edu/~laserweb/woodbury/classes/bch561/student/Raffai1.htm (accessed Aug 13, 2020).</a:t>
            </a:r>
          </a:p>
          <a:p>
            <a:pPr lvl="0"/>
            <a:endParaRPr lang="en-US" sz="500" dirty="0"/>
          </a:p>
          <a:p>
            <a:pPr lvl="0"/>
            <a:r>
              <a:rPr lang="en-US" sz="1600" dirty="0"/>
              <a:t>6. Yap, P. S. X.; </a:t>
            </a:r>
            <a:r>
              <a:rPr lang="en-US" sz="1600" dirty="0" err="1"/>
              <a:t>Yiap</a:t>
            </a:r>
            <a:r>
              <a:rPr lang="en-US" sz="1600" dirty="0"/>
              <a:t>, B. C.; Ping, H. C.; Lim, S. H. E. Essential Oils, a New Horizon in Combating Bacterial Antibiotic Resistance. </a:t>
            </a:r>
            <a:r>
              <a:rPr lang="en-US" sz="1600" i="1" dirty="0"/>
              <a:t>Open Microbiol. J.</a:t>
            </a:r>
            <a:r>
              <a:rPr lang="en-US" sz="1600" dirty="0"/>
              <a:t> </a:t>
            </a:r>
            <a:r>
              <a:rPr lang="en-US" sz="1600" b="1" dirty="0"/>
              <a:t>2014</a:t>
            </a:r>
            <a:r>
              <a:rPr lang="en-US" sz="1600" dirty="0"/>
              <a:t>, </a:t>
            </a:r>
            <a:r>
              <a:rPr lang="en-US" sz="1600" i="1" dirty="0"/>
              <a:t>8</a:t>
            </a:r>
            <a:r>
              <a:rPr lang="en-US" sz="1600" dirty="0"/>
              <a:t>, 6–14.</a:t>
            </a:r>
          </a:p>
          <a:p>
            <a:pPr lvl="0"/>
            <a:endParaRPr lang="en-US" sz="500" dirty="0"/>
          </a:p>
          <a:p>
            <a:r>
              <a:rPr lang="en-US" sz="1600" dirty="0"/>
              <a:t>7. Deans, S. G.; Ritchie, G. Antibacterial Properties of Plant Essential Oils. </a:t>
            </a:r>
            <a:r>
              <a:rPr lang="en-US" sz="1600" i="1" dirty="0"/>
              <a:t>Int. J. Food Microbiol.</a:t>
            </a:r>
            <a:r>
              <a:rPr lang="en-US" sz="1600" dirty="0"/>
              <a:t> </a:t>
            </a:r>
            <a:r>
              <a:rPr lang="en-US" sz="1600" b="1" dirty="0"/>
              <a:t>1987</a:t>
            </a:r>
            <a:r>
              <a:rPr lang="en-US" sz="1600" dirty="0"/>
              <a:t>, </a:t>
            </a:r>
            <a:r>
              <a:rPr lang="en-US" sz="1600" i="1" dirty="0"/>
              <a:t>5</a:t>
            </a:r>
            <a:r>
              <a:rPr lang="en-US" sz="1600" dirty="0"/>
              <a:t> (2), 165–180.</a:t>
            </a:r>
          </a:p>
          <a:p>
            <a:endParaRPr lang="en-US" sz="500" dirty="0"/>
          </a:p>
          <a:p>
            <a:pPr lvl="0"/>
            <a:r>
              <a:rPr lang="en-US" sz="1600" dirty="0"/>
              <a:t>8. Man, A.; </a:t>
            </a:r>
            <a:r>
              <a:rPr lang="en-US" sz="1600" dirty="0" err="1"/>
              <a:t>Santacroce</a:t>
            </a:r>
            <a:r>
              <a:rPr lang="en-US" sz="1600" dirty="0"/>
              <a:t>, L.; Jacob, R.; Mare, A.; Man, L. Antimicrobial Activity of Six Essential Oils against a Group of Human Pathogens: A Comparative Study. </a:t>
            </a:r>
            <a:r>
              <a:rPr lang="en-US" sz="1600" i="1" dirty="0"/>
              <a:t>Pathogens</a:t>
            </a:r>
            <a:r>
              <a:rPr lang="en-US" sz="1600" dirty="0"/>
              <a:t> </a:t>
            </a:r>
            <a:r>
              <a:rPr lang="en-US" sz="1600" b="1" dirty="0"/>
              <a:t>2019</a:t>
            </a:r>
            <a:r>
              <a:rPr lang="en-US" sz="1600" dirty="0"/>
              <a:t>, </a:t>
            </a:r>
            <a:r>
              <a:rPr lang="en-US" sz="1600" i="1" dirty="0"/>
              <a:t>8</a:t>
            </a:r>
            <a:r>
              <a:rPr lang="en-US" sz="1600" dirty="0"/>
              <a:t> (1). </a:t>
            </a:r>
            <a:r>
              <a:rPr lang="en-US" sz="1600" dirty="0">
                <a:hlinkClick r:id="rId4"/>
              </a:rPr>
              <a:t>https://doi.org/10.3390/pathogens8010015</a:t>
            </a:r>
            <a:r>
              <a:rPr lang="en-US" sz="1600" dirty="0"/>
              <a:t>.</a:t>
            </a:r>
          </a:p>
          <a:p>
            <a:pPr lvl="0"/>
            <a:endParaRPr lang="en-US" sz="500" dirty="0"/>
          </a:p>
          <a:p>
            <a:pPr lvl="0"/>
            <a:r>
              <a:rPr lang="en-US" sz="1600" dirty="0"/>
              <a:t>9. </a:t>
            </a:r>
            <a:r>
              <a:rPr lang="en-US" sz="1600" dirty="0" err="1"/>
              <a:t>Sandasi</a:t>
            </a:r>
            <a:r>
              <a:rPr lang="en-US" sz="1600" dirty="0"/>
              <a:t>, M.; Leonard, C. M.; Viljoen, A. M. The Effect of Five Common Essential Oil Components on Listeria Monocytogenes Biofilms. </a:t>
            </a:r>
            <a:r>
              <a:rPr lang="en-US" sz="1600" i="1" dirty="0"/>
              <a:t>Food Control</a:t>
            </a:r>
            <a:r>
              <a:rPr lang="en-US" sz="1600" dirty="0"/>
              <a:t> </a:t>
            </a:r>
            <a:r>
              <a:rPr lang="en-US" sz="1600" b="1" dirty="0"/>
              <a:t>2008</a:t>
            </a:r>
            <a:r>
              <a:rPr lang="en-US" sz="1600" dirty="0"/>
              <a:t>, </a:t>
            </a:r>
            <a:r>
              <a:rPr lang="en-US" sz="1600" i="1" dirty="0"/>
              <a:t>19</a:t>
            </a:r>
            <a:r>
              <a:rPr lang="en-US" sz="1600" dirty="0"/>
              <a:t> (11), 1070–1075.</a:t>
            </a:r>
          </a:p>
          <a:p>
            <a:pPr lvl="0"/>
            <a:endParaRPr lang="en-US" sz="500" dirty="0"/>
          </a:p>
          <a:p>
            <a:pPr lvl="0"/>
            <a:r>
              <a:rPr lang="en-US" sz="1600" dirty="0"/>
              <a:t>10. </a:t>
            </a:r>
            <a:r>
              <a:rPr lang="en-US" sz="1600" dirty="0" err="1"/>
              <a:t>Siddiqua</a:t>
            </a:r>
            <a:r>
              <a:rPr lang="en-US" sz="1600" dirty="0"/>
              <a:t>, S.; Anusha, B. A.; Ashwini, L. S.; Negi, P. S. Antibacterial Activity of Cinnamaldehyde and Clove Oil: Effect on Selected Foodborne Pathogens in Model Food Systems and Watermelon Juice. </a:t>
            </a:r>
            <a:r>
              <a:rPr lang="en-US" sz="1600" i="1" dirty="0"/>
              <a:t>J. Food Sci. Technol.</a:t>
            </a:r>
            <a:r>
              <a:rPr lang="en-US" sz="1600" dirty="0"/>
              <a:t> </a:t>
            </a:r>
            <a:r>
              <a:rPr lang="en-US" sz="1600" b="1" dirty="0"/>
              <a:t>2015</a:t>
            </a:r>
            <a:r>
              <a:rPr lang="en-US" sz="1600" dirty="0"/>
              <a:t>, </a:t>
            </a:r>
            <a:r>
              <a:rPr lang="en-US" sz="1600" i="1" dirty="0"/>
              <a:t>52</a:t>
            </a:r>
            <a:r>
              <a:rPr lang="en-US" sz="1600" dirty="0"/>
              <a:t> (9), 5834–5841.</a:t>
            </a:r>
          </a:p>
          <a:p>
            <a:pPr algn="ctr"/>
            <a:endParaRPr lang="en-US" sz="1200" dirty="0">
              <a:solidFill>
                <a:srgbClr val="CC0000"/>
              </a:solidFill>
            </a:endParaRPr>
          </a:p>
          <a:p>
            <a:pPr algn="ctr"/>
            <a:endParaRPr lang="en-US" sz="1200" dirty="0"/>
          </a:p>
        </p:txBody>
      </p:sp>
      <p:sp>
        <p:nvSpPr>
          <p:cNvPr id="24" name="Rectangle: Rounded Corners 23">
            <a:extLst>
              <a:ext uri="{FF2B5EF4-FFF2-40B4-BE49-F238E27FC236}">
                <a16:creationId xmlns:a16="http://schemas.microsoft.com/office/drawing/2014/main" id="{65A2E4A7-4A58-4E41-839C-F5592118BF74}"/>
              </a:ext>
            </a:extLst>
          </p:cNvPr>
          <p:cNvSpPr/>
          <p:nvPr/>
        </p:nvSpPr>
        <p:spPr>
          <a:xfrm>
            <a:off x="12528040" y="4324872"/>
            <a:ext cx="23225707" cy="284705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9" name="Picture 38">
            <a:extLst>
              <a:ext uri="{FF2B5EF4-FFF2-40B4-BE49-F238E27FC236}">
                <a16:creationId xmlns:a16="http://schemas.microsoft.com/office/drawing/2014/main" id="{73C24F8D-F080-4FA6-AED4-141BF16AD4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70902" y="21527378"/>
            <a:ext cx="7920056" cy="6293396"/>
          </a:xfrm>
          <a:prstGeom prst="rect">
            <a:avLst/>
          </a:prstGeom>
        </p:spPr>
      </p:pic>
      <p:pic>
        <p:nvPicPr>
          <p:cNvPr id="42" name="Picture 41">
            <a:extLst>
              <a:ext uri="{FF2B5EF4-FFF2-40B4-BE49-F238E27FC236}">
                <a16:creationId xmlns:a16="http://schemas.microsoft.com/office/drawing/2014/main" id="{F9901904-7016-4444-961E-2926AA6D5F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45807" y="21782737"/>
            <a:ext cx="7351430" cy="5720919"/>
          </a:xfrm>
          <a:prstGeom prst="rect">
            <a:avLst/>
          </a:prstGeom>
        </p:spPr>
      </p:pic>
      <p:pic>
        <p:nvPicPr>
          <p:cNvPr id="43" name="Picture 42">
            <a:extLst>
              <a:ext uri="{FF2B5EF4-FFF2-40B4-BE49-F238E27FC236}">
                <a16:creationId xmlns:a16="http://schemas.microsoft.com/office/drawing/2014/main" id="{3EB0AE25-841E-43E2-9F94-BAEE27AF5F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75093" y="21590422"/>
            <a:ext cx="6643957" cy="6041920"/>
          </a:xfrm>
          <a:prstGeom prst="rect">
            <a:avLst/>
          </a:prstGeom>
        </p:spPr>
      </p:pic>
      <p:sp>
        <p:nvSpPr>
          <p:cNvPr id="44" name="TextBox 43">
            <a:extLst>
              <a:ext uri="{FF2B5EF4-FFF2-40B4-BE49-F238E27FC236}">
                <a16:creationId xmlns:a16="http://schemas.microsoft.com/office/drawing/2014/main" id="{1AEE410D-BD1F-45B4-AB35-85D563191506}"/>
              </a:ext>
            </a:extLst>
          </p:cNvPr>
          <p:cNvSpPr txBox="1"/>
          <p:nvPr/>
        </p:nvSpPr>
        <p:spPr>
          <a:xfrm>
            <a:off x="15228288" y="6188619"/>
            <a:ext cx="9554956" cy="707886"/>
          </a:xfrm>
          <a:prstGeom prst="rect">
            <a:avLst/>
          </a:prstGeom>
          <a:noFill/>
        </p:spPr>
        <p:txBody>
          <a:bodyPr wrap="square" rtlCol="0">
            <a:spAutoFit/>
          </a:bodyPr>
          <a:lstStyle/>
          <a:p>
            <a:r>
              <a:rPr lang="en-US" sz="4000" dirty="0"/>
              <a:t>Table 1: MICs for Oils and Components</a:t>
            </a:r>
          </a:p>
        </p:txBody>
      </p:sp>
      <p:sp>
        <p:nvSpPr>
          <p:cNvPr id="45" name="TextBox 44">
            <a:extLst>
              <a:ext uri="{FF2B5EF4-FFF2-40B4-BE49-F238E27FC236}">
                <a16:creationId xmlns:a16="http://schemas.microsoft.com/office/drawing/2014/main" id="{9810403E-2CF9-4F78-8BC8-F2A6BC810AB5}"/>
              </a:ext>
            </a:extLst>
          </p:cNvPr>
          <p:cNvSpPr txBox="1"/>
          <p:nvPr/>
        </p:nvSpPr>
        <p:spPr>
          <a:xfrm>
            <a:off x="26759827" y="5608058"/>
            <a:ext cx="8109329" cy="1323439"/>
          </a:xfrm>
          <a:prstGeom prst="rect">
            <a:avLst/>
          </a:prstGeom>
          <a:noFill/>
        </p:spPr>
        <p:txBody>
          <a:bodyPr wrap="square" rtlCol="0">
            <a:spAutoFit/>
          </a:bodyPr>
          <a:lstStyle/>
          <a:p>
            <a:r>
              <a:rPr lang="en-US" sz="4000" dirty="0"/>
              <a:t>Figure 1: Resistance patterns to six oils      		  (</a:t>
            </a:r>
            <a:r>
              <a:rPr lang="en-US" sz="4000" i="1" dirty="0"/>
              <a:t>E. coli </a:t>
            </a:r>
            <a:r>
              <a:rPr lang="en-US" sz="4000" dirty="0"/>
              <a:t>grown in test tubes)</a:t>
            </a:r>
          </a:p>
        </p:txBody>
      </p:sp>
      <p:sp>
        <p:nvSpPr>
          <p:cNvPr id="46" name="TextBox 45">
            <a:extLst>
              <a:ext uri="{FF2B5EF4-FFF2-40B4-BE49-F238E27FC236}">
                <a16:creationId xmlns:a16="http://schemas.microsoft.com/office/drawing/2014/main" id="{D58A339D-B9B8-4498-8C69-E030CCC131A6}"/>
              </a:ext>
            </a:extLst>
          </p:cNvPr>
          <p:cNvSpPr txBox="1"/>
          <p:nvPr/>
        </p:nvSpPr>
        <p:spPr>
          <a:xfrm>
            <a:off x="26623965" y="13301453"/>
            <a:ext cx="9190644" cy="1323439"/>
          </a:xfrm>
          <a:prstGeom prst="rect">
            <a:avLst/>
          </a:prstGeom>
          <a:noFill/>
        </p:spPr>
        <p:txBody>
          <a:bodyPr wrap="square" rtlCol="0">
            <a:spAutoFit/>
          </a:bodyPr>
          <a:lstStyle/>
          <a:p>
            <a:r>
              <a:rPr lang="en-US" sz="4000" dirty="0"/>
              <a:t>Figure 2: Resistance patterns to three oils 	    		 (</a:t>
            </a:r>
            <a:r>
              <a:rPr lang="en-US" sz="4000" i="1" dirty="0"/>
              <a:t>E. coli</a:t>
            </a:r>
            <a:r>
              <a:rPr lang="en-US" sz="4000" dirty="0"/>
              <a:t> grown in Erlenmeyer flasks)</a:t>
            </a:r>
          </a:p>
        </p:txBody>
      </p:sp>
      <p:sp>
        <p:nvSpPr>
          <p:cNvPr id="48" name="TextBox 47">
            <a:extLst>
              <a:ext uri="{FF2B5EF4-FFF2-40B4-BE49-F238E27FC236}">
                <a16:creationId xmlns:a16="http://schemas.microsoft.com/office/drawing/2014/main" id="{E89390FF-FAC9-43A2-AE89-C1AF4611D152}"/>
              </a:ext>
            </a:extLst>
          </p:cNvPr>
          <p:cNvSpPr txBox="1"/>
          <p:nvPr/>
        </p:nvSpPr>
        <p:spPr>
          <a:xfrm>
            <a:off x="13445487" y="19484550"/>
            <a:ext cx="6942321" cy="1938992"/>
          </a:xfrm>
          <a:prstGeom prst="rect">
            <a:avLst/>
          </a:prstGeom>
          <a:noFill/>
        </p:spPr>
        <p:txBody>
          <a:bodyPr wrap="square" rtlCol="0">
            <a:spAutoFit/>
          </a:bodyPr>
          <a:lstStyle/>
          <a:p>
            <a:r>
              <a:rPr lang="en-US" sz="4000" dirty="0"/>
              <a:t>Figure 3: Bacteria swabbed from Science Center entrance door. Oil added inside agar.</a:t>
            </a:r>
          </a:p>
        </p:txBody>
      </p:sp>
      <p:sp>
        <p:nvSpPr>
          <p:cNvPr id="49" name="TextBox 48">
            <a:extLst>
              <a:ext uri="{FF2B5EF4-FFF2-40B4-BE49-F238E27FC236}">
                <a16:creationId xmlns:a16="http://schemas.microsoft.com/office/drawing/2014/main" id="{9B095FA5-A880-4C28-A769-B58BABD859DB}"/>
              </a:ext>
            </a:extLst>
          </p:cNvPr>
          <p:cNvSpPr txBox="1"/>
          <p:nvPr/>
        </p:nvSpPr>
        <p:spPr>
          <a:xfrm>
            <a:off x="21079041" y="19508594"/>
            <a:ext cx="7533616" cy="1938992"/>
          </a:xfrm>
          <a:prstGeom prst="rect">
            <a:avLst/>
          </a:prstGeom>
          <a:noFill/>
        </p:spPr>
        <p:txBody>
          <a:bodyPr wrap="square" rtlCol="0">
            <a:spAutoFit/>
          </a:bodyPr>
          <a:lstStyle/>
          <a:p>
            <a:r>
              <a:rPr lang="en-US" sz="4000" dirty="0"/>
              <a:t>Figure 4: Bacteria swabbed from Science Center stockroom desk. </a:t>
            </a:r>
          </a:p>
          <a:p>
            <a:r>
              <a:rPr lang="en-US" sz="4000" dirty="0"/>
              <a:t>Oil added after the bacteria.</a:t>
            </a:r>
          </a:p>
        </p:txBody>
      </p:sp>
      <p:sp>
        <p:nvSpPr>
          <p:cNvPr id="50" name="TextBox 49">
            <a:extLst>
              <a:ext uri="{FF2B5EF4-FFF2-40B4-BE49-F238E27FC236}">
                <a16:creationId xmlns:a16="http://schemas.microsoft.com/office/drawing/2014/main" id="{7397D3AE-F5E6-4C49-84F7-2FDA17385857}"/>
              </a:ext>
            </a:extLst>
          </p:cNvPr>
          <p:cNvSpPr txBox="1"/>
          <p:nvPr/>
        </p:nvSpPr>
        <p:spPr>
          <a:xfrm>
            <a:off x="28520814" y="19484550"/>
            <a:ext cx="7722793" cy="1938992"/>
          </a:xfrm>
          <a:prstGeom prst="rect">
            <a:avLst/>
          </a:prstGeom>
          <a:noFill/>
        </p:spPr>
        <p:txBody>
          <a:bodyPr wrap="square" rtlCol="0">
            <a:spAutoFit/>
          </a:bodyPr>
          <a:lstStyle/>
          <a:p>
            <a:r>
              <a:rPr lang="en-US" sz="4000" dirty="0"/>
              <a:t>Figure 5: Bacteria swabbed from Science Center stockroom door handle. Oil added before bacteria.</a:t>
            </a:r>
          </a:p>
        </p:txBody>
      </p:sp>
      <p:sp>
        <p:nvSpPr>
          <p:cNvPr id="51" name="Rectangle: Rounded Corners 50">
            <a:extLst>
              <a:ext uri="{FF2B5EF4-FFF2-40B4-BE49-F238E27FC236}">
                <a16:creationId xmlns:a16="http://schemas.microsoft.com/office/drawing/2014/main" id="{2D677091-D3F1-4C52-97DC-71E1C88A45C0}"/>
              </a:ext>
            </a:extLst>
          </p:cNvPr>
          <p:cNvSpPr/>
          <p:nvPr/>
        </p:nvSpPr>
        <p:spPr>
          <a:xfrm>
            <a:off x="35919395" y="4324873"/>
            <a:ext cx="7971805" cy="143361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EBB241DC-FB5A-4391-B1CE-30111AF2EB8E}"/>
              </a:ext>
            </a:extLst>
          </p:cNvPr>
          <p:cNvSpPr txBox="1"/>
          <p:nvPr/>
        </p:nvSpPr>
        <p:spPr>
          <a:xfrm>
            <a:off x="36096575" y="4534898"/>
            <a:ext cx="7617444" cy="13896112"/>
          </a:xfrm>
          <a:prstGeom prst="rect">
            <a:avLst/>
          </a:prstGeom>
          <a:noFill/>
        </p:spPr>
        <p:txBody>
          <a:bodyPr wrap="square" rtlCol="0">
            <a:spAutoFit/>
          </a:bodyPr>
          <a:lstStyle/>
          <a:p>
            <a:pPr algn="ctr"/>
            <a:r>
              <a:rPr lang="en-US" sz="4800" dirty="0">
                <a:solidFill>
                  <a:srgbClr val="CC0000"/>
                </a:solidFill>
              </a:rPr>
              <a:t>Methods</a:t>
            </a:r>
          </a:p>
          <a:p>
            <a:r>
              <a:rPr lang="en-US" sz="4000" dirty="0"/>
              <a:t>MICs and Resistance Testing:</a:t>
            </a:r>
          </a:p>
          <a:p>
            <a:pPr marL="628650" lvl="1" indent="-171450">
              <a:buFont typeface="Arial" panose="020B0604020202020204" pitchFamily="34" charset="0"/>
              <a:buChar char="•"/>
            </a:pPr>
            <a:r>
              <a:rPr lang="en-US" sz="4000" dirty="0"/>
              <a:t>All resistance trials used </a:t>
            </a:r>
            <a:r>
              <a:rPr lang="en-US" sz="4000" i="1" dirty="0"/>
              <a:t>E. coli</a:t>
            </a:r>
            <a:r>
              <a:rPr lang="en-US" sz="4000" dirty="0"/>
              <a:t> ATCC 25922 grown in 10% Tween 80 and LB Broth medium</a:t>
            </a:r>
          </a:p>
          <a:p>
            <a:pPr marL="628650" lvl="1" indent="-171450">
              <a:buFont typeface="Arial" panose="020B0604020202020204" pitchFamily="34" charset="0"/>
              <a:buChar char="•"/>
            </a:pPr>
            <a:r>
              <a:rPr lang="en-US" sz="4000" dirty="0"/>
              <a:t>Growth was assessed by optical density and presence of a visible pellet after centrifugation.</a:t>
            </a:r>
          </a:p>
          <a:p>
            <a:pPr marL="628650" lvl="1" indent="-171450">
              <a:buFont typeface="Arial" panose="020B0604020202020204" pitchFamily="34" charset="0"/>
              <a:buChar char="•"/>
            </a:pPr>
            <a:r>
              <a:rPr lang="en-US" sz="4000" dirty="0"/>
              <a:t>After each MIC trial, the bacteria that grew in the highest tolerable concentration (HTC) were used to inoculate a new trail and propagate resistance.</a:t>
            </a:r>
          </a:p>
          <a:p>
            <a:pPr lvl="1"/>
            <a:endParaRPr lang="en-US" sz="4000" dirty="0"/>
          </a:p>
          <a:p>
            <a:r>
              <a:rPr lang="en-US" sz="4000" dirty="0"/>
              <a:t>Agar plating:</a:t>
            </a:r>
          </a:p>
          <a:p>
            <a:pPr marL="628650" lvl="1" indent="-171450">
              <a:buFont typeface="Arial" panose="020B0604020202020204" pitchFamily="34" charset="0"/>
              <a:buChar char="•"/>
            </a:pPr>
            <a:r>
              <a:rPr lang="en-US" sz="4000" dirty="0"/>
              <a:t>Sterile swabs were used to obtain bacteria from locations around the BDK science center. The bacteria were plated with EOs to determine the oil’s ability to act as a general disinfectant.</a:t>
            </a:r>
          </a:p>
          <a:p>
            <a:pPr marL="171450" indent="-171450">
              <a:buFont typeface="Arial" panose="020B0604020202020204" pitchFamily="34" charset="0"/>
              <a:buChar char="•"/>
            </a:pPr>
            <a:endParaRPr lang="en-US" sz="4000" dirty="0"/>
          </a:p>
          <a:p>
            <a:pPr marL="171450" indent="-171450">
              <a:buFont typeface="Arial" panose="020B0604020202020204" pitchFamily="34" charset="0"/>
              <a:buChar char="•"/>
            </a:pPr>
            <a:endParaRPr lang="en-US" sz="900" dirty="0"/>
          </a:p>
        </p:txBody>
      </p:sp>
      <p:sp>
        <p:nvSpPr>
          <p:cNvPr id="53" name="Rectangle: Rounded Corners 52">
            <a:extLst>
              <a:ext uri="{FF2B5EF4-FFF2-40B4-BE49-F238E27FC236}">
                <a16:creationId xmlns:a16="http://schemas.microsoft.com/office/drawing/2014/main" id="{DA1C7856-D386-4CD4-803D-459D954B5F62}"/>
              </a:ext>
            </a:extLst>
          </p:cNvPr>
          <p:cNvSpPr/>
          <p:nvPr/>
        </p:nvSpPr>
        <p:spPr>
          <a:xfrm>
            <a:off x="36050479" y="19058869"/>
            <a:ext cx="7617443" cy="121635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2AA103-3836-4A36-964F-B7917C623072}"/>
              </a:ext>
            </a:extLst>
          </p:cNvPr>
          <p:cNvSpPr txBox="1"/>
          <p:nvPr/>
        </p:nvSpPr>
        <p:spPr>
          <a:xfrm>
            <a:off x="36741712" y="19650724"/>
            <a:ext cx="6450330" cy="9448740"/>
          </a:xfrm>
          <a:prstGeom prst="rect">
            <a:avLst/>
          </a:prstGeom>
          <a:noFill/>
        </p:spPr>
        <p:txBody>
          <a:bodyPr wrap="square" rtlCol="0">
            <a:spAutoFit/>
          </a:bodyPr>
          <a:lstStyle/>
          <a:p>
            <a:pPr algn="ctr"/>
            <a:r>
              <a:rPr lang="en-US" sz="4800" dirty="0">
                <a:solidFill>
                  <a:srgbClr val="CC0000"/>
                </a:solidFill>
              </a:rPr>
              <a:t>Conclusion</a:t>
            </a:r>
          </a:p>
          <a:p>
            <a:pPr marL="171450" indent="-171450">
              <a:buFont typeface="Arial" panose="020B0604020202020204" pitchFamily="34" charset="0"/>
              <a:buChar char="•"/>
            </a:pPr>
            <a:r>
              <a:rPr lang="en-US" sz="4000" dirty="0"/>
              <a:t>Most essential oils have the capability to kill bacteria, although at higher concentrations then traditional antibiotics.</a:t>
            </a:r>
          </a:p>
          <a:p>
            <a:pPr marL="171450" indent="-171450">
              <a:buFont typeface="Arial" panose="020B0604020202020204" pitchFamily="34" charset="0"/>
              <a:buChar char="•"/>
            </a:pPr>
            <a:r>
              <a:rPr lang="en-US" sz="4000" dirty="0"/>
              <a:t>Resistance collapse tends to occur more frequently in resistance trials involving essential oils than traditional antibiotics.</a:t>
            </a:r>
          </a:p>
          <a:p>
            <a:pPr marL="171450" indent="-171450">
              <a:buFont typeface="Arial" panose="020B0604020202020204" pitchFamily="34" charset="0"/>
              <a:buChar char="•"/>
            </a:pPr>
            <a:r>
              <a:rPr lang="en-US" sz="4000" dirty="0"/>
              <a:t>Some essential oils can act as general disinfectants.</a:t>
            </a:r>
          </a:p>
          <a:p>
            <a:pPr marL="171450" indent="-171450">
              <a:buFont typeface="Arial" panose="020B0604020202020204" pitchFamily="34" charset="0"/>
              <a:buChar char="•"/>
            </a:pPr>
            <a:r>
              <a:rPr lang="en-US" sz="4000" dirty="0"/>
              <a:t>Cross resistance between oils is possible.</a:t>
            </a:r>
          </a:p>
        </p:txBody>
      </p:sp>
      <p:sp>
        <p:nvSpPr>
          <p:cNvPr id="56" name="TextBox 55">
            <a:extLst>
              <a:ext uri="{FF2B5EF4-FFF2-40B4-BE49-F238E27FC236}">
                <a16:creationId xmlns:a16="http://schemas.microsoft.com/office/drawing/2014/main" id="{90C66D6E-4614-4C48-A7F9-D5321CB2D163}"/>
              </a:ext>
            </a:extLst>
          </p:cNvPr>
          <p:cNvSpPr txBox="1"/>
          <p:nvPr/>
        </p:nvSpPr>
        <p:spPr>
          <a:xfrm>
            <a:off x="21305255" y="28620879"/>
            <a:ext cx="6616376" cy="707886"/>
          </a:xfrm>
          <a:prstGeom prst="rect">
            <a:avLst/>
          </a:prstGeom>
          <a:noFill/>
        </p:spPr>
        <p:txBody>
          <a:bodyPr wrap="square" rtlCol="0">
            <a:spAutoFit/>
          </a:bodyPr>
          <a:lstStyle/>
          <a:p>
            <a:r>
              <a:rPr lang="en-US" sz="4000" dirty="0"/>
              <a:t>Table 2: Cross Resistance MICs</a:t>
            </a:r>
          </a:p>
        </p:txBody>
      </p:sp>
      <p:sp>
        <p:nvSpPr>
          <p:cNvPr id="5" name="TextBox 4">
            <a:extLst>
              <a:ext uri="{FF2B5EF4-FFF2-40B4-BE49-F238E27FC236}">
                <a16:creationId xmlns:a16="http://schemas.microsoft.com/office/drawing/2014/main" id="{4CBB160C-C8D2-4FC6-80FE-A6FB541A58C6}"/>
              </a:ext>
            </a:extLst>
          </p:cNvPr>
          <p:cNvSpPr txBox="1"/>
          <p:nvPr/>
        </p:nvSpPr>
        <p:spPr>
          <a:xfrm>
            <a:off x="16578714" y="4359067"/>
            <a:ext cx="14151428" cy="830997"/>
          </a:xfrm>
          <a:prstGeom prst="rect">
            <a:avLst/>
          </a:prstGeom>
          <a:noFill/>
        </p:spPr>
        <p:txBody>
          <a:bodyPr wrap="square" rtlCol="0">
            <a:spAutoFit/>
          </a:bodyPr>
          <a:lstStyle/>
          <a:p>
            <a:pPr algn="ctr"/>
            <a:r>
              <a:rPr lang="en-US" sz="4800" dirty="0">
                <a:solidFill>
                  <a:srgbClr val="CC0000"/>
                </a:solidFill>
              </a:rPr>
              <a:t>Results</a:t>
            </a:r>
          </a:p>
        </p:txBody>
      </p:sp>
      <p:sp>
        <p:nvSpPr>
          <p:cNvPr id="6" name="TextBox 5">
            <a:extLst>
              <a:ext uri="{FF2B5EF4-FFF2-40B4-BE49-F238E27FC236}">
                <a16:creationId xmlns:a16="http://schemas.microsoft.com/office/drawing/2014/main" id="{D6F6D962-0533-48F5-B6E5-F39818C0B15D}"/>
              </a:ext>
            </a:extLst>
          </p:cNvPr>
          <p:cNvSpPr txBox="1"/>
          <p:nvPr/>
        </p:nvSpPr>
        <p:spPr>
          <a:xfrm>
            <a:off x="1965711" y="366228"/>
            <a:ext cx="41881946" cy="3877985"/>
          </a:xfrm>
          <a:prstGeom prst="rect">
            <a:avLst/>
          </a:prstGeom>
          <a:noFill/>
        </p:spPr>
        <p:txBody>
          <a:bodyPr wrap="square" rtlCol="0">
            <a:spAutoFit/>
          </a:bodyPr>
          <a:lstStyle/>
          <a:p>
            <a:pPr algn="ctr"/>
            <a:r>
              <a:rPr lang="en-US" sz="6600" dirty="0">
                <a:solidFill>
                  <a:srgbClr val="CC0000"/>
                </a:solidFill>
              </a:rPr>
              <a:t>Investigation into the Antibiotic Properties and Resistance Patterns of Essential Oils with </a:t>
            </a:r>
            <a:r>
              <a:rPr lang="en-US" sz="6600" i="1" dirty="0">
                <a:solidFill>
                  <a:srgbClr val="CC0000"/>
                </a:solidFill>
              </a:rPr>
              <a:t>E. coli</a:t>
            </a:r>
          </a:p>
          <a:p>
            <a:pPr algn="ctr"/>
            <a:r>
              <a:rPr lang="en-US" sz="6600" dirty="0"/>
              <a:t>Michael Bates and Dr. Daniel </a:t>
            </a:r>
            <a:r>
              <a:rPr lang="en-US" sz="6600" dirty="0" err="1"/>
              <a:t>Marous</a:t>
            </a:r>
            <a:endParaRPr lang="en-US" sz="6600" dirty="0"/>
          </a:p>
          <a:p>
            <a:pPr algn="ctr"/>
            <a:r>
              <a:rPr lang="en-US" sz="4800" dirty="0"/>
              <a:t>Department of Chemistry, Wittenberg University, Springfield Ohio</a:t>
            </a:r>
          </a:p>
          <a:p>
            <a:pPr algn="ctr"/>
            <a:endParaRPr lang="en-US" sz="4800" dirty="0"/>
          </a:p>
          <a:p>
            <a:endParaRPr lang="en-US" dirty="0"/>
          </a:p>
        </p:txBody>
      </p:sp>
      <p:pic>
        <p:nvPicPr>
          <p:cNvPr id="40" name="Picture 39">
            <a:extLst>
              <a:ext uri="{FF2B5EF4-FFF2-40B4-BE49-F238E27FC236}">
                <a16:creationId xmlns:a16="http://schemas.microsoft.com/office/drawing/2014/main" id="{FD0B1257-7634-4507-B887-9A616C5C9A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15986" y="7027980"/>
            <a:ext cx="8637750" cy="5985861"/>
          </a:xfrm>
          <a:prstGeom prst="rect">
            <a:avLst/>
          </a:prstGeom>
        </p:spPr>
      </p:pic>
      <p:pic>
        <p:nvPicPr>
          <p:cNvPr id="41" name="Picture 40" descr="A close up of a map&#10;&#10;Description automatically generated">
            <a:extLst>
              <a:ext uri="{FF2B5EF4-FFF2-40B4-BE49-F238E27FC236}">
                <a16:creationId xmlns:a16="http://schemas.microsoft.com/office/drawing/2014/main" id="{6B31C1F5-24F9-4B25-871F-0B909AF0FD8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81632" y="14573497"/>
            <a:ext cx="8733607" cy="4756690"/>
          </a:xfrm>
          <a:prstGeom prst="rect">
            <a:avLst/>
          </a:prstGeom>
        </p:spPr>
      </p:pic>
      <p:pic>
        <p:nvPicPr>
          <p:cNvPr id="4" name="Picture 3">
            <a:extLst>
              <a:ext uri="{FF2B5EF4-FFF2-40B4-BE49-F238E27FC236}">
                <a16:creationId xmlns:a16="http://schemas.microsoft.com/office/drawing/2014/main" id="{938B7C9B-F213-464A-94B5-6A3BFE0C589D}"/>
              </a:ext>
            </a:extLst>
          </p:cNvPr>
          <p:cNvPicPr>
            <a:picLocks noChangeAspect="1"/>
          </p:cNvPicPr>
          <p:nvPr/>
        </p:nvPicPr>
        <p:blipFill>
          <a:blip r:embed="rId10"/>
          <a:stretch>
            <a:fillRect/>
          </a:stretch>
        </p:blipFill>
        <p:spPr>
          <a:xfrm>
            <a:off x="656518" y="1341156"/>
            <a:ext cx="9051975" cy="2668850"/>
          </a:xfrm>
          <a:prstGeom prst="rect">
            <a:avLst/>
          </a:prstGeom>
        </p:spPr>
      </p:pic>
      <p:pic>
        <p:nvPicPr>
          <p:cNvPr id="57" name="Picture 56">
            <a:extLst>
              <a:ext uri="{FF2B5EF4-FFF2-40B4-BE49-F238E27FC236}">
                <a16:creationId xmlns:a16="http://schemas.microsoft.com/office/drawing/2014/main" id="{AD7273FB-A2DB-413F-BBE8-6DE922AD80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930921" y="6902837"/>
            <a:ext cx="13736522" cy="12443313"/>
          </a:xfrm>
          <a:prstGeom prst="rect">
            <a:avLst/>
          </a:prstGeom>
        </p:spPr>
      </p:pic>
      <p:graphicFrame>
        <p:nvGraphicFramePr>
          <p:cNvPr id="12" name="Table 11">
            <a:extLst>
              <a:ext uri="{FF2B5EF4-FFF2-40B4-BE49-F238E27FC236}">
                <a16:creationId xmlns:a16="http://schemas.microsoft.com/office/drawing/2014/main" id="{2AF2A0FA-92A8-224A-9822-C15919267A37}"/>
              </a:ext>
            </a:extLst>
          </p:cNvPr>
          <p:cNvGraphicFramePr>
            <a:graphicFrameLocks noGrp="1"/>
          </p:cNvGraphicFramePr>
          <p:nvPr>
            <p:extLst>
              <p:ext uri="{D42A27DB-BD31-4B8C-83A1-F6EECF244321}">
                <p14:modId xmlns:p14="http://schemas.microsoft.com/office/powerpoint/2010/main" val="3433911513"/>
              </p:ext>
            </p:extLst>
          </p:nvPr>
        </p:nvGraphicFramePr>
        <p:xfrm>
          <a:off x="15056352" y="29302811"/>
          <a:ext cx="18169082" cy="2793234"/>
        </p:xfrm>
        <a:graphic>
          <a:graphicData uri="http://schemas.openxmlformats.org/drawingml/2006/table">
            <a:tbl>
              <a:tblPr firstRow="1" firstCol="1" bandRow="1">
                <a:tableStyleId>{5940675A-B579-460E-94D1-54222C63F5DA}</a:tableStyleId>
              </a:tblPr>
              <a:tblGrid>
                <a:gridCol w="3781667">
                  <a:extLst>
                    <a:ext uri="{9D8B030D-6E8A-4147-A177-3AD203B41FA5}">
                      <a16:colId xmlns:a16="http://schemas.microsoft.com/office/drawing/2014/main" val="3660197342"/>
                    </a:ext>
                  </a:extLst>
                </a:gridCol>
                <a:gridCol w="8202638">
                  <a:extLst>
                    <a:ext uri="{9D8B030D-6E8A-4147-A177-3AD203B41FA5}">
                      <a16:colId xmlns:a16="http://schemas.microsoft.com/office/drawing/2014/main" val="1593699778"/>
                    </a:ext>
                  </a:extLst>
                </a:gridCol>
                <a:gridCol w="6184777">
                  <a:extLst>
                    <a:ext uri="{9D8B030D-6E8A-4147-A177-3AD203B41FA5}">
                      <a16:colId xmlns:a16="http://schemas.microsoft.com/office/drawing/2014/main" val="1145524027"/>
                    </a:ext>
                  </a:extLst>
                </a:gridCol>
              </a:tblGrid>
              <a:tr h="1435752">
                <a:tc>
                  <a:txBody>
                    <a:bodyPr/>
                    <a:lstStyle/>
                    <a:p>
                      <a:pPr marL="0" marR="0" algn="ctr">
                        <a:lnSpc>
                          <a:spcPct val="150000"/>
                        </a:lnSpc>
                        <a:spcBef>
                          <a:spcPts val="0"/>
                        </a:spcBef>
                        <a:spcAft>
                          <a:spcPts val="0"/>
                        </a:spcAft>
                      </a:pPr>
                      <a:r>
                        <a:rPr lang="en-US" sz="2700" dirty="0">
                          <a:effectLst/>
                        </a:rPr>
                        <a:t>Oil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0665" marR="150665" marT="0" marB="0"/>
                </a:tc>
                <a:tc>
                  <a:txBody>
                    <a:bodyPr/>
                    <a:lstStyle/>
                    <a:p>
                      <a:pPr marL="0" marR="0" algn="ctr">
                        <a:lnSpc>
                          <a:spcPct val="150000"/>
                        </a:lnSpc>
                        <a:spcBef>
                          <a:spcPts val="0"/>
                        </a:spcBef>
                        <a:spcAft>
                          <a:spcPts val="0"/>
                        </a:spcAft>
                      </a:pPr>
                      <a:r>
                        <a:rPr lang="en-US" sz="2700" dirty="0">
                          <a:effectLst/>
                        </a:rPr>
                        <a:t>20 µL/ml Peppermint Resistant Strain MIC (µL/ml)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0665" marR="150665" marT="0" marB="0"/>
                </a:tc>
                <a:tc>
                  <a:txBody>
                    <a:bodyPr/>
                    <a:lstStyle/>
                    <a:p>
                      <a:pPr marL="0" marR="0" algn="ctr">
                        <a:lnSpc>
                          <a:spcPct val="150000"/>
                        </a:lnSpc>
                        <a:spcBef>
                          <a:spcPts val="0"/>
                        </a:spcBef>
                        <a:spcAft>
                          <a:spcPts val="0"/>
                        </a:spcAft>
                      </a:pPr>
                      <a:r>
                        <a:rPr lang="en-US" sz="2700" dirty="0">
                          <a:effectLst/>
                        </a:rPr>
                        <a:t>Wild type Strain</a:t>
                      </a:r>
                      <a:endParaRPr lang="en-US" sz="2400" dirty="0">
                        <a:effectLst/>
                      </a:endParaRPr>
                    </a:p>
                    <a:p>
                      <a:pPr marL="0" marR="0" algn="ctr">
                        <a:lnSpc>
                          <a:spcPct val="150000"/>
                        </a:lnSpc>
                        <a:spcBef>
                          <a:spcPts val="0"/>
                        </a:spcBef>
                        <a:spcAft>
                          <a:spcPts val="0"/>
                        </a:spcAft>
                      </a:pPr>
                      <a:r>
                        <a:rPr lang="en-US" sz="2700" dirty="0">
                          <a:effectLst/>
                        </a:rPr>
                        <a:t>MIC (µL/ml)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0665" marR="150665" marT="0" marB="0"/>
                </a:tc>
                <a:extLst>
                  <a:ext uri="{0D108BD9-81ED-4DB2-BD59-A6C34878D82A}">
                    <a16:rowId xmlns:a16="http://schemas.microsoft.com/office/drawing/2014/main" val="2378854493"/>
                  </a:ext>
                </a:extLst>
              </a:tr>
              <a:tr h="678741">
                <a:tc>
                  <a:txBody>
                    <a:bodyPr/>
                    <a:lstStyle/>
                    <a:p>
                      <a:pPr marL="0" marR="0" algn="ctr">
                        <a:lnSpc>
                          <a:spcPct val="150000"/>
                        </a:lnSpc>
                        <a:spcBef>
                          <a:spcPts val="0"/>
                        </a:spcBef>
                        <a:spcAft>
                          <a:spcPts val="0"/>
                        </a:spcAft>
                      </a:pPr>
                      <a:r>
                        <a:rPr lang="en-US" sz="2700">
                          <a:effectLst/>
                        </a:rPr>
                        <a:t>Tea Tree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0665" marR="150665" marT="0" marB="0"/>
                </a:tc>
                <a:tc>
                  <a:txBody>
                    <a:bodyPr/>
                    <a:lstStyle/>
                    <a:p>
                      <a:pPr marL="0" marR="0" algn="ctr">
                        <a:lnSpc>
                          <a:spcPct val="150000"/>
                        </a:lnSpc>
                        <a:spcBef>
                          <a:spcPts val="0"/>
                        </a:spcBef>
                        <a:spcAft>
                          <a:spcPts val="0"/>
                        </a:spcAft>
                      </a:pPr>
                      <a:r>
                        <a:rPr lang="en-US" sz="2700">
                          <a:effectLst/>
                        </a:rPr>
                        <a:t>5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0665" marR="150665" marT="0" marB="0"/>
                </a:tc>
                <a:tc>
                  <a:txBody>
                    <a:bodyPr/>
                    <a:lstStyle/>
                    <a:p>
                      <a:pPr marL="0" marR="0" algn="ctr">
                        <a:lnSpc>
                          <a:spcPct val="150000"/>
                        </a:lnSpc>
                        <a:spcBef>
                          <a:spcPts val="0"/>
                        </a:spcBef>
                        <a:spcAft>
                          <a:spcPts val="0"/>
                        </a:spcAft>
                      </a:pPr>
                      <a:r>
                        <a:rPr lang="en-US" sz="2700">
                          <a:effectLst/>
                        </a:rPr>
                        <a:t>2.5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0665" marR="150665" marT="0" marB="0"/>
                </a:tc>
                <a:extLst>
                  <a:ext uri="{0D108BD9-81ED-4DB2-BD59-A6C34878D82A}">
                    <a16:rowId xmlns:a16="http://schemas.microsoft.com/office/drawing/2014/main" val="2829383814"/>
                  </a:ext>
                </a:extLst>
              </a:tr>
              <a:tr h="678741">
                <a:tc>
                  <a:txBody>
                    <a:bodyPr/>
                    <a:lstStyle/>
                    <a:p>
                      <a:pPr marL="0" marR="0" algn="ctr">
                        <a:lnSpc>
                          <a:spcPct val="150000"/>
                        </a:lnSpc>
                        <a:spcBef>
                          <a:spcPts val="0"/>
                        </a:spcBef>
                        <a:spcAft>
                          <a:spcPts val="0"/>
                        </a:spcAft>
                      </a:pPr>
                      <a:r>
                        <a:rPr lang="en-US" sz="2700">
                          <a:effectLst/>
                        </a:rPr>
                        <a:t>Cinnamon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0665" marR="150665" marT="0" marB="0"/>
                </a:tc>
                <a:tc>
                  <a:txBody>
                    <a:bodyPr/>
                    <a:lstStyle/>
                    <a:p>
                      <a:pPr marL="0" marR="0" algn="ctr">
                        <a:lnSpc>
                          <a:spcPct val="150000"/>
                        </a:lnSpc>
                        <a:spcBef>
                          <a:spcPts val="0"/>
                        </a:spcBef>
                        <a:spcAft>
                          <a:spcPts val="0"/>
                        </a:spcAft>
                      </a:pPr>
                      <a:r>
                        <a:rPr lang="en-US" sz="2700" dirty="0">
                          <a:effectLst/>
                        </a:rPr>
                        <a:t>0.3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0665" marR="150665" marT="0" marB="0"/>
                </a:tc>
                <a:tc>
                  <a:txBody>
                    <a:bodyPr/>
                    <a:lstStyle/>
                    <a:p>
                      <a:pPr marL="0" marR="0" algn="ctr">
                        <a:lnSpc>
                          <a:spcPct val="150000"/>
                        </a:lnSpc>
                        <a:spcBef>
                          <a:spcPts val="0"/>
                        </a:spcBef>
                        <a:spcAft>
                          <a:spcPts val="0"/>
                        </a:spcAft>
                      </a:pPr>
                      <a:r>
                        <a:rPr lang="en-US" sz="2700" dirty="0">
                          <a:effectLst/>
                        </a:rPr>
                        <a:t>0.125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0665" marR="150665" marT="0" marB="0"/>
                </a:tc>
                <a:extLst>
                  <a:ext uri="{0D108BD9-81ED-4DB2-BD59-A6C34878D82A}">
                    <a16:rowId xmlns:a16="http://schemas.microsoft.com/office/drawing/2014/main" val="2758774606"/>
                  </a:ext>
                </a:extLst>
              </a:tr>
            </a:tbl>
          </a:graphicData>
        </a:graphic>
      </p:graphicFrame>
      <p:pic>
        <p:nvPicPr>
          <p:cNvPr id="3" name="Presentation">
            <a:hlinkClick r:id="" action="ppaction://media"/>
            <a:extLst>
              <a:ext uri="{FF2B5EF4-FFF2-40B4-BE49-F238E27FC236}">
                <a16:creationId xmlns:a16="http://schemas.microsoft.com/office/drawing/2014/main" id="{22C9EFBE-4412-4878-83D3-5E323507940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9114687" y="515009"/>
            <a:ext cx="3309189" cy="3309189"/>
          </a:xfrm>
          <a:prstGeom prst="rect">
            <a:avLst/>
          </a:prstGeom>
        </p:spPr>
      </p:pic>
    </p:spTree>
    <p:extLst>
      <p:ext uri="{BB962C8B-B14F-4D97-AF65-F5344CB8AC3E}">
        <p14:creationId xmlns:p14="http://schemas.microsoft.com/office/powerpoint/2010/main" val="76121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43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2606</TotalTime>
  <Words>1038</Words>
  <Application>Microsoft Office PowerPoint</Application>
  <PresentationFormat>Custom</PresentationFormat>
  <Paragraphs>63</Paragraphs>
  <Slides>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b</dc:creator>
  <cp:lastModifiedBy>mike b</cp:lastModifiedBy>
  <cp:revision>61</cp:revision>
  <dcterms:created xsi:type="dcterms:W3CDTF">2020-08-05T23:26:41Z</dcterms:created>
  <dcterms:modified xsi:type="dcterms:W3CDTF">2020-10-31T17:44:09Z</dcterms:modified>
</cp:coreProperties>
</file>