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4"/>
  </p:sldMasterIdLst>
  <p:sldIdLst>
    <p:sldId id="256" r:id="rId5"/>
    <p:sldId id="257" r:id="rId6"/>
    <p:sldId id="258" r:id="rId7"/>
    <p:sldId id="259" r:id="rId8"/>
    <p:sldId id="260" r:id="rId9"/>
    <p:sldId id="263" r:id="rId10"/>
    <p:sldId id="261" r:id="rId11"/>
    <p:sldId id="266" r:id="rId12"/>
    <p:sldId id="262" r:id="rId13"/>
    <p:sldId id="265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DB49E4-D0DB-4EDE-83DA-5E0B61F1329F}" v="101" dt="2020-10-31T22:43:00.7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490" autoAdjust="0"/>
    <p:restoredTop sz="94660"/>
  </p:normalViewPr>
  <p:slideViewPr>
    <p:cSldViewPr snapToGrid="0">
      <p:cViewPr>
        <p:scale>
          <a:sx n="50" d="100"/>
          <a:sy n="50" d="100"/>
        </p:scale>
        <p:origin x="308" y="4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4FA461-284B-4895-8FDB-0D1C22A38E3C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1553D403-EEB8-47CE-A743-53A484042CC3}">
      <dgm:prSet/>
      <dgm:spPr/>
      <dgm:t>
        <a:bodyPr/>
        <a:lstStyle/>
        <a:p>
          <a:r>
            <a:rPr lang="en-US"/>
            <a:t>Biomimicry is any design that directly replicates a structure found in nature. </a:t>
          </a:r>
        </a:p>
      </dgm:t>
    </dgm:pt>
    <dgm:pt modelId="{D45B754A-8FED-4B23-BDAA-1F8F6C48B5C8}" type="parTrans" cxnId="{E2CFB300-D89C-4BE1-A21C-2BCC265962CC}">
      <dgm:prSet/>
      <dgm:spPr/>
      <dgm:t>
        <a:bodyPr/>
        <a:lstStyle/>
        <a:p>
          <a:endParaRPr lang="en-US"/>
        </a:p>
      </dgm:t>
    </dgm:pt>
    <dgm:pt modelId="{2A0BE9EF-0F97-4246-A63D-14B69F7E8E5B}" type="sibTrans" cxnId="{E2CFB300-D89C-4BE1-A21C-2BCC265962CC}">
      <dgm:prSet/>
      <dgm:spPr/>
      <dgm:t>
        <a:bodyPr/>
        <a:lstStyle/>
        <a:p>
          <a:endParaRPr lang="en-US"/>
        </a:p>
      </dgm:t>
    </dgm:pt>
    <dgm:pt modelId="{CA0C8E6C-9373-4322-8DE3-A05E7F8A0065}">
      <dgm:prSet/>
      <dgm:spPr/>
      <dgm:t>
        <a:bodyPr/>
        <a:lstStyle/>
        <a:p>
          <a:r>
            <a:rPr lang="en-US"/>
            <a:t>Bioinspiration is a broader term that refers to any design that draws from ideas found in nature.</a:t>
          </a:r>
        </a:p>
      </dgm:t>
    </dgm:pt>
    <dgm:pt modelId="{90D106E1-F513-4158-8EAC-BA84195A3811}" type="parTrans" cxnId="{ECCE8D5A-A53B-4D73-9E34-F3DF44D0A549}">
      <dgm:prSet/>
      <dgm:spPr/>
      <dgm:t>
        <a:bodyPr/>
        <a:lstStyle/>
        <a:p>
          <a:endParaRPr lang="en-US"/>
        </a:p>
      </dgm:t>
    </dgm:pt>
    <dgm:pt modelId="{510CE8D0-387F-40A9-A693-4C79BE8C7553}" type="sibTrans" cxnId="{ECCE8D5A-A53B-4D73-9E34-F3DF44D0A549}">
      <dgm:prSet/>
      <dgm:spPr/>
      <dgm:t>
        <a:bodyPr/>
        <a:lstStyle/>
        <a:p>
          <a:endParaRPr lang="en-US"/>
        </a:p>
      </dgm:t>
    </dgm:pt>
    <dgm:pt modelId="{A7FE0939-8ADF-4556-AF95-74F00FE29452}" type="pres">
      <dgm:prSet presAssocID="{664FA461-284B-4895-8FDB-0D1C22A38E3C}" presName="root" presStyleCnt="0">
        <dgm:presLayoutVars>
          <dgm:dir/>
          <dgm:resizeHandles val="exact"/>
        </dgm:presLayoutVars>
      </dgm:prSet>
      <dgm:spPr/>
    </dgm:pt>
    <dgm:pt modelId="{DE5A882C-478C-4FAF-BE8C-3D3696B4A0D4}" type="pres">
      <dgm:prSet presAssocID="{1553D403-EEB8-47CE-A743-53A484042CC3}" presName="compNode" presStyleCnt="0"/>
      <dgm:spPr/>
    </dgm:pt>
    <dgm:pt modelId="{334F34D9-F110-4C27-9C3C-2E4C76DE5690}" type="pres">
      <dgm:prSet presAssocID="{1553D403-EEB8-47CE-A743-53A484042CC3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NA"/>
        </a:ext>
      </dgm:extLst>
    </dgm:pt>
    <dgm:pt modelId="{A5157950-82AA-498A-887A-E623FBFFCF29}" type="pres">
      <dgm:prSet presAssocID="{1553D403-EEB8-47CE-A743-53A484042CC3}" presName="spaceRect" presStyleCnt="0"/>
      <dgm:spPr/>
    </dgm:pt>
    <dgm:pt modelId="{251292F2-9369-42AF-9F38-5464136756FA}" type="pres">
      <dgm:prSet presAssocID="{1553D403-EEB8-47CE-A743-53A484042CC3}" presName="textRect" presStyleLbl="revTx" presStyleIdx="0" presStyleCnt="2">
        <dgm:presLayoutVars>
          <dgm:chMax val="1"/>
          <dgm:chPref val="1"/>
        </dgm:presLayoutVars>
      </dgm:prSet>
      <dgm:spPr/>
    </dgm:pt>
    <dgm:pt modelId="{B44DB960-3917-4BAC-8696-1FBC603E54A9}" type="pres">
      <dgm:prSet presAssocID="{2A0BE9EF-0F97-4246-A63D-14B69F7E8E5B}" presName="sibTrans" presStyleCnt="0"/>
      <dgm:spPr/>
    </dgm:pt>
    <dgm:pt modelId="{76CDC256-DE79-4C00-BADE-201FBD522E57}" type="pres">
      <dgm:prSet presAssocID="{CA0C8E6C-9373-4322-8DE3-A05E7F8A0065}" presName="compNode" presStyleCnt="0"/>
      <dgm:spPr/>
    </dgm:pt>
    <dgm:pt modelId="{574FB887-E761-433F-A8DD-6EE29A77732D}" type="pres">
      <dgm:prSet presAssocID="{CA0C8E6C-9373-4322-8DE3-A05E7F8A0065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 Bulb and Gear"/>
        </a:ext>
      </dgm:extLst>
    </dgm:pt>
    <dgm:pt modelId="{EDB340AD-D7E0-46CD-BE2C-04AD5A1D6FAB}" type="pres">
      <dgm:prSet presAssocID="{CA0C8E6C-9373-4322-8DE3-A05E7F8A0065}" presName="spaceRect" presStyleCnt="0"/>
      <dgm:spPr/>
    </dgm:pt>
    <dgm:pt modelId="{72073846-24C3-4C37-B274-5A11A362A74B}" type="pres">
      <dgm:prSet presAssocID="{CA0C8E6C-9373-4322-8DE3-A05E7F8A0065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E2CFB300-D89C-4BE1-A21C-2BCC265962CC}" srcId="{664FA461-284B-4895-8FDB-0D1C22A38E3C}" destId="{1553D403-EEB8-47CE-A743-53A484042CC3}" srcOrd="0" destOrd="0" parTransId="{D45B754A-8FED-4B23-BDAA-1F8F6C48B5C8}" sibTransId="{2A0BE9EF-0F97-4246-A63D-14B69F7E8E5B}"/>
    <dgm:cxn modelId="{259EC316-33A9-49E0-A061-977CE281E649}" type="presOf" srcId="{1553D403-EEB8-47CE-A743-53A484042CC3}" destId="{251292F2-9369-42AF-9F38-5464136756FA}" srcOrd="0" destOrd="0" presId="urn:microsoft.com/office/officeart/2018/2/layout/IconLabelList"/>
    <dgm:cxn modelId="{B486E579-4CF8-4A61-B871-DA3911068697}" type="presOf" srcId="{664FA461-284B-4895-8FDB-0D1C22A38E3C}" destId="{A7FE0939-8ADF-4556-AF95-74F00FE29452}" srcOrd="0" destOrd="0" presId="urn:microsoft.com/office/officeart/2018/2/layout/IconLabelList"/>
    <dgm:cxn modelId="{ECCE8D5A-A53B-4D73-9E34-F3DF44D0A549}" srcId="{664FA461-284B-4895-8FDB-0D1C22A38E3C}" destId="{CA0C8E6C-9373-4322-8DE3-A05E7F8A0065}" srcOrd="1" destOrd="0" parTransId="{90D106E1-F513-4158-8EAC-BA84195A3811}" sibTransId="{510CE8D0-387F-40A9-A693-4C79BE8C7553}"/>
    <dgm:cxn modelId="{7CF703D9-1FDC-4306-8256-1BBBDA15BEFD}" type="presOf" srcId="{CA0C8E6C-9373-4322-8DE3-A05E7F8A0065}" destId="{72073846-24C3-4C37-B274-5A11A362A74B}" srcOrd="0" destOrd="0" presId="urn:microsoft.com/office/officeart/2018/2/layout/IconLabelList"/>
    <dgm:cxn modelId="{CF241D4B-7AC1-46B3-8876-8212DBB7F945}" type="presParOf" srcId="{A7FE0939-8ADF-4556-AF95-74F00FE29452}" destId="{DE5A882C-478C-4FAF-BE8C-3D3696B4A0D4}" srcOrd="0" destOrd="0" presId="urn:microsoft.com/office/officeart/2018/2/layout/IconLabelList"/>
    <dgm:cxn modelId="{172C2ED5-DB1C-4EA8-B3BE-34321C088C4A}" type="presParOf" srcId="{DE5A882C-478C-4FAF-BE8C-3D3696B4A0D4}" destId="{334F34D9-F110-4C27-9C3C-2E4C76DE5690}" srcOrd="0" destOrd="0" presId="urn:microsoft.com/office/officeart/2018/2/layout/IconLabelList"/>
    <dgm:cxn modelId="{E81035A6-3827-48AB-A822-06C8FAAAB9F9}" type="presParOf" srcId="{DE5A882C-478C-4FAF-BE8C-3D3696B4A0D4}" destId="{A5157950-82AA-498A-887A-E623FBFFCF29}" srcOrd="1" destOrd="0" presId="urn:microsoft.com/office/officeart/2018/2/layout/IconLabelList"/>
    <dgm:cxn modelId="{25B5FED7-3357-4406-98C7-006A6DB5502F}" type="presParOf" srcId="{DE5A882C-478C-4FAF-BE8C-3D3696B4A0D4}" destId="{251292F2-9369-42AF-9F38-5464136756FA}" srcOrd="2" destOrd="0" presId="urn:microsoft.com/office/officeart/2018/2/layout/IconLabelList"/>
    <dgm:cxn modelId="{3A0A5509-9354-41ED-9955-38C864E07CA3}" type="presParOf" srcId="{A7FE0939-8ADF-4556-AF95-74F00FE29452}" destId="{B44DB960-3917-4BAC-8696-1FBC603E54A9}" srcOrd="1" destOrd="0" presId="urn:microsoft.com/office/officeart/2018/2/layout/IconLabelList"/>
    <dgm:cxn modelId="{930EC4B2-21E7-4467-90CE-BBDCAFBD0950}" type="presParOf" srcId="{A7FE0939-8ADF-4556-AF95-74F00FE29452}" destId="{76CDC256-DE79-4C00-BADE-201FBD522E57}" srcOrd="2" destOrd="0" presId="urn:microsoft.com/office/officeart/2018/2/layout/IconLabelList"/>
    <dgm:cxn modelId="{0C64D955-9A71-441B-8E60-AFD3834CCF7F}" type="presParOf" srcId="{76CDC256-DE79-4C00-BADE-201FBD522E57}" destId="{574FB887-E761-433F-A8DD-6EE29A77732D}" srcOrd="0" destOrd="0" presId="urn:microsoft.com/office/officeart/2018/2/layout/IconLabelList"/>
    <dgm:cxn modelId="{F890883B-3881-42BB-BC8C-65415FA71E10}" type="presParOf" srcId="{76CDC256-DE79-4C00-BADE-201FBD522E57}" destId="{EDB340AD-D7E0-46CD-BE2C-04AD5A1D6FAB}" srcOrd="1" destOrd="0" presId="urn:microsoft.com/office/officeart/2018/2/layout/IconLabelList"/>
    <dgm:cxn modelId="{C8C7D6BB-4D30-4434-A5A9-9DCE7B1C9546}" type="presParOf" srcId="{76CDC256-DE79-4C00-BADE-201FBD522E57}" destId="{72073846-24C3-4C37-B274-5A11A362A74B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F4FF5D7-CB03-4F38-A655-717C7484C581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67A2EDD-9F4D-4F24-8A06-EDF2431DB3D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Applications</a:t>
          </a:r>
        </a:p>
      </dgm:t>
    </dgm:pt>
    <dgm:pt modelId="{EA84F58E-B635-4260-ABED-B13CBF2A9C11}" type="parTrans" cxnId="{2B3ACD1D-F807-47C4-BCE6-196A362C8F62}">
      <dgm:prSet/>
      <dgm:spPr/>
      <dgm:t>
        <a:bodyPr/>
        <a:lstStyle/>
        <a:p>
          <a:endParaRPr lang="en-US"/>
        </a:p>
      </dgm:t>
    </dgm:pt>
    <dgm:pt modelId="{72B52A4A-127A-42A8-90DA-456D6AA9BACD}" type="sibTrans" cxnId="{2B3ACD1D-F807-47C4-BCE6-196A362C8F62}">
      <dgm:prSet/>
      <dgm:spPr/>
      <dgm:t>
        <a:bodyPr/>
        <a:lstStyle/>
        <a:p>
          <a:endParaRPr lang="en-US"/>
        </a:p>
      </dgm:t>
    </dgm:pt>
    <dgm:pt modelId="{95AAD40A-D2CA-4F16-9352-8B69449BB85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Improved manufacturing</a:t>
          </a:r>
        </a:p>
      </dgm:t>
    </dgm:pt>
    <dgm:pt modelId="{EBE45AE3-0DF5-40B9-A01D-229B1FBB948A}" type="parTrans" cxnId="{3E5DF2BA-D3F3-414F-B03C-17601871FF0D}">
      <dgm:prSet/>
      <dgm:spPr/>
      <dgm:t>
        <a:bodyPr/>
        <a:lstStyle/>
        <a:p>
          <a:endParaRPr lang="en-US"/>
        </a:p>
      </dgm:t>
    </dgm:pt>
    <dgm:pt modelId="{F793352A-D456-4768-AED9-BA90109505AE}" type="sibTrans" cxnId="{3E5DF2BA-D3F3-414F-B03C-17601871FF0D}">
      <dgm:prSet/>
      <dgm:spPr/>
      <dgm:t>
        <a:bodyPr/>
        <a:lstStyle/>
        <a:p>
          <a:endParaRPr lang="en-US"/>
        </a:p>
      </dgm:t>
    </dgm:pt>
    <dgm:pt modelId="{5486EE43-8795-4387-A8BC-F2FA0989355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Stronger buildings</a:t>
          </a:r>
        </a:p>
      </dgm:t>
    </dgm:pt>
    <dgm:pt modelId="{593618E9-6842-44B6-92AB-B4A358DC28F5}" type="parTrans" cxnId="{D0D9DEC0-2C73-400E-8CEF-A4D2A51C2A12}">
      <dgm:prSet/>
      <dgm:spPr/>
      <dgm:t>
        <a:bodyPr/>
        <a:lstStyle/>
        <a:p>
          <a:endParaRPr lang="en-US"/>
        </a:p>
      </dgm:t>
    </dgm:pt>
    <dgm:pt modelId="{ABA07974-3121-417C-B672-15CA66D8CB29}" type="sibTrans" cxnId="{D0D9DEC0-2C73-400E-8CEF-A4D2A51C2A12}">
      <dgm:prSet/>
      <dgm:spPr/>
      <dgm:t>
        <a:bodyPr/>
        <a:lstStyle/>
        <a:p>
          <a:endParaRPr lang="en-US"/>
        </a:p>
      </dgm:t>
    </dgm:pt>
    <dgm:pt modelId="{31058CEB-BEFB-412D-9039-59DA43CC960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Safer medical procedures </a:t>
          </a:r>
        </a:p>
      </dgm:t>
    </dgm:pt>
    <dgm:pt modelId="{C91EE5A1-79EF-4E4C-AA92-B49FF92DF97A}" type="parTrans" cxnId="{9E96CDEA-FDF3-4A19-A8C2-2953B080FC40}">
      <dgm:prSet/>
      <dgm:spPr/>
      <dgm:t>
        <a:bodyPr/>
        <a:lstStyle/>
        <a:p>
          <a:endParaRPr lang="en-US"/>
        </a:p>
      </dgm:t>
    </dgm:pt>
    <dgm:pt modelId="{900C2B25-FF08-4D52-B00B-F3DD011CA833}" type="sibTrans" cxnId="{9E96CDEA-FDF3-4A19-A8C2-2953B080FC40}">
      <dgm:prSet/>
      <dgm:spPr/>
      <dgm:t>
        <a:bodyPr/>
        <a:lstStyle/>
        <a:p>
          <a:endParaRPr lang="en-US"/>
        </a:p>
      </dgm:t>
    </dgm:pt>
    <dgm:pt modelId="{A72B1964-029E-46C3-8F49-6EB8E1904888}" type="pres">
      <dgm:prSet presAssocID="{5F4FF5D7-CB03-4F38-A655-717C7484C581}" presName="root" presStyleCnt="0">
        <dgm:presLayoutVars>
          <dgm:dir/>
          <dgm:resizeHandles val="exact"/>
        </dgm:presLayoutVars>
      </dgm:prSet>
      <dgm:spPr/>
    </dgm:pt>
    <dgm:pt modelId="{C25A99E2-401F-4142-90C0-5BF54A2F9F41}" type="pres">
      <dgm:prSet presAssocID="{F67A2EDD-9F4D-4F24-8A06-EDF2431DB3D3}" presName="compNode" presStyleCnt="0"/>
      <dgm:spPr/>
    </dgm:pt>
    <dgm:pt modelId="{3E61B95F-914B-4222-A4EB-0EC1F0FADEB7}" type="pres">
      <dgm:prSet presAssocID="{F67A2EDD-9F4D-4F24-8A06-EDF2431DB3D3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84A2306C-4F6F-4C2D-B944-C1EE0DBD9EB3}" type="pres">
      <dgm:prSet presAssocID="{F67A2EDD-9F4D-4F24-8A06-EDF2431DB3D3}" presName="spaceRect" presStyleCnt="0"/>
      <dgm:spPr/>
    </dgm:pt>
    <dgm:pt modelId="{3CF2B9DE-7955-4F64-BD18-DD4ADFF02378}" type="pres">
      <dgm:prSet presAssocID="{F67A2EDD-9F4D-4F24-8A06-EDF2431DB3D3}" presName="textRect" presStyleLbl="revTx" presStyleIdx="0" presStyleCnt="4">
        <dgm:presLayoutVars>
          <dgm:chMax val="1"/>
          <dgm:chPref val="1"/>
        </dgm:presLayoutVars>
      </dgm:prSet>
      <dgm:spPr/>
    </dgm:pt>
    <dgm:pt modelId="{A5B1B715-7C63-4411-964F-475374CFF7B9}" type="pres">
      <dgm:prSet presAssocID="{72B52A4A-127A-42A8-90DA-456D6AA9BACD}" presName="sibTrans" presStyleCnt="0"/>
      <dgm:spPr/>
    </dgm:pt>
    <dgm:pt modelId="{D5DBB704-334C-4A9D-A01A-5468E3A91B71}" type="pres">
      <dgm:prSet presAssocID="{95AAD40A-D2CA-4F16-9352-8B69449BB856}" presName="compNode" presStyleCnt="0"/>
      <dgm:spPr/>
    </dgm:pt>
    <dgm:pt modelId="{D53D0B5B-C748-4102-A857-6FF2578F1D6B}" type="pres">
      <dgm:prSet presAssocID="{95AAD40A-D2CA-4F16-9352-8B69449BB856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actory"/>
        </a:ext>
      </dgm:extLst>
    </dgm:pt>
    <dgm:pt modelId="{9BD3B12E-35F5-4360-AB12-7E79EA18E91B}" type="pres">
      <dgm:prSet presAssocID="{95AAD40A-D2CA-4F16-9352-8B69449BB856}" presName="spaceRect" presStyleCnt="0"/>
      <dgm:spPr/>
    </dgm:pt>
    <dgm:pt modelId="{5884957E-0411-45D8-8D2D-5CBAA7CF383A}" type="pres">
      <dgm:prSet presAssocID="{95AAD40A-D2CA-4F16-9352-8B69449BB856}" presName="textRect" presStyleLbl="revTx" presStyleIdx="1" presStyleCnt="4">
        <dgm:presLayoutVars>
          <dgm:chMax val="1"/>
          <dgm:chPref val="1"/>
        </dgm:presLayoutVars>
      </dgm:prSet>
      <dgm:spPr/>
    </dgm:pt>
    <dgm:pt modelId="{8B944EA3-16FD-4912-B33E-BA4662A90029}" type="pres">
      <dgm:prSet presAssocID="{F793352A-D456-4768-AED9-BA90109505AE}" presName="sibTrans" presStyleCnt="0"/>
      <dgm:spPr/>
    </dgm:pt>
    <dgm:pt modelId="{B091C468-6E62-4EC7-8D11-4C4BA4933DAE}" type="pres">
      <dgm:prSet presAssocID="{5486EE43-8795-4387-A8BC-F2FA0989355B}" presName="compNode" presStyleCnt="0"/>
      <dgm:spPr/>
    </dgm:pt>
    <dgm:pt modelId="{5BDD35DB-F3EE-475D-AAE3-5689DFDFA5C7}" type="pres">
      <dgm:prSet presAssocID="{5486EE43-8795-4387-A8BC-F2FA0989355B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ilding"/>
        </a:ext>
      </dgm:extLst>
    </dgm:pt>
    <dgm:pt modelId="{E5D76D20-C99C-4246-803C-C73D19CB1E18}" type="pres">
      <dgm:prSet presAssocID="{5486EE43-8795-4387-A8BC-F2FA0989355B}" presName="spaceRect" presStyleCnt="0"/>
      <dgm:spPr/>
    </dgm:pt>
    <dgm:pt modelId="{A143D9D3-515E-4AF9-867C-4995309931D8}" type="pres">
      <dgm:prSet presAssocID="{5486EE43-8795-4387-A8BC-F2FA0989355B}" presName="textRect" presStyleLbl="revTx" presStyleIdx="2" presStyleCnt="4">
        <dgm:presLayoutVars>
          <dgm:chMax val="1"/>
          <dgm:chPref val="1"/>
        </dgm:presLayoutVars>
      </dgm:prSet>
      <dgm:spPr/>
    </dgm:pt>
    <dgm:pt modelId="{A9FC6BD6-2C47-44AC-AFF1-A8CA376DCA92}" type="pres">
      <dgm:prSet presAssocID="{ABA07974-3121-417C-B672-15CA66D8CB29}" presName="sibTrans" presStyleCnt="0"/>
      <dgm:spPr/>
    </dgm:pt>
    <dgm:pt modelId="{82A82E9E-F78D-459A-9CCC-867DB9348D37}" type="pres">
      <dgm:prSet presAssocID="{31058CEB-BEFB-412D-9039-59DA43CC9600}" presName="compNode" presStyleCnt="0"/>
      <dgm:spPr/>
    </dgm:pt>
    <dgm:pt modelId="{D7B12685-3328-4C5E-A370-74FD927FA094}" type="pres">
      <dgm:prSet presAssocID="{31058CEB-BEFB-412D-9039-59DA43CC9600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irst Aid Kit"/>
        </a:ext>
      </dgm:extLst>
    </dgm:pt>
    <dgm:pt modelId="{19FAD85F-6E38-4EEB-9AEF-2CA885CC5B5D}" type="pres">
      <dgm:prSet presAssocID="{31058CEB-BEFB-412D-9039-59DA43CC9600}" presName="spaceRect" presStyleCnt="0"/>
      <dgm:spPr/>
    </dgm:pt>
    <dgm:pt modelId="{73BF17FA-93C7-4C23-9908-F363EB778A05}" type="pres">
      <dgm:prSet presAssocID="{31058CEB-BEFB-412D-9039-59DA43CC9600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09E15111-9939-4BFA-A1BE-90C593936023}" type="presOf" srcId="{5486EE43-8795-4387-A8BC-F2FA0989355B}" destId="{A143D9D3-515E-4AF9-867C-4995309931D8}" srcOrd="0" destOrd="0" presId="urn:microsoft.com/office/officeart/2018/2/layout/IconLabelList"/>
    <dgm:cxn modelId="{2B3ACD1D-F807-47C4-BCE6-196A362C8F62}" srcId="{5F4FF5D7-CB03-4F38-A655-717C7484C581}" destId="{F67A2EDD-9F4D-4F24-8A06-EDF2431DB3D3}" srcOrd="0" destOrd="0" parTransId="{EA84F58E-B635-4260-ABED-B13CBF2A9C11}" sibTransId="{72B52A4A-127A-42A8-90DA-456D6AA9BACD}"/>
    <dgm:cxn modelId="{DE15EF2E-205C-42BC-B9B2-963307F8C7A4}" type="presOf" srcId="{5F4FF5D7-CB03-4F38-A655-717C7484C581}" destId="{A72B1964-029E-46C3-8F49-6EB8E1904888}" srcOrd="0" destOrd="0" presId="urn:microsoft.com/office/officeart/2018/2/layout/IconLabelList"/>
    <dgm:cxn modelId="{F199957F-E954-46ED-A095-E6AA42C258A0}" type="presOf" srcId="{95AAD40A-D2CA-4F16-9352-8B69449BB856}" destId="{5884957E-0411-45D8-8D2D-5CBAA7CF383A}" srcOrd="0" destOrd="0" presId="urn:microsoft.com/office/officeart/2018/2/layout/IconLabelList"/>
    <dgm:cxn modelId="{3E5DF2BA-D3F3-414F-B03C-17601871FF0D}" srcId="{5F4FF5D7-CB03-4F38-A655-717C7484C581}" destId="{95AAD40A-D2CA-4F16-9352-8B69449BB856}" srcOrd="1" destOrd="0" parTransId="{EBE45AE3-0DF5-40B9-A01D-229B1FBB948A}" sibTransId="{F793352A-D456-4768-AED9-BA90109505AE}"/>
    <dgm:cxn modelId="{D0D9DEC0-2C73-400E-8CEF-A4D2A51C2A12}" srcId="{5F4FF5D7-CB03-4F38-A655-717C7484C581}" destId="{5486EE43-8795-4387-A8BC-F2FA0989355B}" srcOrd="2" destOrd="0" parTransId="{593618E9-6842-44B6-92AB-B4A358DC28F5}" sibTransId="{ABA07974-3121-417C-B672-15CA66D8CB29}"/>
    <dgm:cxn modelId="{A4E7F0D5-61D1-4E0A-823E-B89974D0E08E}" type="presOf" srcId="{31058CEB-BEFB-412D-9039-59DA43CC9600}" destId="{73BF17FA-93C7-4C23-9908-F363EB778A05}" srcOrd="0" destOrd="0" presId="urn:microsoft.com/office/officeart/2018/2/layout/IconLabelList"/>
    <dgm:cxn modelId="{F2C5C2E2-5E6D-4978-8737-95180AF42EDD}" type="presOf" srcId="{F67A2EDD-9F4D-4F24-8A06-EDF2431DB3D3}" destId="{3CF2B9DE-7955-4F64-BD18-DD4ADFF02378}" srcOrd="0" destOrd="0" presId="urn:microsoft.com/office/officeart/2018/2/layout/IconLabelList"/>
    <dgm:cxn modelId="{9E96CDEA-FDF3-4A19-A8C2-2953B080FC40}" srcId="{5F4FF5D7-CB03-4F38-A655-717C7484C581}" destId="{31058CEB-BEFB-412D-9039-59DA43CC9600}" srcOrd="3" destOrd="0" parTransId="{C91EE5A1-79EF-4E4C-AA92-B49FF92DF97A}" sibTransId="{900C2B25-FF08-4D52-B00B-F3DD011CA833}"/>
    <dgm:cxn modelId="{1D40F365-5D54-4377-8F52-CD31A64ADE71}" type="presParOf" srcId="{A72B1964-029E-46C3-8F49-6EB8E1904888}" destId="{C25A99E2-401F-4142-90C0-5BF54A2F9F41}" srcOrd="0" destOrd="0" presId="urn:microsoft.com/office/officeart/2018/2/layout/IconLabelList"/>
    <dgm:cxn modelId="{351894D0-8FA4-4809-A43D-81528E890A16}" type="presParOf" srcId="{C25A99E2-401F-4142-90C0-5BF54A2F9F41}" destId="{3E61B95F-914B-4222-A4EB-0EC1F0FADEB7}" srcOrd="0" destOrd="0" presId="urn:microsoft.com/office/officeart/2018/2/layout/IconLabelList"/>
    <dgm:cxn modelId="{6DDA67CA-CB77-4D35-9DCF-4393E08CAB04}" type="presParOf" srcId="{C25A99E2-401F-4142-90C0-5BF54A2F9F41}" destId="{84A2306C-4F6F-4C2D-B944-C1EE0DBD9EB3}" srcOrd="1" destOrd="0" presId="urn:microsoft.com/office/officeart/2018/2/layout/IconLabelList"/>
    <dgm:cxn modelId="{7C14B875-C9FE-445C-85D4-DE7F031026E9}" type="presParOf" srcId="{C25A99E2-401F-4142-90C0-5BF54A2F9F41}" destId="{3CF2B9DE-7955-4F64-BD18-DD4ADFF02378}" srcOrd="2" destOrd="0" presId="urn:microsoft.com/office/officeart/2018/2/layout/IconLabelList"/>
    <dgm:cxn modelId="{7ADABACE-0042-4219-8E0F-91F9A976F60F}" type="presParOf" srcId="{A72B1964-029E-46C3-8F49-6EB8E1904888}" destId="{A5B1B715-7C63-4411-964F-475374CFF7B9}" srcOrd="1" destOrd="0" presId="urn:microsoft.com/office/officeart/2018/2/layout/IconLabelList"/>
    <dgm:cxn modelId="{1ABC69AA-825F-4D0D-AF94-BF799FABB887}" type="presParOf" srcId="{A72B1964-029E-46C3-8F49-6EB8E1904888}" destId="{D5DBB704-334C-4A9D-A01A-5468E3A91B71}" srcOrd="2" destOrd="0" presId="urn:microsoft.com/office/officeart/2018/2/layout/IconLabelList"/>
    <dgm:cxn modelId="{C981CD2B-FD1B-495B-BD6C-B8AEB551074B}" type="presParOf" srcId="{D5DBB704-334C-4A9D-A01A-5468E3A91B71}" destId="{D53D0B5B-C748-4102-A857-6FF2578F1D6B}" srcOrd="0" destOrd="0" presId="urn:microsoft.com/office/officeart/2018/2/layout/IconLabelList"/>
    <dgm:cxn modelId="{65B4FBC4-D537-4E5C-B623-FF515C436B6E}" type="presParOf" srcId="{D5DBB704-334C-4A9D-A01A-5468E3A91B71}" destId="{9BD3B12E-35F5-4360-AB12-7E79EA18E91B}" srcOrd="1" destOrd="0" presId="urn:microsoft.com/office/officeart/2018/2/layout/IconLabelList"/>
    <dgm:cxn modelId="{BA9FB852-D91F-4CD3-A9DE-B31E33A6324D}" type="presParOf" srcId="{D5DBB704-334C-4A9D-A01A-5468E3A91B71}" destId="{5884957E-0411-45D8-8D2D-5CBAA7CF383A}" srcOrd="2" destOrd="0" presId="urn:microsoft.com/office/officeart/2018/2/layout/IconLabelList"/>
    <dgm:cxn modelId="{308BF785-3081-4EBB-8FD1-A4E5575D6A50}" type="presParOf" srcId="{A72B1964-029E-46C3-8F49-6EB8E1904888}" destId="{8B944EA3-16FD-4912-B33E-BA4662A90029}" srcOrd="3" destOrd="0" presId="urn:microsoft.com/office/officeart/2018/2/layout/IconLabelList"/>
    <dgm:cxn modelId="{782A4AD9-E8F5-4D8E-8252-70C84C3F7C79}" type="presParOf" srcId="{A72B1964-029E-46C3-8F49-6EB8E1904888}" destId="{B091C468-6E62-4EC7-8D11-4C4BA4933DAE}" srcOrd="4" destOrd="0" presId="urn:microsoft.com/office/officeart/2018/2/layout/IconLabelList"/>
    <dgm:cxn modelId="{89C8DC94-93F1-461E-982A-B8CA5DCA8D33}" type="presParOf" srcId="{B091C468-6E62-4EC7-8D11-4C4BA4933DAE}" destId="{5BDD35DB-F3EE-475D-AAE3-5689DFDFA5C7}" srcOrd="0" destOrd="0" presId="urn:microsoft.com/office/officeart/2018/2/layout/IconLabelList"/>
    <dgm:cxn modelId="{991F2788-4A94-470F-9EA8-D41E1610C0B3}" type="presParOf" srcId="{B091C468-6E62-4EC7-8D11-4C4BA4933DAE}" destId="{E5D76D20-C99C-4246-803C-C73D19CB1E18}" srcOrd="1" destOrd="0" presId="urn:microsoft.com/office/officeart/2018/2/layout/IconLabelList"/>
    <dgm:cxn modelId="{930B54AC-D615-4C2D-B012-8B628DD0B7D8}" type="presParOf" srcId="{B091C468-6E62-4EC7-8D11-4C4BA4933DAE}" destId="{A143D9D3-515E-4AF9-867C-4995309931D8}" srcOrd="2" destOrd="0" presId="urn:microsoft.com/office/officeart/2018/2/layout/IconLabelList"/>
    <dgm:cxn modelId="{5B5835E7-7A1E-4A4A-BE16-C388BCD2EAC0}" type="presParOf" srcId="{A72B1964-029E-46C3-8F49-6EB8E1904888}" destId="{A9FC6BD6-2C47-44AC-AFF1-A8CA376DCA92}" srcOrd="5" destOrd="0" presId="urn:microsoft.com/office/officeart/2018/2/layout/IconLabelList"/>
    <dgm:cxn modelId="{1818E6C2-69B9-474F-9C2C-E75727D5D0E6}" type="presParOf" srcId="{A72B1964-029E-46C3-8F49-6EB8E1904888}" destId="{82A82E9E-F78D-459A-9CCC-867DB9348D37}" srcOrd="6" destOrd="0" presId="urn:microsoft.com/office/officeart/2018/2/layout/IconLabelList"/>
    <dgm:cxn modelId="{ADB6E572-85B7-4520-B11F-CBBA680AD8E5}" type="presParOf" srcId="{82A82E9E-F78D-459A-9CCC-867DB9348D37}" destId="{D7B12685-3328-4C5E-A370-74FD927FA094}" srcOrd="0" destOrd="0" presId="urn:microsoft.com/office/officeart/2018/2/layout/IconLabelList"/>
    <dgm:cxn modelId="{965D17F6-4D60-4FCE-8978-BC57F5561715}" type="presParOf" srcId="{82A82E9E-F78D-459A-9CCC-867DB9348D37}" destId="{19FAD85F-6E38-4EEB-9AEF-2CA885CC5B5D}" srcOrd="1" destOrd="0" presId="urn:microsoft.com/office/officeart/2018/2/layout/IconLabelList"/>
    <dgm:cxn modelId="{DA907342-B002-4747-BFD3-D770C019B4E4}" type="presParOf" srcId="{82A82E9E-F78D-459A-9CCC-867DB9348D37}" destId="{73BF17FA-93C7-4C23-9908-F363EB778A05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F4FF5D7-CB03-4F38-A655-717C7484C581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67A2EDD-9F4D-4F24-8A06-EDF2431DB3D3}">
      <dgm:prSet/>
      <dgm:spPr/>
      <dgm:t>
        <a:bodyPr/>
        <a:lstStyle/>
        <a:p>
          <a:r>
            <a:rPr lang="en-US"/>
            <a:t>Inspirations </a:t>
          </a:r>
        </a:p>
      </dgm:t>
    </dgm:pt>
    <dgm:pt modelId="{EA84F58E-B635-4260-ABED-B13CBF2A9C11}" type="parTrans" cxnId="{2B3ACD1D-F807-47C4-BCE6-196A362C8F62}">
      <dgm:prSet/>
      <dgm:spPr/>
      <dgm:t>
        <a:bodyPr/>
        <a:lstStyle/>
        <a:p>
          <a:endParaRPr lang="en-US"/>
        </a:p>
      </dgm:t>
    </dgm:pt>
    <dgm:pt modelId="{72B52A4A-127A-42A8-90DA-456D6AA9BACD}" type="sibTrans" cxnId="{2B3ACD1D-F807-47C4-BCE6-196A362C8F62}">
      <dgm:prSet/>
      <dgm:spPr/>
      <dgm:t>
        <a:bodyPr/>
        <a:lstStyle/>
        <a:p>
          <a:endParaRPr lang="en-US"/>
        </a:p>
      </dgm:t>
    </dgm:pt>
    <dgm:pt modelId="{95AAD40A-D2CA-4F16-9352-8B69449BB856}">
      <dgm:prSet/>
      <dgm:spPr/>
      <dgm:t>
        <a:bodyPr/>
        <a:lstStyle/>
        <a:p>
          <a:r>
            <a:rPr lang="en-US"/>
            <a:t>-Strong materials like limpet teeth, nacre, and spider silk</a:t>
          </a:r>
        </a:p>
      </dgm:t>
    </dgm:pt>
    <dgm:pt modelId="{EBE45AE3-0DF5-40B9-A01D-229B1FBB948A}" type="parTrans" cxnId="{3E5DF2BA-D3F3-414F-B03C-17601871FF0D}">
      <dgm:prSet/>
      <dgm:spPr/>
      <dgm:t>
        <a:bodyPr/>
        <a:lstStyle/>
        <a:p>
          <a:endParaRPr lang="en-US"/>
        </a:p>
      </dgm:t>
    </dgm:pt>
    <dgm:pt modelId="{F793352A-D456-4768-AED9-BA90109505AE}" type="sibTrans" cxnId="{3E5DF2BA-D3F3-414F-B03C-17601871FF0D}">
      <dgm:prSet/>
      <dgm:spPr/>
      <dgm:t>
        <a:bodyPr/>
        <a:lstStyle/>
        <a:p>
          <a:endParaRPr lang="en-US"/>
        </a:p>
      </dgm:t>
    </dgm:pt>
    <dgm:pt modelId="{5486EE43-8795-4387-A8BC-F2FA0989355B}">
      <dgm:prSet/>
      <dgm:spPr/>
      <dgm:t>
        <a:bodyPr/>
        <a:lstStyle/>
        <a:p>
          <a:r>
            <a:rPr lang="en-US"/>
            <a:t>-Arrangement and/or fusion of materials that make them more dynamic and tough</a:t>
          </a:r>
        </a:p>
      </dgm:t>
    </dgm:pt>
    <dgm:pt modelId="{593618E9-6842-44B6-92AB-B4A358DC28F5}" type="parTrans" cxnId="{D0D9DEC0-2C73-400E-8CEF-A4D2A51C2A12}">
      <dgm:prSet/>
      <dgm:spPr/>
      <dgm:t>
        <a:bodyPr/>
        <a:lstStyle/>
        <a:p>
          <a:endParaRPr lang="en-US"/>
        </a:p>
      </dgm:t>
    </dgm:pt>
    <dgm:pt modelId="{ABA07974-3121-417C-B672-15CA66D8CB29}" type="sibTrans" cxnId="{D0D9DEC0-2C73-400E-8CEF-A4D2A51C2A12}">
      <dgm:prSet/>
      <dgm:spPr/>
      <dgm:t>
        <a:bodyPr/>
        <a:lstStyle/>
        <a:p>
          <a:endParaRPr lang="en-US"/>
        </a:p>
      </dgm:t>
    </dgm:pt>
    <dgm:pt modelId="{31058CEB-BEFB-412D-9039-59DA43CC9600}">
      <dgm:prSet/>
      <dgm:spPr/>
      <dgm:t>
        <a:bodyPr/>
        <a:lstStyle/>
        <a:p>
          <a:r>
            <a:rPr lang="en-US"/>
            <a:t>-Mechanisms used in animals or plants that have unique effects</a:t>
          </a:r>
        </a:p>
      </dgm:t>
    </dgm:pt>
    <dgm:pt modelId="{C91EE5A1-79EF-4E4C-AA92-B49FF92DF97A}" type="parTrans" cxnId="{9E96CDEA-FDF3-4A19-A8C2-2953B080FC40}">
      <dgm:prSet/>
      <dgm:spPr/>
      <dgm:t>
        <a:bodyPr/>
        <a:lstStyle/>
        <a:p>
          <a:endParaRPr lang="en-US"/>
        </a:p>
      </dgm:t>
    </dgm:pt>
    <dgm:pt modelId="{900C2B25-FF08-4D52-B00B-F3DD011CA833}" type="sibTrans" cxnId="{9E96CDEA-FDF3-4A19-A8C2-2953B080FC40}">
      <dgm:prSet/>
      <dgm:spPr/>
      <dgm:t>
        <a:bodyPr/>
        <a:lstStyle/>
        <a:p>
          <a:endParaRPr lang="en-US"/>
        </a:p>
      </dgm:t>
    </dgm:pt>
    <dgm:pt modelId="{E8E32423-857D-4E2D-A990-99770AF99989}" type="pres">
      <dgm:prSet presAssocID="{5F4FF5D7-CB03-4F38-A655-717C7484C581}" presName="matrix" presStyleCnt="0">
        <dgm:presLayoutVars>
          <dgm:chMax val="1"/>
          <dgm:dir/>
          <dgm:resizeHandles val="exact"/>
        </dgm:presLayoutVars>
      </dgm:prSet>
      <dgm:spPr/>
    </dgm:pt>
    <dgm:pt modelId="{4779DBBA-1E7B-415E-8AEC-8C02AB046A31}" type="pres">
      <dgm:prSet presAssocID="{5F4FF5D7-CB03-4F38-A655-717C7484C581}" presName="diamond" presStyleLbl="bgShp" presStyleIdx="0" presStyleCnt="1"/>
      <dgm:spPr/>
    </dgm:pt>
    <dgm:pt modelId="{ADF2D3EF-D7EC-4770-8121-BDA8A45FDB17}" type="pres">
      <dgm:prSet presAssocID="{5F4FF5D7-CB03-4F38-A655-717C7484C581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909335A1-FBEE-4B57-8D3E-B9F48A88C0C1}" type="pres">
      <dgm:prSet presAssocID="{5F4FF5D7-CB03-4F38-A655-717C7484C581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74A05426-7299-40E7-A026-AA3B6AC89A20}" type="pres">
      <dgm:prSet presAssocID="{5F4FF5D7-CB03-4F38-A655-717C7484C581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38AA1272-2C73-4B67-AA60-1D5D2DBE3BBD}" type="pres">
      <dgm:prSet presAssocID="{5F4FF5D7-CB03-4F38-A655-717C7484C581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F1EDFA01-B2BD-403D-8385-FBD1BD9A82CC}" type="presOf" srcId="{F67A2EDD-9F4D-4F24-8A06-EDF2431DB3D3}" destId="{ADF2D3EF-D7EC-4770-8121-BDA8A45FDB17}" srcOrd="0" destOrd="0" presId="urn:microsoft.com/office/officeart/2005/8/layout/matrix3"/>
    <dgm:cxn modelId="{2B3ACD1D-F807-47C4-BCE6-196A362C8F62}" srcId="{5F4FF5D7-CB03-4F38-A655-717C7484C581}" destId="{F67A2EDD-9F4D-4F24-8A06-EDF2431DB3D3}" srcOrd="0" destOrd="0" parTransId="{EA84F58E-B635-4260-ABED-B13CBF2A9C11}" sibTransId="{72B52A4A-127A-42A8-90DA-456D6AA9BACD}"/>
    <dgm:cxn modelId="{32E95A42-30D7-414C-9B55-E3797F315B62}" type="presOf" srcId="{95AAD40A-D2CA-4F16-9352-8B69449BB856}" destId="{909335A1-FBEE-4B57-8D3E-B9F48A88C0C1}" srcOrd="0" destOrd="0" presId="urn:microsoft.com/office/officeart/2005/8/layout/matrix3"/>
    <dgm:cxn modelId="{80E57B84-BC68-4072-99C4-0D93492CE86F}" type="presOf" srcId="{5486EE43-8795-4387-A8BC-F2FA0989355B}" destId="{74A05426-7299-40E7-A026-AA3B6AC89A20}" srcOrd="0" destOrd="0" presId="urn:microsoft.com/office/officeart/2005/8/layout/matrix3"/>
    <dgm:cxn modelId="{3E5DF2BA-D3F3-414F-B03C-17601871FF0D}" srcId="{5F4FF5D7-CB03-4F38-A655-717C7484C581}" destId="{95AAD40A-D2CA-4F16-9352-8B69449BB856}" srcOrd="1" destOrd="0" parTransId="{EBE45AE3-0DF5-40B9-A01D-229B1FBB948A}" sibTransId="{F793352A-D456-4768-AED9-BA90109505AE}"/>
    <dgm:cxn modelId="{D0D9DEC0-2C73-400E-8CEF-A4D2A51C2A12}" srcId="{5F4FF5D7-CB03-4F38-A655-717C7484C581}" destId="{5486EE43-8795-4387-A8BC-F2FA0989355B}" srcOrd="2" destOrd="0" parTransId="{593618E9-6842-44B6-92AB-B4A358DC28F5}" sibTransId="{ABA07974-3121-417C-B672-15CA66D8CB29}"/>
    <dgm:cxn modelId="{9E96CDEA-FDF3-4A19-A8C2-2953B080FC40}" srcId="{5F4FF5D7-CB03-4F38-A655-717C7484C581}" destId="{31058CEB-BEFB-412D-9039-59DA43CC9600}" srcOrd="3" destOrd="0" parTransId="{C91EE5A1-79EF-4E4C-AA92-B49FF92DF97A}" sibTransId="{900C2B25-FF08-4D52-B00B-F3DD011CA833}"/>
    <dgm:cxn modelId="{FBB79EED-8EAA-430F-9A07-2A5A3C4839EB}" type="presOf" srcId="{31058CEB-BEFB-412D-9039-59DA43CC9600}" destId="{38AA1272-2C73-4B67-AA60-1D5D2DBE3BBD}" srcOrd="0" destOrd="0" presId="urn:microsoft.com/office/officeart/2005/8/layout/matrix3"/>
    <dgm:cxn modelId="{889736FF-D78E-458F-A14B-9DE77475387D}" type="presOf" srcId="{5F4FF5D7-CB03-4F38-A655-717C7484C581}" destId="{E8E32423-857D-4E2D-A990-99770AF99989}" srcOrd="0" destOrd="0" presId="urn:microsoft.com/office/officeart/2005/8/layout/matrix3"/>
    <dgm:cxn modelId="{473E371C-5E2A-498E-9BEC-21D4270F700B}" type="presParOf" srcId="{E8E32423-857D-4E2D-A990-99770AF99989}" destId="{4779DBBA-1E7B-415E-8AEC-8C02AB046A31}" srcOrd="0" destOrd="0" presId="urn:microsoft.com/office/officeart/2005/8/layout/matrix3"/>
    <dgm:cxn modelId="{70C42621-8DE9-48E5-9847-60268F0AA20A}" type="presParOf" srcId="{E8E32423-857D-4E2D-A990-99770AF99989}" destId="{ADF2D3EF-D7EC-4770-8121-BDA8A45FDB17}" srcOrd="1" destOrd="0" presId="urn:microsoft.com/office/officeart/2005/8/layout/matrix3"/>
    <dgm:cxn modelId="{260A527E-4EB9-42E1-8291-3F9CB82ABB76}" type="presParOf" srcId="{E8E32423-857D-4E2D-A990-99770AF99989}" destId="{909335A1-FBEE-4B57-8D3E-B9F48A88C0C1}" srcOrd="2" destOrd="0" presId="urn:microsoft.com/office/officeart/2005/8/layout/matrix3"/>
    <dgm:cxn modelId="{96860741-012F-45AB-B013-61AF3A5B535B}" type="presParOf" srcId="{E8E32423-857D-4E2D-A990-99770AF99989}" destId="{74A05426-7299-40E7-A026-AA3B6AC89A20}" srcOrd="3" destOrd="0" presId="urn:microsoft.com/office/officeart/2005/8/layout/matrix3"/>
    <dgm:cxn modelId="{36976F3C-0D14-4FA7-805F-4B8F9AE6A177}" type="presParOf" srcId="{E8E32423-857D-4E2D-A990-99770AF99989}" destId="{38AA1272-2C73-4B67-AA60-1D5D2DBE3BBD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7292DC6-E828-4FB5-B3D3-D3755247F90A}" type="doc">
      <dgm:prSet loTypeId="urn:microsoft.com/office/officeart/2005/8/layout/process5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CDB45A1C-DD16-4269-9FCC-183F74CA42AA}">
      <dgm:prSet/>
      <dgm:spPr/>
      <dgm:t>
        <a:bodyPr/>
        <a:lstStyle/>
        <a:p>
          <a:r>
            <a:rPr lang="en-US"/>
            <a:t>Enzymes can be immobilized into thin films.</a:t>
          </a:r>
        </a:p>
      </dgm:t>
    </dgm:pt>
    <dgm:pt modelId="{9739BAB2-1D57-4C23-AB55-5A50985603B3}" type="parTrans" cxnId="{0AA74620-0385-473B-959F-35C902A92245}">
      <dgm:prSet/>
      <dgm:spPr/>
      <dgm:t>
        <a:bodyPr/>
        <a:lstStyle/>
        <a:p>
          <a:endParaRPr lang="en-US"/>
        </a:p>
      </dgm:t>
    </dgm:pt>
    <dgm:pt modelId="{29E05039-04F9-4343-93C4-081F63911551}" type="sibTrans" cxnId="{0AA74620-0385-473B-959F-35C902A92245}">
      <dgm:prSet/>
      <dgm:spPr/>
      <dgm:t>
        <a:bodyPr/>
        <a:lstStyle/>
        <a:p>
          <a:endParaRPr lang="en-US"/>
        </a:p>
      </dgm:t>
    </dgm:pt>
    <dgm:pt modelId="{0731A43D-8985-4B94-8D1C-34A4AF4ECAF0}">
      <dgm:prSet/>
      <dgm:spPr/>
      <dgm:t>
        <a:bodyPr/>
        <a:lstStyle/>
        <a:p>
          <a:r>
            <a:rPr lang="en-US"/>
            <a:t>Uses a Vinylidene Fluoride (VFD)</a:t>
          </a:r>
        </a:p>
      </dgm:t>
    </dgm:pt>
    <dgm:pt modelId="{5A3907FA-0097-44AE-93B5-2174C17D6DAB}" type="parTrans" cxnId="{F9E6D5D3-FB1D-4147-9616-934B359176BD}">
      <dgm:prSet/>
      <dgm:spPr/>
      <dgm:t>
        <a:bodyPr/>
        <a:lstStyle/>
        <a:p>
          <a:endParaRPr lang="en-US"/>
        </a:p>
      </dgm:t>
    </dgm:pt>
    <dgm:pt modelId="{1A64D067-CE98-471B-B9D8-23EA43510BCD}" type="sibTrans" cxnId="{F9E6D5D3-FB1D-4147-9616-934B359176BD}">
      <dgm:prSet/>
      <dgm:spPr/>
      <dgm:t>
        <a:bodyPr/>
        <a:lstStyle/>
        <a:p>
          <a:endParaRPr lang="en-US"/>
        </a:p>
      </dgm:t>
    </dgm:pt>
    <dgm:pt modelId="{06E813BA-1A9A-40B5-8767-C8CC2E9A59CC}">
      <dgm:prSet/>
      <dgm:spPr/>
      <dgm:t>
        <a:bodyPr/>
        <a:lstStyle/>
        <a:p>
          <a:r>
            <a:rPr lang="en-US"/>
            <a:t>Increase stability, effectiveness, and reusability.</a:t>
          </a:r>
        </a:p>
      </dgm:t>
    </dgm:pt>
    <dgm:pt modelId="{D6515645-8946-494F-AA5E-9D432701FE79}" type="parTrans" cxnId="{55CC6EFE-D4D4-4564-82C2-0F083CB72FFD}">
      <dgm:prSet/>
      <dgm:spPr/>
      <dgm:t>
        <a:bodyPr/>
        <a:lstStyle/>
        <a:p>
          <a:endParaRPr lang="en-US"/>
        </a:p>
      </dgm:t>
    </dgm:pt>
    <dgm:pt modelId="{3317D564-683A-454B-BB82-E976F1A52519}" type="sibTrans" cxnId="{55CC6EFE-D4D4-4564-82C2-0F083CB72FFD}">
      <dgm:prSet/>
      <dgm:spPr/>
      <dgm:t>
        <a:bodyPr/>
        <a:lstStyle/>
        <a:p>
          <a:endParaRPr lang="en-US"/>
        </a:p>
      </dgm:t>
    </dgm:pt>
    <dgm:pt modelId="{3B644BFA-5D48-40E8-AF69-507817295EF4}">
      <dgm:prSet/>
      <dgm:spPr/>
      <dgm:t>
        <a:bodyPr/>
        <a:lstStyle/>
        <a:p>
          <a:r>
            <a:rPr lang="en-US"/>
            <a:t>Makes biocatalyzation more economically feasible in manufacturing processes.</a:t>
          </a:r>
        </a:p>
      </dgm:t>
    </dgm:pt>
    <dgm:pt modelId="{D31FC9B2-DEA1-4D65-8CCA-5F5DD5C047D5}" type="parTrans" cxnId="{E8704F17-616D-45C4-9983-AB0075EFBD77}">
      <dgm:prSet/>
      <dgm:spPr/>
      <dgm:t>
        <a:bodyPr/>
        <a:lstStyle/>
        <a:p>
          <a:endParaRPr lang="en-US"/>
        </a:p>
      </dgm:t>
    </dgm:pt>
    <dgm:pt modelId="{C2173EF3-D286-463F-903C-0C70856ED9E8}" type="sibTrans" cxnId="{E8704F17-616D-45C4-9983-AB0075EFBD77}">
      <dgm:prSet/>
      <dgm:spPr/>
      <dgm:t>
        <a:bodyPr/>
        <a:lstStyle/>
        <a:p>
          <a:endParaRPr lang="en-US"/>
        </a:p>
      </dgm:t>
    </dgm:pt>
    <dgm:pt modelId="{9BBB62E0-EE5E-47E8-9E60-DAE289930060}" type="pres">
      <dgm:prSet presAssocID="{F7292DC6-E828-4FB5-B3D3-D3755247F90A}" presName="diagram" presStyleCnt="0">
        <dgm:presLayoutVars>
          <dgm:dir/>
          <dgm:resizeHandles val="exact"/>
        </dgm:presLayoutVars>
      </dgm:prSet>
      <dgm:spPr/>
    </dgm:pt>
    <dgm:pt modelId="{6171CE72-690B-4129-A92F-4BEC0182EAE3}" type="pres">
      <dgm:prSet presAssocID="{CDB45A1C-DD16-4269-9FCC-183F74CA42AA}" presName="node" presStyleLbl="node1" presStyleIdx="0" presStyleCnt="3">
        <dgm:presLayoutVars>
          <dgm:bulletEnabled val="1"/>
        </dgm:presLayoutVars>
      </dgm:prSet>
      <dgm:spPr/>
    </dgm:pt>
    <dgm:pt modelId="{68366144-7B9D-457A-BF8D-CE08BDD332B6}" type="pres">
      <dgm:prSet presAssocID="{29E05039-04F9-4343-93C4-081F63911551}" presName="sibTrans" presStyleLbl="sibTrans2D1" presStyleIdx="0" presStyleCnt="2"/>
      <dgm:spPr/>
    </dgm:pt>
    <dgm:pt modelId="{BA3708B8-C999-400A-8D19-8637B8D881A3}" type="pres">
      <dgm:prSet presAssocID="{29E05039-04F9-4343-93C4-081F63911551}" presName="connectorText" presStyleLbl="sibTrans2D1" presStyleIdx="0" presStyleCnt="2"/>
      <dgm:spPr/>
    </dgm:pt>
    <dgm:pt modelId="{60A646D8-1CE9-4CF9-BA6A-DCB1022E9A49}" type="pres">
      <dgm:prSet presAssocID="{06E813BA-1A9A-40B5-8767-C8CC2E9A59CC}" presName="node" presStyleLbl="node1" presStyleIdx="1" presStyleCnt="3">
        <dgm:presLayoutVars>
          <dgm:bulletEnabled val="1"/>
        </dgm:presLayoutVars>
      </dgm:prSet>
      <dgm:spPr/>
    </dgm:pt>
    <dgm:pt modelId="{DC297A29-4651-46D1-85AF-9EB647CC77B2}" type="pres">
      <dgm:prSet presAssocID="{3317D564-683A-454B-BB82-E976F1A52519}" presName="sibTrans" presStyleLbl="sibTrans2D1" presStyleIdx="1" presStyleCnt="2"/>
      <dgm:spPr/>
    </dgm:pt>
    <dgm:pt modelId="{CE435CA5-677D-4881-A020-386A0388FB74}" type="pres">
      <dgm:prSet presAssocID="{3317D564-683A-454B-BB82-E976F1A52519}" presName="connectorText" presStyleLbl="sibTrans2D1" presStyleIdx="1" presStyleCnt="2"/>
      <dgm:spPr/>
    </dgm:pt>
    <dgm:pt modelId="{67493524-8DAC-499E-9FFF-9212FC61A3BC}" type="pres">
      <dgm:prSet presAssocID="{3B644BFA-5D48-40E8-AF69-507817295EF4}" presName="node" presStyleLbl="node1" presStyleIdx="2" presStyleCnt="3">
        <dgm:presLayoutVars>
          <dgm:bulletEnabled val="1"/>
        </dgm:presLayoutVars>
      </dgm:prSet>
      <dgm:spPr/>
    </dgm:pt>
  </dgm:ptLst>
  <dgm:cxnLst>
    <dgm:cxn modelId="{D08DB203-3186-4517-A65F-C2B0149D391B}" type="presOf" srcId="{3317D564-683A-454B-BB82-E976F1A52519}" destId="{DC297A29-4651-46D1-85AF-9EB647CC77B2}" srcOrd="0" destOrd="0" presId="urn:microsoft.com/office/officeart/2005/8/layout/process5"/>
    <dgm:cxn modelId="{E8704F17-616D-45C4-9983-AB0075EFBD77}" srcId="{F7292DC6-E828-4FB5-B3D3-D3755247F90A}" destId="{3B644BFA-5D48-40E8-AF69-507817295EF4}" srcOrd="2" destOrd="0" parTransId="{D31FC9B2-DEA1-4D65-8CCA-5F5DD5C047D5}" sibTransId="{C2173EF3-D286-463F-903C-0C70856ED9E8}"/>
    <dgm:cxn modelId="{0AA74620-0385-473B-959F-35C902A92245}" srcId="{F7292DC6-E828-4FB5-B3D3-D3755247F90A}" destId="{CDB45A1C-DD16-4269-9FCC-183F74CA42AA}" srcOrd="0" destOrd="0" parTransId="{9739BAB2-1D57-4C23-AB55-5A50985603B3}" sibTransId="{29E05039-04F9-4343-93C4-081F63911551}"/>
    <dgm:cxn modelId="{A92EBB45-C334-4E43-B8BB-BCAB58034FA6}" type="presOf" srcId="{F7292DC6-E828-4FB5-B3D3-D3755247F90A}" destId="{9BBB62E0-EE5E-47E8-9E60-DAE289930060}" srcOrd="0" destOrd="0" presId="urn:microsoft.com/office/officeart/2005/8/layout/process5"/>
    <dgm:cxn modelId="{A88AB389-C4B1-4010-89A6-F6B116F8C33C}" type="presOf" srcId="{3B644BFA-5D48-40E8-AF69-507817295EF4}" destId="{67493524-8DAC-499E-9FFF-9212FC61A3BC}" srcOrd="0" destOrd="0" presId="urn:microsoft.com/office/officeart/2005/8/layout/process5"/>
    <dgm:cxn modelId="{7B4481A0-277C-4C62-95A9-BB6544397842}" type="presOf" srcId="{CDB45A1C-DD16-4269-9FCC-183F74CA42AA}" destId="{6171CE72-690B-4129-A92F-4BEC0182EAE3}" srcOrd="0" destOrd="0" presId="urn:microsoft.com/office/officeart/2005/8/layout/process5"/>
    <dgm:cxn modelId="{CCDE86A3-9802-4ACF-9C34-9717710B9981}" type="presOf" srcId="{29E05039-04F9-4343-93C4-081F63911551}" destId="{BA3708B8-C999-400A-8D19-8637B8D881A3}" srcOrd="1" destOrd="0" presId="urn:microsoft.com/office/officeart/2005/8/layout/process5"/>
    <dgm:cxn modelId="{F9E6D5D3-FB1D-4147-9616-934B359176BD}" srcId="{CDB45A1C-DD16-4269-9FCC-183F74CA42AA}" destId="{0731A43D-8985-4B94-8D1C-34A4AF4ECAF0}" srcOrd="0" destOrd="0" parTransId="{5A3907FA-0097-44AE-93B5-2174C17D6DAB}" sibTransId="{1A64D067-CE98-471B-B9D8-23EA43510BCD}"/>
    <dgm:cxn modelId="{AC775DE5-A82D-43B1-9D32-A6B7D56441B7}" type="presOf" srcId="{06E813BA-1A9A-40B5-8767-C8CC2E9A59CC}" destId="{60A646D8-1CE9-4CF9-BA6A-DCB1022E9A49}" srcOrd="0" destOrd="0" presId="urn:microsoft.com/office/officeart/2005/8/layout/process5"/>
    <dgm:cxn modelId="{DF0559F0-E63B-409D-B2D5-7E1731E7D8A3}" type="presOf" srcId="{0731A43D-8985-4B94-8D1C-34A4AF4ECAF0}" destId="{6171CE72-690B-4129-A92F-4BEC0182EAE3}" srcOrd="0" destOrd="1" presId="urn:microsoft.com/office/officeart/2005/8/layout/process5"/>
    <dgm:cxn modelId="{A3A27DF1-3874-4603-8127-BC0306C20989}" type="presOf" srcId="{3317D564-683A-454B-BB82-E976F1A52519}" destId="{CE435CA5-677D-4881-A020-386A0388FB74}" srcOrd="1" destOrd="0" presId="urn:microsoft.com/office/officeart/2005/8/layout/process5"/>
    <dgm:cxn modelId="{84ED6CFC-A885-4412-99DD-297CB936A678}" type="presOf" srcId="{29E05039-04F9-4343-93C4-081F63911551}" destId="{68366144-7B9D-457A-BF8D-CE08BDD332B6}" srcOrd="0" destOrd="0" presId="urn:microsoft.com/office/officeart/2005/8/layout/process5"/>
    <dgm:cxn modelId="{55CC6EFE-D4D4-4564-82C2-0F083CB72FFD}" srcId="{F7292DC6-E828-4FB5-B3D3-D3755247F90A}" destId="{06E813BA-1A9A-40B5-8767-C8CC2E9A59CC}" srcOrd="1" destOrd="0" parTransId="{D6515645-8946-494F-AA5E-9D432701FE79}" sibTransId="{3317D564-683A-454B-BB82-E976F1A52519}"/>
    <dgm:cxn modelId="{353B4368-F373-4B07-90A4-93B01384CB77}" type="presParOf" srcId="{9BBB62E0-EE5E-47E8-9E60-DAE289930060}" destId="{6171CE72-690B-4129-A92F-4BEC0182EAE3}" srcOrd="0" destOrd="0" presId="urn:microsoft.com/office/officeart/2005/8/layout/process5"/>
    <dgm:cxn modelId="{97D406E0-31BD-49D4-A59C-EC0E7F52EF80}" type="presParOf" srcId="{9BBB62E0-EE5E-47E8-9E60-DAE289930060}" destId="{68366144-7B9D-457A-BF8D-CE08BDD332B6}" srcOrd="1" destOrd="0" presId="urn:microsoft.com/office/officeart/2005/8/layout/process5"/>
    <dgm:cxn modelId="{4D235107-0467-4AAF-87B7-2434A473BC9A}" type="presParOf" srcId="{68366144-7B9D-457A-BF8D-CE08BDD332B6}" destId="{BA3708B8-C999-400A-8D19-8637B8D881A3}" srcOrd="0" destOrd="0" presId="urn:microsoft.com/office/officeart/2005/8/layout/process5"/>
    <dgm:cxn modelId="{C98E8C9B-E6B4-464F-B6D9-578F6A2C0C75}" type="presParOf" srcId="{9BBB62E0-EE5E-47E8-9E60-DAE289930060}" destId="{60A646D8-1CE9-4CF9-BA6A-DCB1022E9A49}" srcOrd="2" destOrd="0" presId="urn:microsoft.com/office/officeart/2005/8/layout/process5"/>
    <dgm:cxn modelId="{33A72DDC-2D69-4D90-B9F9-0219C3A05E2F}" type="presParOf" srcId="{9BBB62E0-EE5E-47E8-9E60-DAE289930060}" destId="{DC297A29-4651-46D1-85AF-9EB647CC77B2}" srcOrd="3" destOrd="0" presId="urn:microsoft.com/office/officeart/2005/8/layout/process5"/>
    <dgm:cxn modelId="{51D0359F-F2E1-4BE1-B977-19E86ABFE6B8}" type="presParOf" srcId="{DC297A29-4651-46D1-85AF-9EB647CC77B2}" destId="{CE435CA5-677D-4881-A020-386A0388FB74}" srcOrd="0" destOrd="0" presId="urn:microsoft.com/office/officeart/2005/8/layout/process5"/>
    <dgm:cxn modelId="{70130D52-72D4-4667-81A2-FB75797E2BA2}" type="presParOf" srcId="{9BBB62E0-EE5E-47E8-9E60-DAE289930060}" destId="{67493524-8DAC-499E-9FFF-9212FC61A3BC}" srcOrd="4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D9CBDDC-0DD0-4368-B7A7-99FD2E3483C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232919D-0F69-4A4C-9430-BCDF0B0738CE}">
      <dgm:prSet/>
      <dgm:spPr/>
      <dgm:t>
        <a:bodyPr/>
        <a:lstStyle/>
        <a:p>
          <a:r>
            <a:rPr lang="en-US" dirty="0"/>
            <a:t>When blood is circulated out of the body (extracorporeal) during medical procedures, keeping it at the right viscosity is vital.</a:t>
          </a:r>
        </a:p>
      </dgm:t>
    </dgm:pt>
    <dgm:pt modelId="{27D958D8-ADE5-4DB8-A01F-0764E53315D0}" type="parTrans" cxnId="{A7F757E9-25E5-499C-AD6E-50D9B42B1081}">
      <dgm:prSet/>
      <dgm:spPr/>
      <dgm:t>
        <a:bodyPr/>
        <a:lstStyle/>
        <a:p>
          <a:endParaRPr lang="en-US"/>
        </a:p>
      </dgm:t>
    </dgm:pt>
    <dgm:pt modelId="{F53856A7-10D2-4482-A3FC-13174121A902}" type="sibTrans" cxnId="{A7F757E9-25E5-499C-AD6E-50D9B42B1081}">
      <dgm:prSet/>
      <dgm:spPr/>
      <dgm:t>
        <a:bodyPr/>
        <a:lstStyle/>
        <a:p>
          <a:endParaRPr lang="en-US"/>
        </a:p>
      </dgm:t>
    </dgm:pt>
    <dgm:pt modelId="{CAC7792A-EEF2-45C8-BCD7-D4E1B5AD14AC}">
      <dgm:prSet/>
      <dgm:spPr/>
      <dgm:t>
        <a:bodyPr/>
        <a:lstStyle/>
        <a:p>
          <a:r>
            <a:rPr lang="en-US"/>
            <a:t>Two chemicals can be administered to the blood to control this.</a:t>
          </a:r>
        </a:p>
      </dgm:t>
    </dgm:pt>
    <dgm:pt modelId="{2CB06CC8-4A6F-42A6-B97F-37CF33245BDD}" type="parTrans" cxnId="{EC9956EA-306F-4B2E-A0E2-72F07F8B32A2}">
      <dgm:prSet/>
      <dgm:spPr/>
      <dgm:t>
        <a:bodyPr/>
        <a:lstStyle/>
        <a:p>
          <a:endParaRPr lang="en-US"/>
        </a:p>
      </dgm:t>
    </dgm:pt>
    <dgm:pt modelId="{F3EE1BC2-010F-40F8-B3F0-AC1B71B4C0A5}" type="sibTrans" cxnId="{EC9956EA-306F-4B2E-A0E2-72F07F8B32A2}">
      <dgm:prSet/>
      <dgm:spPr/>
      <dgm:t>
        <a:bodyPr/>
        <a:lstStyle/>
        <a:p>
          <a:endParaRPr lang="en-US"/>
        </a:p>
      </dgm:t>
    </dgm:pt>
    <dgm:pt modelId="{1780A0D0-D9A1-476F-832D-863D2E2A16E7}">
      <dgm:prSet/>
      <dgm:spPr/>
      <dgm:t>
        <a:bodyPr/>
        <a:lstStyle/>
        <a:p>
          <a:r>
            <a:rPr lang="en-US"/>
            <a:t>Protamine thickens the blood.</a:t>
          </a:r>
        </a:p>
      </dgm:t>
    </dgm:pt>
    <dgm:pt modelId="{2C50098E-5017-4AB4-9748-7975DEF573E5}" type="parTrans" cxnId="{270206B5-C0A3-4D7E-80CC-E9F92FC894C3}">
      <dgm:prSet/>
      <dgm:spPr/>
      <dgm:t>
        <a:bodyPr/>
        <a:lstStyle/>
        <a:p>
          <a:endParaRPr lang="en-US"/>
        </a:p>
      </dgm:t>
    </dgm:pt>
    <dgm:pt modelId="{7EC215FB-9551-432C-87A9-B9F7270863A1}" type="sibTrans" cxnId="{270206B5-C0A3-4D7E-80CC-E9F92FC894C3}">
      <dgm:prSet/>
      <dgm:spPr/>
      <dgm:t>
        <a:bodyPr/>
        <a:lstStyle/>
        <a:p>
          <a:endParaRPr lang="en-US"/>
        </a:p>
      </dgm:t>
    </dgm:pt>
    <dgm:pt modelId="{07CF9935-0802-4ECE-926B-50CD9CFD0328}">
      <dgm:prSet/>
      <dgm:spPr/>
      <dgm:t>
        <a:bodyPr/>
        <a:lstStyle/>
        <a:p>
          <a:r>
            <a:rPr lang="en-US"/>
            <a:t>Heparin thins the blood and prevent coagulation.</a:t>
          </a:r>
        </a:p>
      </dgm:t>
    </dgm:pt>
    <dgm:pt modelId="{2E4F524D-CD02-4BEA-8FC6-BFD568790629}" type="parTrans" cxnId="{9EE8ADD9-8857-4A60-88AC-16BDAB7776D6}">
      <dgm:prSet/>
      <dgm:spPr/>
      <dgm:t>
        <a:bodyPr/>
        <a:lstStyle/>
        <a:p>
          <a:endParaRPr lang="en-US"/>
        </a:p>
      </dgm:t>
    </dgm:pt>
    <dgm:pt modelId="{AAD79A32-C57B-40CC-8AFF-296593C39777}" type="sibTrans" cxnId="{9EE8ADD9-8857-4A60-88AC-16BDAB7776D6}">
      <dgm:prSet/>
      <dgm:spPr/>
      <dgm:t>
        <a:bodyPr/>
        <a:lstStyle/>
        <a:p>
          <a:endParaRPr lang="en-US"/>
        </a:p>
      </dgm:t>
    </dgm:pt>
    <dgm:pt modelId="{0717B4D7-1DB0-4B2F-92C3-85411471BE64}">
      <dgm:prSet/>
      <dgm:spPr/>
      <dgm:t>
        <a:bodyPr/>
        <a:lstStyle/>
        <a:p>
          <a:r>
            <a:rPr lang="en-US" dirty="0"/>
            <a:t>In order to easily control both substances, protamine can be immobilized and placed at the end of the circuit. </a:t>
          </a:r>
        </a:p>
      </dgm:t>
    </dgm:pt>
    <dgm:pt modelId="{D24965C0-C072-4CA8-A12C-A2229BB9B644}" type="parTrans" cxnId="{2014F36A-36B6-44C4-A82A-6DFEEF99D1A9}">
      <dgm:prSet/>
      <dgm:spPr/>
      <dgm:t>
        <a:bodyPr/>
        <a:lstStyle/>
        <a:p>
          <a:endParaRPr lang="en-US"/>
        </a:p>
      </dgm:t>
    </dgm:pt>
    <dgm:pt modelId="{2CE24BE5-CC50-44BF-91F6-E2299D24DCB7}" type="sibTrans" cxnId="{2014F36A-36B6-44C4-A82A-6DFEEF99D1A9}">
      <dgm:prSet/>
      <dgm:spPr/>
      <dgm:t>
        <a:bodyPr/>
        <a:lstStyle/>
        <a:p>
          <a:endParaRPr lang="en-US"/>
        </a:p>
      </dgm:t>
    </dgm:pt>
    <dgm:pt modelId="{9F1CC853-A003-4D0F-8E8B-7DC70CB4EE87}">
      <dgm:prSet/>
      <dgm:spPr/>
      <dgm:t>
        <a:bodyPr/>
        <a:lstStyle/>
        <a:p>
          <a:r>
            <a:rPr lang="en-US" b="0" i="0"/>
            <a:t>This allows for easier control of both substances and could reduce possible complications</a:t>
          </a:r>
          <a:endParaRPr lang="en-US"/>
        </a:p>
      </dgm:t>
    </dgm:pt>
    <dgm:pt modelId="{D92A1294-6700-4B4C-AB41-18801111A406}" type="parTrans" cxnId="{1A8D75D2-5EDB-403D-84ED-7059078CAA79}">
      <dgm:prSet/>
      <dgm:spPr/>
      <dgm:t>
        <a:bodyPr/>
        <a:lstStyle/>
        <a:p>
          <a:endParaRPr lang="en-US"/>
        </a:p>
      </dgm:t>
    </dgm:pt>
    <dgm:pt modelId="{95AB5DBD-2862-419E-B69E-78C22DF3C977}" type="sibTrans" cxnId="{1A8D75D2-5EDB-403D-84ED-7059078CAA79}">
      <dgm:prSet/>
      <dgm:spPr/>
      <dgm:t>
        <a:bodyPr/>
        <a:lstStyle/>
        <a:p>
          <a:endParaRPr lang="en-US"/>
        </a:p>
      </dgm:t>
    </dgm:pt>
    <dgm:pt modelId="{7B0A9D47-FE6D-4B22-A791-A2F413499479}" type="pres">
      <dgm:prSet presAssocID="{6D9CBDDC-0DD0-4368-B7A7-99FD2E3483CF}" presName="linear" presStyleCnt="0">
        <dgm:presLayoutVars>
          <dgm:animLvl val="lvl"/>
          <dgm:resizeHandles val="exact"/>
        </dgm:presLayoutVars>
      </dgm:prSet>
      <dgm:spPr/>
    </dgm:pt>
    <dgm:pt modelId="{0CBA69B5-98A5-4533-AE73-79B70E7823BD}" type="pres">
      <dgm:prSet presAssocID="{1232919D-0F69-4A4C-9430-BCDF0B0738C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8F0CBB7-DC80-45AA-88F5-21DA998CA909}" type="pres">
      <dgm:prSet presAssocID="{F53856A7-10D2-4482-A3FC-13174121A902}" presName="spacer" presStyleCnt="0"/>
      <dgm:spPr/>
    </dgm:pt>
    <dgm:pt modelId="{C1805590-B3CE-43C1-800C-449572579BA4}" type="pres">
      <dgm:prSet presAssocID="{CAC7792A-EEF2-45C8-BCD7-D4E1B5AD14A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50772A9-0401-4567-9653-930B8F21D751}" type="pres">
      <dgm:prSet presAssocID="{CAC7792A-EEF2-45C8-BCD7-D4E1B5AD14AC}" presName="childText" presStyleLbl="revTx" presStyleIdx="0" presStyleCnt="2">
        <dgm:presLayoutVars>
          <dgm:bulletEnabled val="1"/>
        </dgm:presLayoutVars>
      </dgm:prSet>
      <dgm:spPr/>
    </dgm:pt>
    <dgm:pt modelId="{48CFEEE7-DACC-45C5-9390-A3AE2BC0F973}" type="pres">
      <dgm:prSet presAssocID="{0717B4D7-1DB0-4B2F-92C3-85411471BE64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92FCC9F1-D46F-4B50-A475-9C12F083CA9D}" type="pres">
      <dgm:prSet presAssocID="{0717B4D7-1DB0-4B2F-92C3-85411471BE64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555B6E17-3AB0-460D-9C98-F872EB05076E}" type="presOf" srcId="{9F1CC853-A003-4D0F-8E8B-7DC70CB4EE87}" destId="{92FCC9F1-D46F-4B50-A475-9C12F083CA9D}" srcOrd="0" destOrd="0" presId="urn:microsoft.com/office/officeart/2005/8/layout/vList2"/>
    <dgm:cxn modelId="{1EBA213F-77B8-44AF-9505-133FB5503197}" type="presOf" srcId="{0717B4D7-1DB0-4B2F-92C3-85411471BE64}" destId="{48CFEEE7-DACC-45C5-9390-A3AE2BC0F973}" srcOrd="0" destOrd="0" presId="urn:microsoft.com/office/officeart/2005/8/layout/vList2"/>
    <dgm:cxn modelId="{5F6BA149-285C-4C3C-8310-C735825BF81B}" type="presOf" srcId="{CAC7792A-EEF2-45C8-BCD7-D4E1B5AD14AC}" destId="{C1805590-B3CE-43C1-800C-449572579BA4}" srcOrd="0" destOrd="0" presId="urn:microsoft.com/office/officeart/2005/8/layout/vList2"/>
    <dgm:cxn modelId="{2014F36A-36B6-44C4-A82A-6DFEEF99D1A9}" srcId="{6D9CBDDC-0DD0-4368-B7A7-99FD2E3483CF}" destId="{0717B4D7-1DB0-4B2F-92C3-85411471BE64}" srcOrd="2" destOrd="0" parTransId="{D24965C0-C072-4CA8-A12C-A2229BB9B644}" sibTransId="{2CE24BE5-CC50-44BF-91F6-E2299D24DCB7}"/>
    <dgm:cxn modelId="{85F5FE4C-AF8E-4B75-BE4B-73CC460C017E}" type="presOf" srcId="{6D9CBDDC-0DD0-4368-B7A7-99FD2E3483CF}" destId="{7B0A9D47-FE6D-4B22-A791-A2F413499479}" srcOrd="0" destOrd="0" presId="urn:microsoft.com/office/officeart/2005/8/layout/vList2"/>
    <dgm:cxn modelId="{7B217470-BC13-4A9E-BB44-BDD1B060D952}" type="presOf" srcId="{07CF9935-0802-4ECE-926B-50CD9CFD0328}" destId="{550772A9-0401-4567-9653-930B8F21D751}" srcOrd="0" destOrd="1" presId="urn:microsoft.com/office/officeart/2005/8/layout/vList2"/>
    <dgm:cxn modelId="{3FAD3774-7AD0-48D6-ADD6-6F6E09CCEDE5}" type="presOf" srcId="{1780A0D0-D9A1-476F-832D-863D2E2A16E7}" destId="{550772A9-0401-4567-9653-930B8F21D751}" srcOrd="0" destOrd="0" presId="urn:microsoft.com/office/officeart/2005/8/layout/vList2"/>
    <dgm:cxn modelId="{270206B5-C0A3-4D7E-80CC-E9F92FC894C3}" srcId="{CAC7792A-EEF2-45C8-BCD7-D4E1B5AD14AC}" destId="{1780A0D0-D9A1-476F-832D-863D2E2A16E7}" srcOrd="0" destOrd="0" parTransId="{2C50098E-5017-4AB4-9748-7975DEF573E5}" sibTransId="{7EC215FB-9551-432C-87A9-B9F7270863A1}"/>
    <dgm:cxn modelId="{452114BA-C1C6-4757-8280-D384DC6B0C95}" type="presOf" srcId="{1232919D-0F69-4A4C-9430-BCDF0B0738CE}" destId="{0CBA69B5-98A5-4533-AE73-79B70E7823BD}" srcOrd="0" destOrd="0" presId="urn:microsoft.com/office/officeart/2005/8/layout/vList2"/>
    <dgm:cxn modelId="{1A8D75D2-5EDB-403D-84ED-7059078CAA79}" srcId="{0717B4D7-1DB0-4B2F-92C3-85411471BE64}" destId="{9F1CC853-A003-4D0F-8E8B-7DC70CB4EE87}" srcOrd="0" destOrd="0" parTransId="{D92A1294-6700-4B4C-AB41-18801111A406}" sibTransId="{95AB5DBD-2862-419E-B69E-78C22DF3C977}"/>
    <dgm:cxn modelId="{9EE8ADD9-8857-4A60-88AC-16BDAB7776D6}" srcId="{CAC7792A-EEF2-45C8-BCD7-D4E1B5AD14AC}" destId="{07CF9935-0802-4ECE-926B-50CD9CFD0328}" srcOrd="1" destOrd="0" parTransId="{2E4F524D-CD02-4BEA-8FC6-BFD568790629}" sibTransId="{AAD79A32-C57B-40CC-8AFF-296593C39777}"/>
    <dgm:cxn modelId="{A7F757E9-25E5-499C-AD6E-50D9B42B1081}" srcId="{6D9CBDDC-0DD0-4368-B7A7-99FD2E3483CF}" destId="{1232919D-0F69-4A4C-9430-BCDF0B0738CE}" srcOrd="0" destOrd="0" parTransId="{27D958D8-ADE5-4DB8-A01F-0764E53315D0}" sibTransId="{F53856A7-10D2-4482-A3FC-13174121A902}"/>
    <dgm:cxn modelId="{EC9956EA-306F-4B2E-A0E2-72F07F8B32A2}" srcId="{6D9CBDDC-0DD0-4368-B7A7-99FD2E3483CF}" destId="{CAC7792A-EEF2-45C8-BCD7-D4E1B5AD14AC}" srcOrd="1" destOrd="0" parTransId="{2CB06CC8-4A6F-42A6-B97F-37CF33245BDD}" sibTransId="{F3EE1BC2-010F-40F8-B3F0-AC1B71B4C0A5}"/>
    <dgm:cxn modelId="{EA44827D-5D4F-4939-BE58-D1EED10FE149}" type="presParOf" srcId="{7B0A9D47-FE6D-4B22-A791-A2F413499479}" destId="{0CBA69B5-98A5-4533-AE73-79B70E7823BD}" srcOrd="0" destOrd="0" presId="urn:microsoft.com/office/officeart/2005/8/layout/vList2"/>
    <dgm:cxn modelId="{FB8F5F18-87F3-4EC9-B737-A991E2CC6EA4}" type="presParOf" srcId="{7B0A9D47-FE6D-4B22-A791-A2F413499479}" destId="{98F0CBB7-DC80-45AA-88F5-21DA998CA909}" srcOrd="1" destOrd="0" presId="urn:microsoft.com/office/officeart/2005/8/layout/vList2"/>
    <dgm:cxn modelId="{F667C333-B0A9-455F-A7A8-12A27DB4F0D9}" type="presParOf" srcId="{7B0A9D47-FE6D-4B22-A791-A2F413499479}" destId="{C1805590-B3CE-43C1-800C-449572579BA4}" srcOrd="2" destOrd="0" presId="urn:microsoft.com/office/officeart/2005/8/layout/vList2"/>
    <dgm:cxn modelId="{A6B52C50-2215-4D1B-A818-C7AC96576DDF}" type="presParOf" srcId="{7B0A9D47-FE6D-4B22-A791-A2F413499479}" destId="{550772A9-0401-4567-9653-930B8F21D751}" srcOrd="3" destOrd="0" presId="urn:microsoft.com/office/officeart/2005/8/layout/vList2"/>
    <dgm:cxn modelId="{ACAD4F65-00F7-4077-B58B-9DF6CC9639C6}" type="presParOf" srcId="{7B0A9D47-FE6D-4B22-A791-A2F413499479}" destId="{48CFEEE7-DACC-45C5-9390-A3AE2BC0F973}" srcOrd="4" destOrd="0" presId="urn:microsoft.com/office/officeart/2005/8/layout/vList2"/>
    <dgm:cxn modelId="{216FF56E-51DF-4A80-A432-BAEB68E6EB32}" type="presParOf" srcId="{7B0A9D47-FE6D-4B22-A791-A2F413499479}" destId="{92FCC9F1-D46F-4B50-A475-9C12F083CA9D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9FDDB5B-48A2-4A78-9829-5999FA48A63E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77D074C-463B-41B9-9DE6-C18D6EB8C0BC}">
      <dgm:prSet/>
      <dgm:spPr/>
      <dgm:t>
        <a:bodyPr/>
        <a:lstStyle/>
        <a:p>
          <a:r>
            <a:rPr lang="en-US"/>
            <a:t>Corrosion in metal can be reduced by applying a self-healing coat. </a:t>
          </a:r>
        </a:p>
      </dgm:t>
    </dgm:pt>
    <dgm:pt modelId="{A9DA9A1A-DE75-4C30-AE69-3F693A574F46}" type="parTrans" cxnId="{5A956AB6-5ACD-4689-8FC9-0C347A55A054}">
      <dgm:prSet/>
      <dgm:spPr/>
      <dgm:t>
        <a:bodyPr/>
        <a:lstStyle/>
        <a:p>
          <a:endParaRPr lang="en-US"/>
        </a:p>
      </dgm:t>
    </dgm:pt>
    <dgm:pt modelId="{0B9D561A-0643-4C12-9908-B350BF9B4F92}" type="sibTrans" cxnId="{5A956AB6-5ACD-4689-8FC9-0C347A55A054}">
      <dgm:prSet/>
      <dgm:spPr/>
      <dgm:t>
        <a:bodyPr/>
        <a:lstStyle/>
        <a:p>
          <a:endParaRPr lang="en-US"/>
        </a:p>
      </dgm:t>
    </dgm:pt>
    <dgm:pt modelId="{3A24602E-E3F5-4ED6-ABBA-E1CFBF138837}">
      <dgm:prSet/>
      <dgm:spPr/>
      <dgm:t>
        <a:bodyPr/>
        <a:lstStyle/>
        <a:p>
          <a:r>
            <a:rPr lang="en-US" dirty="0"/>
            <a:t>The self-healing coat is made out of two different parts: a catalyst and some sort of healing agent, such as siloxane. </a:t>
          </a:r>
        </a:p>
      </dgm:t>
    </dgm:pt>
    <dgm:pt modelId="{E1DCA52C-59D5-4514-A72F-EFB0E8858610}" type="parTrans" cxnId="{7B9B7166-9C49-4495-BEEE-3EA0F658AE00}">
      <dgm:prSet/>
      <dgm:spPr/>
      <dgm:t>
        <a:bodyPr/>
        <a:lstStyle/>
        <a:p>
          <a:endParaRPr lang="en-US"/>
        </a:p>
      </dgm:t>
    </dgm:pt>
    <dgm:pt modelId="{3BBECA56-FEAA-443F-A2E9-0013A8858F3A}" type="sibTrans" cxnId="{7B9B7166-9C49-4495-BEEE-3EA0F658AE00}">
      <dgm:prSet/>
      <dgm:spPr/>
      <dgm:t>
        <a:bodyPr/>
        <a:lstStyle/>
        <a:p>
          <a:endParaRPr lang="en-US"/>
        </a:p>
      </dgm:t>
    </dgm:pt>
    <dgm:pt modelId="{FE0156CE-B367-4739-86CD-9F5F2B6CB601}">
      <dgm:prSet/>
      <dgm:spPr/>
      <dgm:t>
        <a:bodyPr/>
        <a:lstStyle/>
        <a:p>
          <a:r>
            <a:rPr lang="en-US"/>
            <a:t>There are two different types of coats.</a:t>
          </a:r>
        </a:p>
      </dgm:t>
    </dgm:pt>
    <dgm:pt modelId="{2128D0E8-8080-44A7-90B1-2C120E3C6A37}" type="parTrans" cxnId="{C595D00C-6D39-4F53-8E01-A3117111A369}">
      <dgm:prSet/>
      <dgm:spPr/>
      <dgm:t>
        <a:bodyPr/>
        <a:lstStyle/>
        <a:p>
          <a:endParaRPr lang="en-US"/>
        </a:p>
      </dgm:t>
    </dgm:pt>
    <dgm:pt modelId="{B57E2419-2BB5-487E-83D5-40458AAE47EA}" type="sibTrans" cxnId="{C595D00C-6D39-4F53-8E01-A3117111A369}">
      <dgm:prSet/>
      <dgm:spPr/>
      <dgm:t>
        <a:bodyPr/>
        <a:lstStyle/>
        <a:p>
          <a:endParaRPr lang="en-US"/>
        </a:p>
      </dgm:t>
    </dgm:pt>
    <dgm:pt modelId="{0A2C2517-1429-43A2-8892-918C4B171976}">
      <dgm:prSet/>
      <dgm:spPr/>
      <dgm:t>
        <a:bodyPr/>
        <a:lstStyle/>
        <a:p>
          <a:r>
            <a:rPr lang="en-US"/>
            <a:t>One has both the healing agent and the catalyst encapsulated.</a:t>
          </a:r>
        </a:p>
      </dgm:t>
    </dgm:pt>
    <dgm:pt modelId="{5B944AF0-8E1A-4FAB-A466-75531C629326}" type="parTrans" cxnId="{7F0DBD36-1782-42FD-980B-50FDC4365AB7}">
      <dgm:prSet/>
      <dgm:spPr/>
      <dgm:t>
        <a:bodyPr/>
        <a:lstStyle/>
        <a:p>
          <a:endParaRPr lang="en-US"/>
        </a:p>
      </dgm:t>
    </dgm:pt>
    <dgm:pt modelId="{9AA633F6-92B2-47AF-97D9-0FC265A28DBC}" type="sibTrans" cxnId="{7F0DBD36-1782-42FD-980B-50FDC4365AB7}">
      <dgm:prSet/>
      <dgm:spPr/>
      <dgm:t>
        <a:bodyPr/>
        <a:lstStyle/>
        <a:p>
          <a:endParaRPr lang="en-US"/>
        </a:p>
      </dgm:t>
    </dgm:pt>
    <dgm:pt modelId="{55C6891F-B6A4-4A75-82D0-EFDF23BE8706}">
      <dgm:prSet/>
      <dgm:spPr/>
      <dgm:t>
        <a:bodyPr/>
        <a:lstStyle/>
        <a:p>
          <a:r>
            <a:rPr lang="en-US"/>
            <a:t>The other has the healing agent present as phase-separated droplets. </a:t>
          </a:r>
        </a:p>
      </dgm:t>
    </dgm:pt>
    <dgm:pt modelId="{4DB289EA-D202-421E-A07F-20CF48C9C224}" type="parTrans" cxnId="{80CE1DFE-C9D1-4CB9-A634-9DBA7C39740F}">
      <dgm:prSet/>
      <dgm:spPr/>
      <dgm:t>
        <a:bodyPr/>
        <a:lstStyle/>
        <a:p>
          <a:endParaRPr lang="en-US"/>
        </a:p>
      </dgm:t>
    </dgm:pt>
    <dgm:pt modelId="{2AF385C8-C754-43B4-BF4B-E7B7B3BB9B92}" type="sibTrans" cxnId="{80CE1DFE-C9D1-4CB9-A634-9DBA7C39740F}">
      <dgm:prSet/>
      <dgm:spPr/>
      <dgm:t>
        <a:bodyPr/>
        <a:lstStyle/>
        <a:p>
          <a:endParaRPr lang="en-US"/>
        </a:p>
      </dgm:t>
    </dgm:pt>
    <dgm:pt modelId="{4307A48F-55CD-490F-965A-597046BC4A85}">
      <dgm:prSet/>
      <dgm:spPr/>
      <dgm:t>
        <a:bodyPr/>
        <a:lstStyle/>
        <a:p>
          <a:r>
            <a:rPr lang="en-US"/>
            <a:t>Whether the coat is worn down by friction, corrosion, or mechanical degradation.</a:t>
          </a:r>
        </a:p>
      </dgm:t>
    </dgm:pt>
    <dgm:pt modelId="{B8B8169F-DC91-4F52-9D3B-5F6208BBF7D2}" type="parTrans" cxnId="{471C42FB-41D3-46B3-8CF0-8AD0C09A4DF0}">
      <dgm:prSet/>
      <dgm:spPr/>
      <dgm:t>
        <a:bodyPr/>
        <a:lstStyle/>
        <a:p>
          <a:endParaRPr lang="en-US"/>
        </a:p>
      </dgm:t>
    </dgm:pt>
    <dgm:pt modelId="{62E9D4B6-EB0A-4785-AD13-FFA6B4650D7C}" type="sibTrans" cxnId="{471C42FB-41D3-46B3-8CF0-8AD0C09A4DF0}">
      <dgm:prSet/>
      <dgm:spPr/>
      <dgm:t>
        <a:bodyPr/>
        <a:lstStyle/>
        <a:p>
          <a:endParaRPr lang="en-US"/>
        </a:p>
      </dgm:t>
    </dgm:pt>
    <dgm:pt modelId="{A9CAB7D9-9BEF-4FAD-AEDC-E3B492B01BFC}" type="pres">
      <dgm:prSet presAssocID="{69FDDB5B-48A2-4A78-9829-5999FA48A63E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6F78910A-594A-4D6B-B495-C81B8E71EEFF}" type="pres">
      <dgm:prSet presAssocID="{B77D074C-463B-41B9-9DE6-C18D6EB8C0BC}" presName="circle1" presStyleLbl="node1" presStyleIdx="0" presStyleCnt="4"/>
      <dgm:spPr/>
    </dgm:pt>
    <dgm:pt modelId="{D05E5476-BB6C-4B9A-BB0E-335331F72604}" type="pres">
      <dgm:prSet presAssocID="{B77D074C-463B-41B9-9DE6-C18D6EB8C0BC}" presName="space" presStyleCnt="0"/>
      <dgm:spPr/>
    </dgm:pt>
    <dgm:pt modelId="{65588459-A178-487E-A3C1-5CD65C5796E8}" type="pres">
      <dgm:prSet presAssocID="{B77D074C-463B-41B9-9DE6-C18D6EB8C0BC}" presName="rect1" presStyleLbl="alignAcc1" presStyleIdx="0" presStyleCnt="4"/>
      <dgm:spPr/>
    </dgm:pt>
    <dgm:pt modelId="{515FFBDF-3353-48D3-BB48-7231614A513D}" type="pres">
      <dgm:prSet presAssocID="{3A24602E-E3F5-4ED6-ABBA-E1CFBF138837}" presName="vertSpace2" presStyleLbl="node1" presStyleIdx="0" presStyleCnt="4"/>
      <dgm:spPr/>
    </dgm:pt>
    <dgm:pt modelId="{F3272623-A12F-4B80-9430-7AB91419EC5B}" type="pres">
      <dgm:prSet presAssocID="{3A24602E-E3F5-4ED6-ABBA-E1CFBF138837}" presName="circle2" presStyleLbl="node1" presStyleIdx="1" presStyleCnt="4"/>
      <dgm:spPr/>
    </dgm:pt>
    <dgm:pt modelId="{7963ACB1-3319-4580-9A40-46693E14B0EC}" type="pres">
      <dgm:prSet presAssocID="{3A24602E-E3F5-4ED6-ABBA-E1CFBF138837}" presName="rect2" presStyleLbl="alignAcc1" presStyleIdx="1" presStyleCnt="4"/>
      <dgm:spPr/>
    </dgm:pt>
    <dgm:pt modelId="{D4C69DBF-01E0-4AE7-B187-A54DB0B40317}" type="pres">
      <dgm:prSet presAssocID="{FE0156CE-B367-4739-86CD-9F5F2B6CB601}" presName="vertSpace3" presStyleLbl="node1" presStyleIdx="1" presStyleCnt="4"/>
      <dgm:spPr/>
    </dgm:pt>
    <dgm:pt modelId="{818DAC7A-7811-48F5-BBD0-7994EB8C5B28}" type="pres">
      <dgm:prSet presAssocID="{FE0156CE-B367-4739-86CD-9F5F2B6CB601}" presName="circle3" presStyleLbl="node1" presStyleIdx="2" presStyleCnt="4"/>
      <dgm:spPr/>
    </dgm:pt>
    <dgm:pt modelId="{6DCBAE9D-451D-410F-8006-F62E7EAB4FE1}" type="pres">
      <dgm:prSet presAssocID="{FE0156CE-B367-4739-86CD-9F5F2B6CB601}" presName="rect3" presStyleLbl="alignAcc1" presStyleIdx="2" presStyleCnt="4"/>
      <dgm:spPr/>
    </dgm:pt>
    <dgm:pt modelId="{49039B1D-93A8-4E2E-98F1-0D312C1932C8}" type="pres">
      <dgm:prSet presAssocID="{4307A48F-55CD-490F-965A-597046BC4A85}" presName="vertSpace4" presStyleLbl="node1" presStyleIdx="2" presStyleCnt="4"/>
      <dgm:spPr/>
    </dgm:pt>
    <dgm:pt modelId="{1CDFD24A-A0FC-4800-BD38-9A17F21CE0E2}" type="pres">
      <dgm:prSet presAssocID="{4307A48F-55CD-490F-965A-597046BC4A85}" presName="circle4" presStyleLbl="node1" presStyleIdx="3" presStyleCnt="4"/>
      <dgm:spPr/>
    </dgm:pt>
    <dgm:pt modelId="{05B98886-6103-4B11-985D-A0B068345901}" type="pres">
      <dgm:prSet presAssocID="{4307A48F-55CD-490F-965A-597046BC4A85}" presName="rect4" presStyleLbl="alignAcc1" presStyleIdx="3" presStyleCnt="4"/>
      <dgm:spPr/>
    </dgm:pt>
    <dgm:pt modelId="{46C9D2E5-31FF-4C44-8DE2-190CEA9D28F7}" type="pres">
      <dgm:prSet presAssocID="{B77D074C-463B-41B9-9DE6-C18D6EB8C0BC}" presName="rect1ParTx" presStyleLbl="alignAcc1" presStyleIdx="3" presStyleCnt="4">
        <dgm:presLayoutVars>
          <dgm:chMax val="1"/>
          <dgm:bulletEnabled val="1"/>
        </dgm:presLayoutVars>
      </dgm:prSet>
      <dgm:spPr/>
    </dgm:pt>
    <dgm:pt modelId="{C9DE85FB-6417-46FC-BB9A-41FBBB71AB58}" type="pres">
      <dgm:prSet presAssocID="{B77D074C-463B-41B9-9DE6-C18D6EB8C0BC}" presName="rect1ChTx" presStyleLbl="alignAcc1" presStyleIdx="3" presStyleCnt="4">
        <dgm:presLayoutVars>
          <dgm:bulletEnabled val="1"/>
        </dgm:presLayoutVars>
      </dgm:prSet>
      <dgm:spPr/>
    </dgm:pt>
    <dgm:pt modelId="{3B7F3F14-D496-49AA-92C5-E0A9AE3CA6D8}" type="pres">
      <dgm:prSet presAssocID="{3A24602E-E3F5-4ED6-ABBA-E1CFBF138837}" presName="rect2ParTx" presStyleLbl="alignAcc1" presStyleIdx="3" presStyleCnt="4">
        <dgm:presLayoutVars>
          <dgm:chMax val="1"/>
          <dgm:bulletEnabled val="1"/>
        </dgm:presLayoutVars>
      </dgm:prSet>
      <dgm:spPr/>
    </dgm:pt>
    <dgm:pt modelId="{58222E0D-541F-456A-AC28-679BA0325475}" type="pres">
      <dgm:prSet presAssocID="{3A24602E-E3F5-4ED6-ABBA-E1CFBF138837}" presName="rect2ChTx" presStyleLbl="alignAcc1" presStyleIdx="3" presStyleCnt="4">
        <dgm:presLayoutVars>
          <dgm:bulletEnabled val="1"/>
        </dgm:presLayoutVars>
      </dgm:prSet>
      <dgm:spPr/>
    </dgm:pt>
    <dgm:pt modelId="{4C34ABAE-D0ED-407D-A480-28E6C4CF71FE}" type="pres">
      <dgm:prSet presAssocID="{FE0156CE-B367-4739-86CD-9F5F2B6CB601}" presName="rect3ParTx" presStyleLbl="alignAcc1" presStyleIdx="3" presStyleCnt="4">
        <dgm:presLayoutVars>
          <dgm:chMax val="1"/>
          <dgm:bulletEnabled val="1"/>
        </dgm:presLayoutVars>
      </dgm:prSet>
      <dgm:spPr/>
    </dgm:pt>
    <dgm:pt modelId="{91887A06-8F15-4FDC-9173-7A14B49793EE}" type="pres">
      <dgm:prSet presAssocID="{FE0156CE-B367-4739-86CD-9F5F2B6CB601}" presName="rect3ChTx" presStyleLbl="alignAcc1" presStyleIdx="3" presStyleCnt="4">
        <dgm:presLayoutVars>
          <dgm:bulletEnabled val="1"/>
        </dgm:presLayoutVars>
      </dgm:prSet>
      <dgm:spPr/>
    </dgm:pt>
    <dgm:pt modelId="{0A168758-B94E-4246-9742-DCA058CE4C67}" type="pres">
      <dgm:prSet presAssocID="{4307A48F-55CD-490F-965A-597046BC4A85}" presName="rect4ParTx" presStyleLbl="alignAcc1" presStyleIdx="3" presStyleCnt="4">
        <dgm:presLayoutVars>
          <dgm:chMax val="1"/>
          <dgm:bulletEnabled val="1"/>
        </dgm:presLayoutVars>
      </dgm:prSet>
      <dgm:spPr/>
    </dgm:pt>
    <dgm:pt modelId="{E93BAA01-4EBF-4129-89DB-11B82EC6D0FD}" type="pres">
      <dgm:prSet presAssocID="{4307A48F-55CD-490F-965A-597046BC4A85}" presName="rect4ChTx" presStyleLbl="alignAcc1" presStyleIdx="3" presStyleCnt="4">
        <dgm:presLayoutVars>
          <dgm:bulletEnabled val="1"/>
        </dgm:presLayoutVars>
      </dgm:prSet>
      <dgm:spPr/>
    </dgm:pt>
  </dgm:ptLst>
  <dgm:cxnLst>
    <dgm:cxn modelId="{164FFB07-A2F6-42DF-9494-2ED636252966}" type="presOf" srcId="{4307A48F-55CD-490F-965A-597046BC4A85}" destId="{0A168758-B94E-4246-9742-DCA058CE4C67}" srcOrd="1" destOrd="0" presId="urn:microsoft.com/office/officeart/2005/8/layout/target3"/>
    <dgm:cxn modelId="{C595D00C-6D39-4F53-8E01-A3117111A369}" srcId="{69FDDB5B-48A2-4A78-9829-5999FA48A63E}" destId="{FE0156CE-B367-4739-86CD-9F5F2B6CB601}" srcOrd="2" destOrd="0" parTransId="{2128D0E8-8080-44A7-90B1-2C120E3C6A37}" sibTransId="{B57E2419-2BB5-487E-83D5-40458AAE47EA}"/>
    <dgm:cxn modelId="{ECDCD32F-1505-486A-B8CB-69FD48F8AE45}" type="presOf" srcId="{FE0156CE-B367-4739-86CD-9F5F2B6CB601}" destId="{6DCBAE9D-451D-410F-8006-F62E7EAB4FE1}" srcOrd="0" destOrd="0" presId="urn:microsoft.com/office/officeart/2005/8/layout/target3"/>
    <dgm:cxn modelId="{7F0DBD36-1782-42FD-980B-50FDC4365AB7}" srcId="{FE0156CE-B367-4739-86CD-9F5F2B6CB601}" destId="{0A2C2517-1429-43A2-8892-918C4B171976}" srcOrd="0" destOrd="0" parTransId="{5B944AF0-8E1A-4FAB-A466-75531C629326}" sibTransId="{9AA633F6-92B2-47AF-97D9-0FC265A28DBC}"/>
    <dgm:cxn modelId="{EC27F63D-AF59-40F3-9448-0BA316E45FA0}" type="presOf" srcId="{69FDDB5B-48A2-4A78-9829-5999FA48A63E}" destId="{A9CAB7D9-9BEF-4FAD-AEDC-E3B492B01BFC}" srcOrd="0" destOrd="0" presId="urn:microsoft.com/office/officeart/2005/8/layout/target3"/>
    <dgm:cxn modelId="{7B9B7166-9C49-4495-BEEE-3EA0F658AE00}" srcId="{69FDDB5B-48A2-4A78-9829-5999FA48A63E}" destId="{3A24602E-E3F5-4ED6-ABBA-E1CFBF138837}" srcOrd="1" destOrd="0" parTransId="{E1DCA52C-59D5-4514-A72F-EFB0E8858610}" sibTransId="{3BBECA56-FEAA-443F-A2E9-0013A8858F3A}"/>
    <dgm:cxn modelId="{838D254E-F540-48A7-AAD8-FF3BC9161E0A}" type="presOf" srcId="{3A24602E-E3F5-4ED6-ABBA-E1CFBF138837}" destId="{7963ACB1-3319-4580-9A40-46693E14B0EC}" srcOrd="0" destOrd="0" presId="urn:microsoft.com/office/officeart/2005/8/layout/target3"/>
    <dgm:cxn modelId="{60C3977B-DDE1-4AF3-BD6E-4D7DF59BC657}" type="presOf" srcId="{55C6891F-B6A4-4A75-82D0-EFDF23BE8706}" destId="{91887A06-8F15-4FDC-9173-7A14B49793EE}" srcOrd="0" destOrd="1" presId="urn:microsoft.com/office/officeart/2005/8/layout/target3"/>
    <dgm:cxn modelId="{B6F86C83-D0B3-4C18-A2BA-481A866F3EB8}" type="presOf" srcId="{B77D074C-463B-41B9-9DE6-C18D6EB8C0BC}" destId="{46C9D2E5-31FF-4C44-8DE2-190CEA9D28F7}" srcOrd="1" destOrd="0" presId="urn:microsoft.com/office/officeart/2005/8/layout/target3"/>
    <dgm:cxn modelId="{386D6D99-6D82-4921-B19C-3817BC7733E3}" type="presOf" srcId="{0A2C2517-1429-43A2-8892-918C4B171976}" destId="{91887A06-8F15-4FDC-9173-7A14B49793EE}" srcOrd="0" destOrd="0" presId="urn:microsoft.com/office/officeart/2005/8/layout/target3"/>
    <dgm:cxn modelId="{13F01E9B-7D3F-4864-BC74-797C94717DA2}" type="presOf" srcId="{4307A48F-55CD-490F-965A-597046BC4A85}" destId="{05B98886-6103-4B11-985D-A0B068345901}" srcOrd="0" destOrd="0" presId="urn:microsoft.com/office/officeart/2005/8/layout/target3"/>
    <dgm:cxn modelId="{190CAEAC-3E0A-4AD9-97E6-02E6730CCE60}" type="presOf" srcId="{FE0156CE-B367-4739-86CD-9F5F2B6CB601}" destId="{4C34ABAE-D0ED-407D-A480-28E6C4CF71FE}" srcOrd="1" destOrd="0" presId="urn:microsoft.com/office/officeart/2005/8/layout/target3"/>
    <dgm:cxn modelId="{6643B6B3-E500-41AA-ADA3-1C4FA45EF596}" type="presOf" srcId="{3A24602E-E3F5-4ED6-ABBA-E1CFBF138837}" destId="{3B7F3F14-D496-49AA-92C5-E0A9AE3CA6D8}" srcOrd="1" destOrd="0" presId="urn:microsoft.com/office/officeart/2005/8/layout/target3"/>
    <dgm:cxn modelId="{5A956AB6-5ACD-4689-8FC9-0C347A55A054}" srcId="{69FDDB5B-48A2-4A78-9829-5999FA48A63E}" destId="{B77D074C-463B-41B9-9DE6-C18D6EB8C0BC}" srcOrd="0" destOrd="0" parTransId="{A9DA9A1A-DE75-4C30-AE69-3F693A574F46}" sibTransId="{0B9D561A-0643-4C12-9908-B350BF9B4F92}"/>
    <dgm:cxn modelId="{ABB747D8-368B-415A-A13D-6F9524E78125}" type="presOf" srcId="{B77D074C-463B-41B9-9DE6-C18D6EB8C0BC}" destId="{65588459-A178-487E-A3C1-5CD65C5796E8}" srcOrd="0" destOrd="0" presId="urn:microsoft.com/office/officeart/2005/8/layout/target3"/>
    <dgm:cxn modelId="{471C42FB-41D3-46B3-8CF0-8AD0C09A4DF0}" srcId="{69FDDB5B-48A2-4A78-9829-5999FA48A63E}" destId="{4307A48F-55CD-490F-965A-597046BC4A85}" srcOrd="3" destOrd="0" parTransId="{B8B8169F-DC91-4F52-9D3B-5F6208BBF7D2}" sibTransId="{62E9D4B6-EB0A-4785-AD13-FFA6B4650D7C}"/>
    <dgm:cxn modelId="{80CE1DFE-C9D1-4CB9-A634-9DBA7C39740F}" srcId="{FE0156CE-B367-4739-86CD-9F5F2B6CB601}" destId="{55C6891F-B6A4-4A75-82D0-EFDF23BE8706}" srcOrd="1" destOrd="0" parTransId="{4DB289EA-D202-421E-A07F-20CF48C9C224}" sibTransId="{2AF385C8-C754-43B4-BF4B-E7B7B3BB9B92}"/>
    <dgm:cxn modelId="{676C1D6A-FF90-4FB0-96D0-4A9A14CB32A2}" type="presParOf" srcId="{A9CAB7D9-9BEF-4FAD-AEDC-E3B492B01BFC}" destId="{6F78910A-594A-4D6B-B495-C81B8E71EEFF}" srcOrd="0" destOrd="0" presId="urn:microsoft.com/office/officeart/2005/8/layout/target3"/>
    <dgm:cxn modelId="{915A4692-D0DF-4E8E-905B-7DDD0DF53D21}" type="presParOf" srcId="{A9CAB7D9-9BEF-4FAD-AEDC-E3B492B01BFC}" destId="{D05E5476-BB6C-4B9A-BB0E-335331F72604}" srcOrd="1" destOrd="0" presId="urn:microsoft.com/office/officeart/2005/8/layout/target3"/>
    <dgm:cxn modelId="{5474D083-AB8E-48ED-8459-AF54BD0BFD61}" type="presParOf" srcId="{A9CAB7D9-9BEF-4FAD-AEDC-E3B492B01BFC}" destId="{65588459-A178-487E-A3C1-5CD65C5796E8}" srcOrd="2" destOrd="0" presId="urn:microsoft.com/office/officeart/2005/8/layout/target3"/>
    <dgm:cxn modelId="{ACFF06E9-6800-4CA4-8B52-016E3663C237}" type="presParOf" srcId="{A9CAB7D9-9BEF-4FAD-AEDC-E3B492B01BFC}" destId="{515FFBDF-3353-48D3-BB48-7231614A513D}" srcOrd="3" destOrd="0" presId="urn:microsoft.com/office/officeart/2005/8/layout/target3"/>
    <dgm:cxn modelId="{D89379F8-69CD-4E06-9368-17F11D3F9F54}" type="presParOf" srcId="{A9CAB7D9-9BEF-4FAD-AEDC-E3B492B01BFC}" destId="{F3272623-A12F-4B80-9430-7AB91419EC5B}" srcOrd="4" destOrd="0" presId="urn:microsoft.com/office/officeart/2005/8/layout/target3"/>
    <dgm:cxn modelId="{7CFDEB2E-7787-4487-A58D-2F74CD21E473}" type="presParOf" srcId="{A9CAB7D9-9BEF-4FAD-AEDC-E3B492B01BFC}" destId="{7963ACB1-3319-4580-9A40-46693E14B0EC}" srcOrd="5" destOrd="0" presId="urn:microsoft.com/office/officeart/2005/8/layout/target3"/>
    <dgm:cxn modelId="{BC98F917-ED68-46FB-9AC3-9BD8918CFDBB}" type="presParOf" srcId="{A9CAB7D9-9BEF-4FAD-AEDC-E3B492B01BFC}" destId="{D4C69DBF-01E0-4AE7-B187-A54DB0B40317}" srcOrd="6" destOrd="0" presId="urn:microsoft.com/office/officeart/2005/8/layout/target3"/>
    <dgm:cxn modelId="{E416412B-6FA2-4E4F-8D15-68E697072820}" type="presParOf" srcId="{A9CAB7D9-9BEF-4FAD-AEDC-E3B492B01BFC}" destId="{818DAC7A-7811-48F5-BBD0-7994EB8C5B28}" srcOrd="7" destOrd="0" presId="urn:microsoft.com/office/officeart/2005/8/layout/target3"/>
    <dgm:cxn modelId="{2B8084AA-AEF0-460E-9245-B91E0EDF30F7}" type="presParOf" srcId="{A9CAB7D9-9BEF-4FAD-AEDC-E3B492B01BFC}" destId="{6DCBAE9D-451D-410F-8006-F62E7EAB4FE1}" srcOrd="8" destOrd="0" presId="urn:microsoft.com/office/officeart/2005/8/layout/target3"/>
    <dgm:cxn modelId="{69DF8ECE-8CCF-42E1-969A-FA5E1257954B}" type="presParOf" srcId="{A9CAB7D9-9BEF-4FAD-AEDC-E3B492B01BFC}" destId="{49039B1D-93A8-4E2E-98F1-0D312C1932C8}" srcOrd="9" destOrd="0" presId="urn:microsoft.com/office/officeart/2005/8/layout/target3"/>
    <dgm:cxn modelId="{2E611644-0CE0-4966-A8F6-36B2676E1835}" type="presParOf" srcId="{A9CAB7D9-9BEF-4FAD-AEDC-E3B492B01BFC}" destId="{1CDFD24A-A0FC-4800-BD38-9A17F21CE0E2}" srcOrd="10" destOrd="0" presId="urn:microsoft.com/office/officeart/2005/8/layout/target3"/>
    <dgm:cxn modelId="{94BDF70C-E8F3-4FFE-A912-F96B8C1A0501}" type="presParOf" srcId="{A9CAB7D9-9BEF-4FAD-AEDC-E3B492B01BFC}" destId="{05B98886-6103-4B11-985D-A0B068345901}" srcOrd="11" destOrd="0" presId="urn:microsoft.com/office/officeart/2005/8/layout/target3"/>
    <dgm:cxn modelId="{6B5C4AFA-288F-4B83-A979-64CF2E7AC0FB}" type="presParOf" srcId="{A9CAB7D9-9BEF-4FAD-AEDC-E3B492B01BFC}" destId="{46C9D2E5-31FF-4C44-8DE2-190CEA9D28F7}" srcOrd="12" destOrd="0" presId="urn:microsoft.com/office/officeart/2005/8/layout/target3"/>
    <dgm:cxn modelId="{375F4622-E7BE-405D-B794-40BE464DC1F6}" type="presParOf" srcId="{A9CAB7D9-9BEF-4FAD-AEDC-E3B492B01BFC}" destId="{C9DE85FB-6417-46FC-BB9A-41FBBB71AB58}" srcOrd="13" destOrd="0" presId="urn:microsoft.com/office/officeart/2005/8/layout/target3"/>
    <dgm:cxn modelId="{FA2D6340-F430-40FA-8CBD-DC74DD19BC5A}" type="presParOf" srcId="{A9CAB7D9-9BEF-4FAD-AEDC-E3B492B01BFC}" destId="{3B7F3F14-D496-49AA-92C5-E0A9AE3CA6D8}" srcOrd="14" destOrd="0" presId="urn:microsoft.com/office/officeart/2005/8/layout/target3"/>
    <dgm:cxn modelId="{E9FD10BE-E6F4-4103-8E65-DD8B7028F582}" type="presParOf" srcId="{A9CAB7D9-9BEF-4FAD-AEDC-E3B492B01BFC}" destId="{58222E0D-541F-456A-AC28-679BA0325475}" srcOrd="15" destOrd="0" presId="urn:microsoft.com/office/officeart/2005/8/layout/target3"/>
    <dgm:cxn modelId="{9B94CF64-6BC6-45CE-8014-0FB9E565E4F0}" type="presParOf" srcId="{A9CAB7D9-9BEF-4FAD-AEDC-E3B492B01BFC}" destId="{4C34ABAE-D0ED-407D-A480-28E6C4CF71FE}" srcOrd="16" destOrd="0" presId="urn:microsoft.com/office/officeart/2005/8/layout/target3"/>
    <dgm:cxn modelId="{3F944A68-8BB9-4279-846A-516222D7C2DC}" type="presParOf" srcId="{A9CAB7D9-9BEF-4FAD-AEDC-E3B492B01BFC}" destId="{91887A06-8F15-4FDC-9173-7A14B49793EE}" srcOrd="17" destOrd="0" presId="urn:microsoft.com/office/officeart/2005/8/layout/target3"/>
    <dgm:cxn modelId="{93129739-9AC9-4168-A017-86FD1E1A8EB1}" type="presParOf" srcId="{A9CAB7D9-9BEF-4FAD-AEDC-E3B492B01BFC}" destId="{0A168758-B94E-4246-9742-DCA058CE4C67}" srcOrd="18" destOrd="0" presId="urn:microsoft.com/office/officeart/2005/8/layout/target3"/>
    <dgm:cxn modelId="{8D46D2CE-9485-45E7-B5C2-0D26EA22F7FA}" type="presParOf" srcId="{A9CAB7D9-9BEF-4FAD-AEDC-E3B492B01BFC}" destId="{E93BAA01-4EBF-4129-89DB-11B82EC6D0FD}" srcOrd="19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5FA829D-CBE0-4054-9EBA-2722F41135E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C9B1DD3-D1C9-4181-B235-5CE48FD628D3}">
      <dgm:prSet/>
      <dgm:spPr/>
      <dgm:t>
        <a:bodyPr/>
        <a:lstStyle/>
        <a:p>
          <a:r>
            <a:rPr lang="en-US"/>
            <a:t>When under extreme stress, some tribological self-organize into a completely different microstructure.</a:t>
          </a:r>
        </a:p>
      </dgm:t>
    </dgm:pt>
    <dgm:pt modelId="{C98BE2C5-232E-440C-A77F-C696FD2A8758}" type="parTrans" cxnId="{177D6314-A8D5-4402-BABB-1E73ABF7B1D5}">
      <dgm:prSet/>
      <dgm:spPr/>
      <dgm:t>
        <a:bodyPr/>
        <a:lstStyle/>
        <a:p>
          <a:endParaRPr lang="en-US"/>
        </a:p>
      </dgm:t>
    </dgm:pt>
    <dgm:pt modelId="{74EA711F-DC85-4E51-AE18-C2FFEA703410}" type="sibTrans" cxnId="{177D6314-A8D5-4402-BABB-1E73ABF7B1D5}">
      <dgm:prSet/>
      <dgm:spPr/>
      <dgm:t>
        <a:bodyPr/>
        <a:lstStyle/>
        <a:p>
          <a:endParaRPr lang="en-US"/>
        </a:p>
      </dgm:t>
    </dgm:pt>
    <dgm:pt modelId="{070F0532-8766-4654-956C-BB0AB3287811}">
      <dgm:prSet/>
      <dgm:spPr/>
      <dgm:t>
        <a:bodyPr/>
        <a:lstStyle/>
        <a:p>
          <a:r>
            <a:rPr lang="en-US"/>
            <a:t>Theorized that the structure sacrifices its microstructure in order to keep order at a macroscale. </a:t>
          </a:r>
        </a:p>
      </dgm:t>
    </dgm:pt>
    <dgm:pt modelId="{E1D4B4F5-4A7A-4C38-81CE-3E506EBCF4F5}" type="parTrans" cxnId="{0AF38B3A-BB11-480D-ADBD-CCD105FED164}">
      <dgm:prSet/>
      <dgm:spPr/>
      <dgm:t>
        <a:bodyPr/>
        <a:lstStyle/>
        <a:p>
          <a:endParaRPr lang="en-US"/>
        </a:p>
      </dgm:t>
    </dgm:pt>
    <dgm:pt modelId="{B98B7E5B-A941-496F-A2C8-761314C2BCDF}" type="sibTrans" cxnId="{0AF38B3A-BB11-480D-ADBD-CCD105FED164}">
      <dgm:prSet/>
      <dgm:spPr/>
      <dgm:t>
        <a:bodyPr/>
        <a:lstStyle/>
        <a:p>
          <a:endParaRPr lang="en-US"/>
        </a:p>
      </dgm:t>
    </dgm:pt>
    <dgm:pt modelId="{3E414135-E5DC-49B5-9BA8-CA41863DE899}">
      <dgm:prSet/>
      <dgm:spPr/>
      <dgm:t>
        <a:bodyPr/>
        <a:lstStyle/>
        <a:p>
          <a:r>
            <a:rPr lang="en-US"/>
            <a:t>During the transient stage, it is observed that friction decreases. </a:t>
          </a:r>
        </a:p>
      </dgm:t>
    </dgm:pt>
    <dgm:pt modelId="{9A4B56A3-8772-41B9-9373-F6A03CC49676}" type="parTrans" cxnId="{7DAB8A65-7C0A-4812-92E4-E76EDA06FDDA}">
      <dgm:prSet/>
      <dgm:spPr/>
      <dgm:t>
        <a:bodyPr/>
        <a:lstStyle/>
        <a:p>
          <a:endParaRPr lang="en-US"/>
        </a:p>
      </dgm:t>
    </dgm:pt>
    <dgm:pt modelId="{54BF8F0A-4E71-4774-BC46-7D254AD908A4}" type="sibTrans" cxnId="{7DAB8A65-7C0A-4812-92E4-E76EDA06FDDA}">
      <dgm:prSet/>
      <dgm:spPr/>
      <dgm:t>
        <a:bodyPr/>
        <a:lstStyle/>
        <a:p>
          <a:endParaRPr lang="en-US"/>
        </a:p>
      </dgm:t>
    </dgm:pt>
    <dgm:pt modelId="{BF933E9B-1A0C-4F74-83DE-2A9F664CC554}">
      <dgm:prSet/>
      <dgm:spPr/>
      <dgm:t>
        <a:bodyPr/>
        <a:lstStyle/>
        <a:p>
          <a:r>
            <a:rPr lang="en-US"/>
            <a:t>A common concept known as self organizing criticality (SOC) is often compared to the final grain of sand being added to a cone of sand,  causing the whole cone to slope down into pile.</a:t>
          </a:r>
        </a:p>
      </dgm:t>
    </dgm:pt>
    <dgm:pt modelId="{0F798ACD-511D-433C-9725-D8E46464403D}" type="parTrans" cxnId="{9320309A-A60B-48B7-8996-9687D5F1F6CC}">
      <dgm:prSet/>
      <dgm:spPr/>
      <dgm:t>
        <a:bodyPr/>
        <a:lstStyle/>
        <a:p>
          <a:endParaRPr lang="en-US"/>
        </a:p>
      </dgm:t>
    </dgm:pt>
    <dgm:pt modelId="{53E4E06F-8C9F-4327-90ED-3FFB798EAC88}" type="sibTrans" cxnId="{9320309A-A60B-48B7-8996-9687D5F1F6CC}">
      <dgm:prSet/>
      <dgm:spPr/>
      <dgm:t>
        <a:bodyPr/>
        <a:lstStyle/>
        <a:p>
          <a:endParaRPr lang="en-US"/>
        </a:p>
      </dgm:t>
    </dgm:pt>
    <dgm:pt modelId="{C2DAA0CE-1549-41E7-BC44-367D0DFEB166}">
      <dgm:prSet/>
      <dgm:spPr/>
      <dgm:t>
        <a:bodyPr/>
        <a:lstStyle/>
        <a:p>
          <a:r>
            <a:rPr lang="en-US"/>
            <a:t>This illustrates the idea that there is a single point that causes the whole system to self-organize. </a:t>
          </a:r>
        </a:p>
      </dgm:t>
    </dgm:pt>
    <dgm:pt modelId="{15A37AAC-AFD9-4647-A199-4137B3472C6C}" type="parTrans" cxnId="{3BB74997-5045-4B45-8303-B27691A0EE7A}">
      <dgm:prSet/>
      <dgm:spPr/>
      <dgm:t>
        <a:bodyPr/>
        <a:lstStyle/>
        <a:p>
          <a:endParaRPr lang="en-US"/>
        </a:p>
      </dgm:t>
    </dgm:pt>
    <dgm:pt modelId="{A5190299-8049-448A-AFE0-7001DD4D1352}" type="sibTrans" cxnId="{3BB74997-5045-4B45-8303-B27691A0EE7A}">
      <dgm:prSet/>
      <dgm:spPr/>
      <dgm:t>
        <a:bodyPr/>
        <a:lstStyle/>
        <a:p>
          <a:endParaRPr lang="en-US"/>
        </a:p>
      </dgm:t>
    </dgm:pt>
    <dgm:pt modelId="{4D89CD9D-7AC2-4887-861A-FB98BD06676D}" type="pres">
      <dgm:prSet presAssocID="{15FA829D-CBE0-4054-9EBA-2722F41135EA}" presName="Name0" presStyleCnt="0">
        <dgm:presLayoutVars>
          <dgm:dir/>
          <dgm:animLvl val="lvl"/>
          <dgm:resizeHandles val="exact"/>
        </dgm:presLayoutVars>
      </dgm:prSet>
      <dgm:spPr/>
    </dgm:pt>
    <dgm:pt modelId="{BABB728C-FD32-4761-A41D-E08DD90C0FDD}" type="pres">
      <dgm:prSet presAssocID="{3C9B1DD3-D1C9-4181-B235-5CE48FD628D3}" presName="linNode" presStyleCnt="0"/>
      <dgm:spPr/>
    </dgm:pt>
    <dgm:pt modelId="{661FE371-EC28-410E-82AD-C448538015C2}" type="pres">
      <dgm:prSet presAssocID="{3C9B1DD3-D1C9-4181-B235-5CE48FD628D3}" presName="parentText" presStyleLbl="node1" presStyleIdx="0" presStyleCnt="1">
        <dgm:presLayoutVars>
          <dgm:chMax val="1"/>
          <dgm:bulletEnabled val="1"/>
        </dgm:presLayoutVars>
      </dgm:prSet>
      <dgm:spPr/>
    </dgm:pt>
    <dgm:pt modelId="{7DF80EC6-FB09-4EC7-A0F3-FBE1344BF337}" type="pres">
      <dgm:prSet presAssocID="{3C9B1DD3-D1C9-4181-B235-5CE48FD628D3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177D6314-A8D5-4402-BABB-1E73ABF7B1D5}" srcId="{15FA829D-CBE0-4054-9EBA-2722F41135EA}" destId="{3C9B1DD3-D1C9-4181-B235-5CE48FD628D3}" srcOrd="0" destOrd="0" parTransId="{C98BE2C5-232E-440C-A77F-C696FD2A8758}" sibTransId="{74EA711F-DC85-4E51-AE18-C2FFEA703410}"/>
    <dgm:cxn modelId="{49DF842D-3E52-4B9E-BA70-42414E36603C}" type="presOf" srcId="{070F0532-8766-4654-956C-BB0AB3287811}" destId="{7DF80EC6-FB09-4EC7-A0F3-FBE1344BF337}" srcOrd="0" destOrd="0" presId="urn:microsoft.com/office/officeart/2005/8/layout/vList5"/>
    <dgm:cxn modelId="{0FA66631-5EE7-4656-AFF8-66D0FE5FFBFB}" type="presOf" srcId="{BF933E9B-1A0C-4F74-83DE-2A9F664CC554}" destId="{7DF80EC6-FB09-4EC7-A0F3-FBE1344BF337}" srcOrd="0" destOrd="2" presId="urn:microsoft.com/office/officeart/2005/8/layout/vList5"/>
    <dgm:cxn modelId="{0AF38B3A-BB11-480D-ADBD-CCD105FED164}" srcId="{3C9B1DD3-D1C9-4181-B235-5CE48FD628D3}" destId="{070F0532-8766-4654-956C-BB0AB3287811}" srcOrd="0" destOrd="0" parTransId="{E1D4B4F5-4A7A-4C38-81CE-3E506EBCF4F5}" sibTransId="{B98B7E5B-A941-496F-A2C8-761314C2BCDF}"/>
    <dgm:cxn modelId="{7DAB8A65-7C0A-4812-92E4-E76EDA06FDDA}" srcId="{3C9B1DD3-D1C9-4181-B235-5CE48FD628D3}" destId="{3E414135-E5DC-49B5-9BA8-CA41863DE899}" srcOrd="1" destOrd="0" parTransId="{9A4B56A3-8772-41B9-9373-F6A03CC49676}" sibTransId="{54BF8F0A-4E71-4774-BC46-7D254AD908A4}"/>
    <dgm:cxn modelId="{1BA4774C-549E-40B9-B7A3-3A5C08606493}" type="presOf" srcId="{3E414135-E5DC-49B5-9BA8-CA41863DE899}" destId="{7DF80EC6-FB09-4EC7-A0F3-FBE1344BF337}" srcOrd="0" destOrd="1" presId="urn:microsoft.com/office/officeart/2005/8/layout/vList5"/>
    <dgm:cxn modelId="{C18AA579-7CE3-4C36-9CB4-FE86AE67380C}" type="presOf" srcId="{15FA829D-CBE0-4054-9EBA-2722F41135EA}" destId="{4D89CD9D-7AC2-4887-861A-FB98BD06676D}" srcOrd="0" destOrd="0" presId="urn:microsoft.com/office/officeart/2005/8/layout/vList5"/>
    <dgm:cxn modelId="{305BED85-1058-4497-87A8-5552AD9F4034}" type="presOf" srcId="{C2DAA0CE-1549-41E7-BC44-367D0DFEB166}" destId="{7DF80EC6-FB09-4EC7-A0F3-FBE1344BF337}" srcOrd="0" destOrd="3" presId="urn:microsoft.com/office/officeart/2005/8/layout/vList5"/>
    <dgm:cxn modelId="{54CEF696-451F-4658-8921-E0DB82B0AC29}" type="presOf" srcId="{3C9B1DD3-D1C9-4181-B235-5CE48FD628D3}" destId="{661FE371-EC28-410E-82AD-C448538015C2}" srcOrd="0" destOrd="0" presId="urn:microsoft.com/office/officeart/2005/8/layout/vList5"/>
    <dgm:cxn modelId="{3BB74997-5045-4B45-8303-B27691A0EE7A}" srcId="{BF933E9B-1A0C-4F74-83DE-2A9F664CC554}" destId="{C2DAA0CE-1549-41E7-BC44-367D0DFEB166}" srcOrd="0" destOrd="0" parTransId="{15A37AAC-AFD9-4647-A199-4137B3472C6C}" sibTransId="{A5190299-8049-448A-AFE0-7001DD4D1352}"/>
    <dgm:cxn modelId="{9320309A-A60B-48B7-8996-9687D5F1F6CC}" srcId="{3C9B1DD3-D1C9-4181-B235-5CE48FD628D3}" destId="{BF933E9B-1A0C-4F74-83DE-2A9F664CC554}" srcOrd="2" destOrd="0" parTransId="{0F798ACD-511D-433C-9725-D8E46464403D}" sibTransId="{53E4E06F-8C9F-4327-90ED-3FFB798EAC88}"/>
    <dgm:cxn modelId="{35337760-8FF6-49AC-8F21-BBAA38CA21F6}" type="presParOf" srcId="{4D89CD9D-7AC2-4887-861A-FB98BD06676D}" destId="{BABB728C-FD32-4761-A41D-E08DD90C0FDD}" srcOrd="0" destOrd="0" presId="urn:microsoft.com/office/officeart/2005/8/layout/vList5"/>
    <dgm:cxn modelId="{125A8FF2-E105-484F-B06C-2E5E53571185}" type="presParOf" srcId="{BABB728C-FD32-4761-A41D-E08DD90C0FDD}" destId="{661FE371-EC28-410E-82AD-C448538015C2}" srcOrd="0" destOrd="0" presId="urn:microsoft.com/office/officeart/2005/8/layout/vList5"/>
    <dgm:cxn modelId="{CE80C928-1740-49ED-A433-92D8664091B9}" type="presParOf" srcId="{BABB728C-FD32-4761-A41D-E08DD90C0FDD}" destId="{7DF80EC6-FB09-4EC7-A0F3-FBE1344BF33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4F34D9-F110-4C27-9C3C-2E4C76DE5690}">
      <dsp:nvSpPr>
        <dsp:cNvPr id="0" name=""/>
        <dsp:cNvSpPr/>
      </dsp:nvSpPr>
      <dsp:spPr>
        <a:xfrm>
          <a:off x="1747800" y="611608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1292F2-9369-42AF-9F38-5464136756FA}">
      <dsp:nvSpPr>
        <dsp:cNvPr id="0" name=""/>
        <dsp:cNvSpPr/>
      </dsp:nvSpPr>
      <dsp:spPr>
        <a:xfrm>
          <a:off x="559800" y="3025915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Biomimicry is any design that directly replicates a structure found in nature. </a:t>
          </a:r>
        </a:p>
      </dsp:txBody>
      <dsp:txXfrm>
        <a:off x="559800" y="3025915"/>
        <a:ext cx="4320000" cy="720000"/>
      </dsp:txXfrm>
    </dsp:sp>
    <dsp:sp modelId="{574FB887-E761-433F-A8DD-6EE29A77732D}">
      <dsp:nvSpPr>
        <dsp:cNvPr id="0" name=""/>
        <dsp:cNvSpPr/>
      </dsp:nvSpPr>
      <dsp:spPr>
        <a:xfrm>
          <a:off x="6823800" y="611608"/>
          <a:ext cx="1944000" cy="1944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073846-24C3-4C37-B274-5A11A362A74B}">
      <dsp:nvSpPr>
        <dsp:cNvPr id="0" name=""/>
        <dsp:cNvSpPr/>
      </dsp:nvSpPr>
      <dsp:spPr>
        <a:xfrm>
          <a:off x="5635800" y="3025915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Bioinspiration is a broader term that refers to any design that draws from ideas found in nature.</a:t>
          </a:r>
        </a:p>
      </dsp:txBody>
      <dsp:txXfrm>
        <a:off x="5635800" y="3025915"/>
        <a:ext cx="432000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61B95F-914B-4222-A4EB-0EC1F0FADEB7}">
      <dsp:nvSpPr>
        <dsp:cNvPr id="0" name=""/>
        <dsp:cNvSpPr/>
      </dsp:nvSpPr>
      <dsp:spPr>
        <a:xfrm>
          <a:off x="423840" y="201213"/>
          <a:ext cx="657333" cy="65733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F2B9DE-7955-4F64-BD18-DD4ADFF02378}">
      <dsp:nvSpPr>
        <dsp:cNvPr id="0" name=""/>
        <dsp:cNvSpPr/>
      </dsp:nvSpPr>
      <dsp:spPr>
        <a:xfrm>
          <a:off x="22136" y="1080198"/>
          <a:ext cx="1460742" cy="5842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Applications</a:t>
          </a:r>
        </a:p>
      </dsp:txBody>
      <dsp:txXfrm>
        <a:off x="22136" y="1080198"/>
        <a:ext cx="1460742" cy="584296"/>
      </dsp:txXfrm>
    </dsp:sp>
    <dsp:sp modelId="{D53D0B5B-C748-4102-A857-6FF2578F1D6B}">
      <dsp:nvSpPr>
        <dsp:cNvPr id="0" name=""/>
        <dsp:cNvSpPr/>
      </dsp:nvSpPr>
      <dsp:spPr>
        <a:xfrm>
          <a:off x="2140213" y="201213"/>
          <a:ext cx="657333" cy="65733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84957E-0411-45D8-8D2D-5CBAA7CF383A}">
      <dsp:nvSpPr>
        <dsp:cNvPr id="0" name=""/>
        <dsp:cNvSpPr/>
      </dsp:nvSpPr>
      <dsp:spPr>
        <a:xfrm>
          <a:off x="1738508" y="1080198"/>
          <a:ext cx="1460742" cy="5842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Improved manufacturing</a:t>
          </a:r>
        </a:p>
      </dsp:txBody>
      <dsp:txXfrm>
        <a:off x="1738508" y="1080198"/>
        <a:ext cx="1460742" cy="584296"/>
      </dsp:txXfrm>
    </dsp:sp>
    <dsp:sp modelId="{5BDD35DB-F3EE-475D-AAE3-5689DFDFA5C7}">
      <dsp:nvSpPr>
        <dsp:cNvPr id="0" name=""/>
        <dsp:cNvSpPr/>
      </dsp:nvSpPr>
      <dsp:spPr>
        <a:xfrm>
          <a:off x="3856585" y="201213"/>
          <a:ext cx="657333" cy="65733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43D9D3-515E-4AF9-867C-4995309931D8}">
      <dsp:nvSpPr>
        <dsp:cNvPr id="0" name=""/>
        <dsp:cNvSpPr/>
      </dsp:nvSpPr>
      <dsp:spPr>
        <a:xfrm>
          <a:off x="3454880" y="1080198"/>
          <a:ext cx="1460742" cy="5842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Stronger buildings</a:t>
          </a:r>
        </a:p>
      </dsp:txBody>
      <dsp:txXfrm>
        <a:off x="3454880" y="1080198"/>
        <a:ext cx="1460742" cy="584296"/>
      </dsp:txXfrm>
    </dsp:sp>
    <dsp:sp modelId="{D7B12685-3328-4C5E-A370-74FD927FA094}">
      <dsp:nvSpPr>
        <dsp:cNvPr id="0" name=""/>
        <dsp:cNvSpPr/>
      </dsp:nvSpPr>
      <dsp:spPr>
        <a:xfrm>
          <a:off x="2140213" y="2029680"/>
          <a:ext cx="657333" cy="65733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BF17FA-93C7-4C23-9908-F363EB778A05}">
      <dsp:nvSpPr>
        <dsp:cNvPr id="0" name=""/>
        <dsp:cNvSpPr/>
      </dsp:nvSpPr>
      <dsp:spPr>
        <a:xfrm>
          <a:off x="1738508" y="2908665"/>
          <a:ext cx="1460742" cy="5842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Safer medical procedures </a:t>
          </a:r>
        </a:p>
      </dsp:txBody>
      <dsp:txXfrm>
        <a:off x="1738508" y="2908665"/>
        <a:ext cx="1460742" cy="5842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79DBBA-1E7B-415E-8AEC-8C02AB046A31}">
      <dsp:nvSpPr>
        <dsp:cNvPr id="0" name=""/>
        <dsp:cNvSpPr/>
      </dsp:nvSpPr>
      <dsp:spPr>
        <a:xfrm>
          <a:off x="621791" y="0"/>
          <a:ext cx="3694176" cy="3694176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F2D3EF-D7EC-4770-8121-BDA8A45FDB17}">
      <dsp:nvSpPr>
        <dsp:cNvPr id="0" name=""/>
        <dsp:cNvSpPr/>
      </dsp:nvSpPr>
      <dsp:spPr>
        <a:xfrm>
          <a:off x="972738" y="350946"/>
          <a:ext cx="1440728" cy="14407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Inspirations </a:t>
          </a:r>
        </a:p>
      </dsp:txBody>
      <dsp:txXfrm>
        <a:off x="1043069" y="421277"/>
        <a:ext cx="1300066" cy="1300066"/>
      </dsp:txXfrm>
    </dsp:sp>
    <dsp:sp modelId="{909335A1-FBEE-4B57-8D3E-B9F48A88C0C1}">
      <dsp:nvSpPr>
        <dsp:cNvPr id="0" name=""/>
        <dsp:cNvSpPr/>
      </dsp:nvSpPr>
      <dsp:spPr>
        <a:xfrm>
          <a:off x="2524292" y="350946"/>
          <a:ext cx="1440728" cy="14407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-Strong materials like limpet teeth, nacre, and spider silk</a:t>
          </a:r>
        </a:p>
      </dsp:txBody>
      <dsp:txXfrm>
        <a:off x="2594623" y="421277"/>
        <a:ext cx="1300066" cy="1300066"/>
      </dsp:txXfrm>
    </dsp:sp>
    <dsp:sp modelId="{74A05426-7299-40E7-A026-AA3B6AC89A20}">
      <dsp:nvSpPr>
        <dsp:cNvPr id="0" name=""/>
        <dsp:cNvSpPr/>
      </dsp:nvSpPr>
      <dsp:spPr>
        <a:xfrm>
          <a:off x="972738" y="1902500"/>
          <a:ext cx="1440728" cy="14407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-Arrangement and/or fusion of materials that make them more dynamic and tough</a:t>
          </a:r>
        </a:p>
      </dsp:txBody>
      <dsp:txXfrm>
        <a:off x="1043069" y="1972831"/>
        <a:ext cx="1300066" cy="1300066"/>
      </dsp:txXfrm>
    </dsp:sp>
    <dsp:sp modelId="{38AA1272-2C73-4B67-AA60-1D5D2DBE3BBD}">
      <dsp:nvSpPr>
        <dsp:cNvPr id="0" name=""/>
        <dsp:cNvSpPr/>
      </dsp:nvSpPr>
      <dsp:spPr>
        <a:xfrm>
          <a:off x="2524292" y="1902500"/>
          <a:ext cx="1440728" cy="14407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-Mechanisms used in animals or plants that have unique effects</a:t>
          </a:r>
        </a:p>
      </dsp:txBody>
      <dsp:txXfrm>
        <a:off x="2594623" y="1972831"/>
        <a:ext cx="1300066" cy="130006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71CE72-690B-4129-A92F-4BEC0182EAE3}">
      <dsp:nvSpPr>
        <dsp:cNvPr id="0" name=""/>
        <dsp:cNvSpPr/>
      </dsp:nvSpPr>
      <dsp:spPr>
        <a:xfrm>
          <a:off x="1818109" y="2393"/>
          <a:ext cx="2862598" cy="171755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Enzymes can be immobilized into thin films.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Uses a Vinylidene Fluoride (VFD)</a:t>
          </a:r>
        </a:p>
      </dsp:txBody>
      <dsp:txXfrm>
        <a:off x="1868415" y="52699"/>
        <a:ext cx="2761986" cy="1616947"/>
      </dsp:txXfrm>
    </dsp:sp>
    <dsp:sp modelId="{68366144-7B9D-457A-BF8D-CE08BDD332B6}">
      <dsp:nvSpPr>
        <dsp:cNvPr id="0" name=""/>
        <dsp:cNvSpPr/>
      </dsp:nvSpPr>
      <dsp:spPr>
        <a:xfrm>
          <a:off x="4932616" y="506211"/>
          <a:ext cx="606870" cy="7099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4932616" y="648196"/>
        <a:ext cx="424809" cy="425954"/>
      </dsp:txXfrm>
    </dsp:sp>
    <dsp:sp modelId="{60A646D8-1CE9-4CF9-BA6A-DCB1022E9A49}">
      <dsp:nvSpPr>
        <dsp:cNvPr id="0" name=""/>
        <dsp:cNvSpPr/>
      </dsp:nvSpPr>
      <dsp:spPr>
        <a:xfrm>
          <a:off x="5825747" y="2393"/>
          <a:ext cx="2862598" cy="171755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Increase stability, effectiveness, and reusability.</a:t>
          </a:r>
        </a:p>
      </dsp:txBody>
      <dsp:txXfrm>
        <a:off x="5876053" y="52699"/>
        <a:ext cx="2761986" cy="1616947"/>
      </dsp:txXfrm>
    </dsp:sp>
    <dsp:sp modelId="{DC297A29-4651-46D1-85AF-9EB647CC77B2}">
      <dsp:nvSpPr>
        <dsp:cNvPr id="0" name=""/>
        <dsp:cNvSpPr/>
      </dsp:nvSpPr>
      <dsp:spPr>
        <a:xfrm rot="5400000">
          <a:off x="6953611" y="1920335"/>
          <a:ext cx="606870" cy="7099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-5400000">
        <a:off x="7044070" y="1971862"/>
        <a:ext cx="425954" cy="424809"/>
      </dsp:txXfrm>
    </dsp:sp>
    <dsp:sp modelId="{67493524-8DAC-499E-9FFF-9212FC61A3BC}">
      <dsp:nvSpPr>
        <dsp:cNvPr id="0" name=""/>
        <dsp:cNvSpPr/>
      </dsp:nvSpPr>
      <dsp:spPr>
        <a:xfrm>
          <a:off x="5825747" y="2864992"/>
          <a:ext cx="2862598" cy="171755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Makes biocatalyzation more economically feasible in manufacturing processes.</a:t>
          </a:r>
        </a:p>
      </dsp:txBody>
      <dsp:txXfrm>
        <a:off x="5876053" y="2915298"/>
        <a:ext cx="2761986" cy="161694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BA69B5-98A5-4533-AE73-79B70E7823BD}">
      <dsp:nvSpPr>
        <dsp:cNvPr id="0" name=""/>
        <dsp:cNvSpPr/>
      </dsp:nvSpPr>
      <dsp:spPr>
        <a:xfrm>
          <a:off x="0" y="24497"/>
          <a:ext cx="10168127" cy="875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When blood is circulated out of the body (extracorporeal) during medical procedures, keeping it at the right viscosity is vital.</a:t>
          </a:r>
        </a:p>
      </dsp:txBody>
      <dsp:txXfrm>
        <a:off x="42722" y="67219"/>
        <a:ext cx="10082683" cy="789716"/>
      </dsp:txXfrm>
    </dsp:sp>
    <dsp:sp modelId="{C1805590-B3CE-43C1-800C-449572579BA4}">
      <dsp:nvSpPr>
        <dsp:cNvPr id="0" name=""/>
        <dsp:cNvSpPr/>
      </dsp:nvSpPr>
      <dsp:spPr>
        <a:xfrm>
          <a:off x="0" y="963018"/>
          <a:ext cx="10168127" cy="875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Two chemicals can be administered to the blood to control this.</a:t>
          </a:r>
        </a:p>
      </dsp:txBody>
      <dsp:txXfrm>
        <a:off x="42722" y="1005740"/>
        <a:ext cx="10082683" cy="789716"/>
      </dsp:txXfrm>
    </dsp:sp>
    <dsp:sp modelId="{550772A9-0401-4567-9653-930B8F21D751}">
      <dsp:nvSpPr>
        <dsp:cNvPr id="0" name=""/>
        <dsp:cNvSpPr/>
      </dsp:nvSpPr>
      <dsp:spPr>
        <a:xfrm>
          <a:off x="0" y="1838178"/>
          <a:ext cx="10168127" cy="5920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2838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Protamine thickens the blood.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Heparin thins the blood and prevent coagulation.</a:t>
          </a:r>
        </a:p>
      </dsp:txBody>
      <dsp:txXfrm>
        <a:off x="0" y="1838178"/>
        <a:ext cx="10168127" cy="592020"/>
      </dsp:txXfrm>
    </dsp:sp>
    <dsp:sp modelId="{48CFEEE7-DACC-45C5-9390-A3AE2BC0F973}">
      <dsp:nvSpPr>
        <dsp:cNvPr id="0" name=""/>
        <dsp:cNvSpPr/>
      </dsp:nvSpPr>
      <dsp:spPr>
        <a:xfrm>
          <a:off x="0" y="2430198"/>
          <a:ext cx="10168127" cy="875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In order to easily control both substances, protamine can be immobilized and placed at the end of the circuit. </a:t>
          </a:r>
        </a:p>
      </dsp:txBody>
      <dsp:txXfrm>
        <a:off x="42722" y="2472920"/>
        <a:ext cx="10082683" cy="789716"/>
      </dsp:txXfrm>
    </dsp:sp>
    <dsp:sp modelId="{92FCC9F1-D46F-4B50-A475-9C12F083CA9D}">
      <dsp:nvSpPr>
        <dsp:cNvPr id="0" name=""/>
        <dsp:cNvSpPr/>
      </dsp:nvSpPr>
      <dsp:spPr>
        <a:xfrm>
          <a:off x="0" y="3305358"/>
          <a:ext cx="10168127" cy="364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2838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b="0" i="0" kern="1200"/>
            <a:t>This allows for easier control of both substances and could reduce possible complications</a:t>
          </a:r>
          <a:endParaRPr lang="en-US" sz="1700" kern="1200"/>
        </a:p>
      </dsp:txBody>
      <dsp:txXfrm>
        <a:off x="0" y="3305358"/>
        <a:ext cx="10168127" cy="36432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78910A-594A-4D6B-B495-C81B8E71EEFF}">
      <dsp:nvSpPr>
        <dsp:cNvPr id="0" name=""/>
        <dsp:cNvSpPr/>
      </dsp:nvSpPr>
      <dsp:spPr>
        <a:xfrm>
          <a:off x="0" y="0"/>
          <a:ext cx="3694175" cy="3694175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588459-A178-487E-A3C1-5CD65C5796E8}">
      <dsp:nvSpPr>
        <dsp:cNvPr id="0" name=""/>
        <dsp:cNvSpPr/>
      </dsp:nvSpPr>
      <dsp:spPr>
        <a:xfrm>
          <a:off x="1847087" y="0"/>
          <a:ext cx="8321040" cy="36941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Corrosion in metal can be reduced by applying a self-healing coat. </a:t>
          </a:r>
        </a:p>
      </dsp:txBody>
      <dsp:txXfrm>
        <a:off x="1847087" y="0"/>
        <a:ext cx="4160520" cy="785012"/>
      </dsp:txXfrm>
    </dsp:sp>
    <dsp:sp modelId="{F3272623-A12F-4B80-9430-7AB91419EC5B}">
      <dsp:nvSpPr>
        <dsp:cNvPr id="0" name=""/>
        <dsp:cNvSpPr/>
      </dsp:nvSpPr>
      <dsp:spPr>
        <a:xfrm>
          <a:off x="484860" y="785012"/>
          <a:ext cx="2724454" cy="2724454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63ACB1-3319-4580-9A40-46693E14B0EC}">
      <dsp:nvSpPr>
        <dsp:cNvPr id="0" name=""/>
        <dsp:cNvSpPr/>
      </dsp:nvSpPr>
      <dsp:spPr>
        <a:xfrm>
          <a:off x="1847087" y="785012"/>
          <a:ext cx="8321040" cy="272445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The self-healing coat is made out of two different parts: a catalyst and some sort of healing agent, such as siloxane. </a:t>
          </a:r>
        </a:p>
      </dsp:txBody>
      <dsp:txXfrm>
        <a:off x="1847087" y="785012"/>
        <a:ext cx="4160520" cy="785012"/>
      </dsp:txXfrm>
    </dsp:sp>
    <dsp:sp modelId="{818DAC7A-7811-48F5-BBD0-7994EB8C5B28}">
      <dsp:nvSpPr>
        <dsp:cNvPr id="0" name=""/>
        <dsp:cNvSpPr/>
      </dsp:nvSpPr>
      <dsp:spPr>
        <a:xfrm>
          <a:off x="969721" y="1570024"/>
          <a:ext cx="1754733" cy="1754733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CBAE9D-451D-410F-8006-F62E7EAB4FE1}">
      <dsp:nvSpPr>
        <dsp:cNvPr id="0" name=""/>
        <dsp:cNvSpPr/>
      </dsp:nvSpPr>
      <dsp:spPr>
        <a:xfrm>
          <a:off x="1847087" y="1570024"/>
          <a:ext cx="8321040" cy="175473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There are two different types of coats.</a:t>
          </a:r>
        </a:p>
      </dsp:txBody>
      <dsp:txXfrm>
        <a:off x="1847087" y="1570024"/>
        <a:ext cx="4160520" cy="785012"/>
      </dsp:txXfrm>
    </dsp:sp>
    <dsp:sp modelId="{1CDFD24A-A0FC-4800-BD38-9A17F21CE0E2}">
      <dsp:nvSpPr>
        <dsp:cNvPr id="0" name=""/>
        <dsp:cNvSpPr/>
      </dsp:nvSpPr>
      <dsp:spPr>
        <a:xfrm>
          <a:off x="1454581" y="2355037"/>
          <a:ext cx="785012" cy="785012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B98886-6103-4B11-985D-A0B068345901}">
      <dsp:nvSpPr>
        <dsp:cNvPr id="0" name=""/>
        <dsp:cNvSpPr/>
      </dsp:nvSpPr>
      <dsp:spPr>
        <a:xfrm>
          <a:off x="1847087" y="2355037"/>
          <a:ext cx="8321040" cy="78501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Whether the coat is worn down by friction, corrosion, or mechanical degradation.</a:t>
          </a:r>
        </a:p>
      </dsp:txBody>
      <dsp:txXfrm>
        <a:off x="1847087" y="2355037"/>
        <a:ext cx="4160520" cy="785012"/>
      </dsp:txXfrm>
    </dsp:sp>
    <dsp:sp modelId="{91887A06-8F15-4FDC-9173-7A14B49793EE}">
      <dsp:nvSpPr>
        <dsp:cNvPr id="0" name=""/>
        <dsp:cNvSpPr/>
      </dsp:nvSpPr>
      <dsp:spPr>
        <a:xfrm>
          <a:off x="6007607" y="1570024"/>
          <a:ext cx="4160520" cy="78501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One has both the healing agent and the catalyst encapsulated.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The other has the healing agent present as phase-separated droplets. </a:t>
          </a:r>
        </a:p>
      </dsp:txBody>
      <dsp:txXfrm>
        <a:off x="6007607" y="1570024"/>
        <a:ext cx="4160520" cy="78501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F80EC6-FB09-4EC7-A0F3-FBE1344BF337}">
      <dsp:nvSpPr>
        <dsp:cNvPr id="0" name=""/>
        <dsp:cNvSpPr/>
      </dsp:nvSpPr>
      <dsp:spPr>
        <a:xfrm rot="5400000">
          <a:off x="2026240" y="602999"/>
          <a:ext cx="3994099" cy="378662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Theorized that the structure sacrifices its microstructure in order to keep order at a macroscale.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During the transient stage, it is observed that friction decreases.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A common concept known as self organizing criticality (SOC) is often compared to the final grain of sand being added to a cone of sand,  causing the whole cone to slope down into pile.</a:t>
          </a:r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This illustrates the idea that there is a single point that causes the whole system to self-organize. </a:t>
          </a:r>
        </a:p>
      </dsp:txBody>
      <dsp:txXfrm rot="-5400000">
        <a:off x="2129977" y="684110"/>
        <a:ext cx="3601777" cy="3624403"/>
      </dsp:txXfrm>
    </dsp:sp>
    <dsp:sp modelId="{661FE371-EC28-410E-82AD-C448538015C2}">
      <dsp:nvSpPr>
        <dsp:cNvPr id="0" name=""/>
        <dsp:cNvSpPr/>
      </dsp:nvSpPr>
      <dsp:spPr>
        <a:xfrm>
          <a:off x="0" y="0"/>
          <a:ext cx="2129977" cy="49926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When under extreme stress, some tribological self-organize into a completely different microstructure.</a:t>
          </a:r>
        </a:p>
      </dsp:txBody>
      <dsp:txXfrm>
        <a:off x="103977" y="103977"/>
        <a:ext cx="1922023" cy="47846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10/30/2020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088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843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534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196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646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878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870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918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847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10/30/2020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158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038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309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8" r:id="rId5"/>
    <p:sldLayoutId id="2147483742" r:id="rId6"/>
    <p:sldLayoutId id="2147483743" r:id="rId7"/>
    <p:sldLayoutId id="2147483744" r:id="rId8"/>
    <p:sldLayoutId id="2147483747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2.jpeg"/><Relationship Id="rId5" Type="http://schemas.openxmlformats.org/officeDocument/2006/relationships/hyperlink" Target="https://commons.wikimedia.org/wiki/File:Polyimide_prepolymers.jpg" TargetMode="Externa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8/s41467-019-12743-z" TargetMode="External"/><Relationship Id="rId2" Type="http://schemas.openxmlformats.org/officeDocument/2006/relationships/hyperlink" Target="https://onlinelibrary.wiley.com/doi/abs/10.1002/anie.201707587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plindia.in/polymeric-and-soft-materials#:~:text=%20Polymeric%20and%20S" TargetMode="External"/><Relationship Id="rId2" Type="http://schemas.openxmlformats.org/officeDocument/2006/relationships/hyperlink" Target="http://gyti.techpedia.in/project-detail/biomimicked-polymer-surfaces-exhibiting-superhydrophobic-and-anti-reflective-properties/2010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plindia.in/polymeric-and-soft-materials#%3A~%3Atext%3D%20Polymeric%20and%20Soft%20Materials%2Cof%20mild%20steel...%20More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techopen.com/online-first/self-healing-in-titanium-alloys-a-materials-science-perspective" TargetMode="External"/><Relationship Id="rId2" Type="http://schemas.openxmlformats.org/officeDocument/2006/relationships/hyperlink" Target="https://www.intechopen.com/online-first/self-healing-in-titanium-alloys-a-materials-scienc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ciencedirect.com/science/article/pii/B9780081012147000091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slideLayout" Target="../slideLayouts/slideLayout4.xml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Relationship Id="rId1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hyperlink" Target="https://commons.wikimedia.org/wiki/File:Polychaete_errantia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hyperlink" Target="https://commons.wikimedia.org/wiki/File:Nacre_microscopic_structure.pn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hyperlink" Target="https://commons.wikimedia.org/wiki/File:Canna_warscewiczii_HabitusInflorescence_BotGardBln0806.j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051FD1-4F62-4A4A-A759-AAC2C7439D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48" r="9278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4A9497-24C6-4906-91CF-5A14D45637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0" y="1122363"/>
            <a:ext cx="5963459" cy="3204134"/>
          </a:xfrm>
        </p:spPr>
        <p:txBody>
          <a:bodyPr anchor="b">
            <a:normAutofit fontScale="90000"/>
          </a:bodyPr>
          <a:lstStyle/>
          <a:p>
            <a:r>
              <a:rPr lang="en-US" sz="4800" dirty="0"/>
              <a:t>A Comprehensive Literature Review of the Design, Processing, and Application of Bioinspired Materials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8127E4-81FA-4C62-9D02-2F0FE5866E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r>
              <a:rPr lang="en-US" sz="2000" dirty="0"/>
              <a:t>By Avery Lenihan and Dr. </a:t>
            </a:r>
            <a:r>
              <a:rPr lang="en-US" sz="2000" dirty="0" err="1"/>
              <a:t>Seyed</a:t>
            </a:r>
            <a:r>
              <a:rPr lang="en-US" sz="2000" dirty="0"/>
              <a:t> M. </a:t>
            </a:r>
            <a:r>
              <a:rPr lang="en-US" sz="2000" dirty="0" err="1"/>
              <a:t>Allameh</a:t>
            </a:r>
            <a:endParaRPr lang="en-US" sz="2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A970F7F-DB0B-48FA-AA6D-C554E353B8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9480" y="64515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6063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3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AFF8D2E5-2C4E-47B1-930B-6C82B7C31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0D53EB-1C1F-4BA3-8532-BAE62FF2A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1312"/>
            <a:ext cx="10506456" cy="1010264"/>
          </a:xfrm>
        </p:spPr>
        <p:txBody>
          <a:bodyPr anchor="ctr">
            <a:normAutofit/>
          </a:bodyPr>
          <a:lstStyle/>
          <a:p>
            <a:r>
              <a:rPr lang="en-US" dirty="0"/>
              <a:t>Thin Film Biocatalysts </a:t>
            </a:r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801E4ADA-0EA9-4930-846E-3C11E8BED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7618"/>
            <a:ext cx="128016" cy="6314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FB92FFCE-0C90-454E-AA25-D4EE9A6C3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380864"/>
            <a:ext cx="1050645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0A9A12F9-5E0D-4615-B747-1CB0FDD563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7041135"/>
              </p:ext>
            </p:extLst>
          </p:nvPr>
        </p:nvGraphicFramePr>
        <p:xfrm>
          <a:off x="838200" y="1650222"/>
          <a:ext cx="10506456" cy="4584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Slide 10">
            <a:hlinkClick r:id="" action="ppaction://media"/>
            <a:extLst>
              <a:ext uri="{FF2B5EF4-FFF2-40B4-BE49-F238E27FC236}">
                <a16:creationId xmlns:a16="http://schemas.microsoft.com/office/drawing/2014/main" id="{9A55EC3F-91DC-46FA-BBC3-E2D9748C82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90528" y="623516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1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66F4A-D0CB-4B05-BC6A-35349CAB6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Thin Film Immobilization: Protamine Immobilization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CADA086-B9D3-4944-B6C9-E6DD91A36B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3913339"/>
              </p:ext>
            </p:extLst>
          </p:nvPr>
        </p:nvGraphicFramePr>
        <p:xfrm>
          <a:off x="1115568" y="2478024"/>
          <a:ext cx="10168128" cy="369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Slide 11">
            <a:hlinkClick r:id="" action="ppaction://media"/>
            <a:extLst>
              <a:ext uri="{FF2B5EF4-FFF2-40B4-BE49-F238E27FC236}">
                <a16:creationId xmlns:a16="http://schemas.microsoft.com/office/drawing/2014/main" id="{2FD22A52-FEC4-430E-9D9E-D3820102FD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14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8F7AFB9A-7364-478C-B48B-8523CDD9AE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8" name="Freeform: Shape 77">
            <a:extLst>
              <a:ext uri="{FF2B5EF4-FFF2-40B4-BE49-F238E27FC236}">
                <a16:creationId xmlns:a16="http://schemas.microsoft.com/office/drawing/2014/main" id="{36678033-86B6-40E6-BE90-78D8ED4E3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096002" cy="6858000"/>
          </a:xfrm>
          <a:custGeom>
            <a:avLst/>
            <a:gdLst>
              <a:gd name="connsiteX0" fmla="*/ 0 w 6096002"/>
              <a:gd name="connsiteY0" fmla="*/ 0 h 6858000"/>
              <a:gd name="connsiteX1" fmla="*/ 4885967 w 6096002"/>
              <a:gd name="connsiteY1" fmla="*/ 0 h 6858000"/>
              <a:gd name="connsiteX2" fmla="*/ 4946007 w 6096002"/>
              <a:gd name="connsiteY2" fmla="*/ 69271 h 6858000"/>
              <a:gd name="connsiteX3" fmla="*/ 6096002 w 6096002"/>
              <a:gd name="connsiteY3" fmla="*/ 3429000 h 6858000"/>
              <a:gd name="connsiteX4" fmla="*/ 4946007 w 6096002"/>
              <a:gd name="connsiteY4" fmla="*/ 6788730 h 6858000"/>
              <a:gd name="connsiteX5" fmla="*/ 4885967 w 6096002"/>
              <a:gd name="connsiteY5" fmla="*/ 6858000 h 6858000"/>
              <a:gd name="connsiteX6" fmla="*/ 0 w 609600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2" h="6858000">
                <a:moveTo>
                  <a:pt x="0" y="0"/>
                </a:moveTo>
                <a:lnTo>
                  <a:pt x="4885967" y="0"/>
                </a:lnTo>
                <a:lnTo>
                  <a:pt x="4946007" y="69271"/>
                </a:lnTo>
                <a:cubicBezTo>
                  <a:pt x="5656533" y="929100"/>
                  <a:pt x="6096002" y="2116944"/>
                  <a:pt x="6096002" y="3429000"/>
                </a:cubicBezTo>
                <a:cubicBezTo>
                  <a:pt x="6096002" y="4741056"/>
                  <a:pt x="5656533" y="5928900"/>
                  <a:pt x="4946007" y="6788730"/>
                </a:cubicBezTo>
                <a:lnTo>
                  <a:pt x="4885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0" name="Freeform: Shape 79">
            <a:extLst>
              <a:ext uri="{FF2B5EF4-FFF2-40B4-BE49-F238E27FC236}">
                <a16:creationId xmlns:a16="http://schemas.microsoft.com/office/drawing/2014/main" id="{D2542E1A-076E-4A34-BB67-2BF961754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5370" cy="6858000"/>
          </a:xfrm>
          <a:custGeom>
            <a:avLst/>
            <a:gdLst>
              <a:gd name="connsiteX0" fmla="*/ 0 w 6085370"/>
              <a:gd name="connsiteY0" fmla="*/ 0 h 6858000"/>
              <a:gd name="connsiteX1" fmla="*/ 4875335 w 6085370"/>
              <a:gd name="connsiteY1" fmla="*/ 0 h 6858000"/>
              <a:gd name="connsiteX2" fmla="*/ 4935375 w 6085370"/>
              <a:gd name="connsiteY2" fmla="*/ 69271 h 6858000"/>
              <a:gd name="connsiteX3" fmla="*/ 6085370 w 6085370"/>
              <a:gd name="connsiteY3" fmla="*/ 3429000 h 6858000"/>
              <a:gd name="connsiteX4" fmla="*/ 4935375 w 6085370"/>
              <a:gd name="connsiteY4" fmla="*/ 6788730 h 6858000"/>
              <a:gd name="connsiteX5" fmla="*/ 4875335 w 6085370"/>
              <a:gd name="connsiteY5" fmla="*/ 6858000 h 6858000"/>
              <a:gd name="connsiteX6" fmla="*/ 0 w 60853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5370" h="6858000">
                <a:moveTo>
                  <a:pt x="0" y="0"/>
                </a:moveTo>
                <a:lnTo>
                  <a:pt x="4875335" y="0"/>
                </a:lnTo>
                <a:lnTo>
                  <a:pt x="4935375" y="69271"/>
                </a:lnTo>
                <a:cubicBezTo>
                  <a:pt x="5645901" y="929100"/>
                  <a:pt x="6085370" y="2116944"/>
                  <a:pt x="6085370" y="3429000"/>
                </a:cubicBezTo>
                <a:cubicBezTo>
                  <a:pt x="6085370" y="4741056"/>
                  <a:pt x="5645901" y="5928900"/>
                  <a:pt x="4935375" y="6788730"/>
                </a:cubicBezTo>
                <a:lnTo>
                  <a:pt x="487533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7D07F1-A3A2-4C69-984D-39DF4E283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3" y="859536"/>
            <a:ext cx="4832802" cy="1243584"/>
          </a:xfrm>
        </p:spPr>
        <p:txBody>
          <a:bodyPr>
            <a:normAutofit/>
          </a:bodyPr>
          <a:lstStyle/>
          <a:p>
            <a:r>
              <a:rPr lang="en-US" sz="3400"/>
              <a:t>Self-Healing Materials 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185062"/>
            <a:ext cx="498348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1FB543-D00A-4B67-A5F5-4B9846128E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2" y="2512611"/>
            <a:ext cx="4832803" cy="366435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300" dirty="0"/>
              <a:t>Manually healing a polymer is already completely possible.</a:t>
            </a:r>
          </a:p>
          <a:p>
            <a:pPr lvl="1">
              <a:lnSpc>
                <a:spcPct val="100000"/>
              </a:lnSpc>
            </a:pPr>
            <a:r>
              <a:rPr lang="en-US" sz="1300" dirty="0"/>
              <a:t>For example, heating both ends of the divided material to their glass transition and letting them diffuse across the interface can result in a material of equal strength to the original.</a:t>
            </a:r>
          </a:p>
          <a:p>
            <a:pPr>
              <a:lnSpc>
                <a:spcPct val="100000"/>
              </a:lnSpc>
            </a:pPr>
            <a:r>
              <a:rPr lang="en-US" sz="1300" dirty="0"/>
              <a:t>However, self-healing polymers have increased utility due to the decrease in maintenance. </a:t>
            </a:r>
          </a:p>
          <a:p>
            <a:pPr lvl="1">
              <a:lnSpc>
                <a:spcPct val="100000"/>
              </a:lnSpc>
            </a:pPr>
            <a:r>
              <a:rPr lang="en-US" sz="1300" dirty="0"/>
              <a:t>Thermoset materials get more rigid when heated, making them extremely useful in cases where other materials are becoming weaker. </a:t>
            </a:r>
          </a:p>
          <a:p>
            <a:pPr lvl="1">
              <a:lnSpc>
                <a:spcPct val="100000"/>
              </a:lnSpc>
            </a:pPr>
            <a:r>
              <a:rPr lang="en-US" sz="1300" dirty="0"/>
              <a:t>The most bioinspired method of healing a material is to already have a microfluidic system, similar to a leaf, allowing actual microcracks that are formed to be more easily filled by a resin.</a:t>
            </a:r>
            <a:br>
              <a:rPr lang="en-US" sz="1300" dirty="0"/>
            </a:br>
            <a:endParaRPr lang="en-US" sz="1300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C2991F42-3CE3-4DC6-BB26-88F404D766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8" b="13028"/>
          <a:stretch/>
        </p:blipFill>
        <p:spPr bwMode="auto">
          <a:xfrm>
            <a:off x="6746802" y="517600"/>
            <a:ext cx="4876851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hlinkClick r:id="rId5"/>
            <a:extLst>
              <a:ext uri="{FF2B5EF4-FFF2-40B4-BE49-F238E27FC236}">
                <a16:creationId xmlns:a16="http://schemas.microsoft.com/office/drawing/2014/main" id="{CD3E8AA6-ECF5-420B-A3F8-91B494136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99227" y="3429000"/>
            <a:ext cx="45720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de 12">
            <a:hlinkClick r:id="" action="ppaction://media"/>
            <a:extLst>
              <a:ext uri="{FF2B5EF4-FFF2-40B4-BE49-F238E27FC236}">
                <a16:creationId xmlns:a16="http://schemas.microsoft.com/office/drawing/2014/main" id="{62E68C10-64BA-4886-97D5-271B2BBC07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6523" y="6273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24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4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4D384-6D7B-428D-B651-289B1FA7B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Self-Healing Coats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507A60F-1A63-4B00-8BD0-E6B0FA35FF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2990449"/>
              </p:ext>
            </p:extLst>
          </p:nvPr>
        </p:nvGraphicFramePr>
        <p:xfrm>
          <a:off x="1115568" y="2478024"/>
          <a:ext cx="10168128" cy="369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Slide 13">
            <a:hlinkClick r:id="" action="ppaction://media"/>
            <a:extLst>
              <a:ext uri="{FF2B5EF4-FFF2-40B4-BE49-F238E27FC236}">
                <a16:creationId xmlns:a16="http://schemas.microsoft.com/office/drawing/2014/main" id="{E122E796-C06C-44FB-B23B-A29C47D65D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44300" y="63373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71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08DB9-93D3-4EF8-81AA-81E0CCE92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Ways to Self Heal Metal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DA71FE-F66F-45FD-9301-2456CE4740F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Alloying Iron With Gold</a:t>
            </a:r>
          </a:p>
          <a:p>
            <a:pPr lvl="1"/>
            <a:r>
              <a:rPr lang="en-US" dirty="0"/>
              <a:t>When iron is alloying with gold, the mobile gold atoms precipitate into cavities until they can progress to microcracks.</a:t>
            </a:r>
          </a:p>
          <a:p>
            <a:pPr lvl="1"/>
            <a:r>
              <a:rPr lang="en-US" dirty="0"/>
              <a:t>If there is already a grain boundary, it is easier for the gold atoms to travel to the cavity.</a:t>
            </a:r>
          </a:p>
          <a:p>
            <a:pPr lvl="1"/>
            <a:r>
              <a:rPr lang="en-US" dirty="0"/>
              <a:t>This works best at low stress levels.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E22909-FAC1-4292-AF4F-F24876CD5D9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latin typeface="Neue Haas Grotesk Text Pro" panose="020B0504020202020204" pitchFamily="34" charset="0"/>
              </a:rPr>
              <a:t>Titanium Microstructures</a:t>
            </a:r>
          </a:p>
          <a:p>
            <a:pPr lvl="1"/>
            <a:r>
              <a:rPr lang="en-US" dirty="0">
                <a:latin typeface="Neue Haas Grotesk Text Pro" panose="020B0504020202020204" pitchFamily="34" charset="0"/>
              </a:rPr>
              <a:t>Under external pressure, titanium shifts into different microstructures, reducing free energy and stabilizing the structure.</a:t>
            </a:r>
          </a:p>
          <a:p>
            <a:pPr lvl="1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Neue Haas Grotesk Text Pro" panose="020B0504020202020204" pitchFamily="34" charset="0"/>
              </a:rPr>
              <a:t>Martensitic transformations are of particular interest because of their speed and existence in solid phases.</a:t>
            </a:r>
          </a:p>
          <a:p>
            <a:pPr lvl="2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Neue Haas Grotesk Text Pro" panose="020B0504020202020204" pitchFamily="34" charset="0"/>
              </a:rPr>
              <a:t>Used to form Shape Memory Alloys, which will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Neue Haas Grotesk Text Pro" panose="020B0504020202020204" pitchFamily="34" charset="0"/>
              </a:rPr>
              <a:t>martensitically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Neue Haas Grotesk Text Pro" panose="020B0504020202020204" pitchFamily="34" charset="0"/>
              </a:rPr>
              <a:t> transform back to their original shape when put under too much stress.</a:t>
            </a:r>
            <a:endParaRPr lang="en-US" dirty="0">
              <a:latin typeface="Neue Haas Grotesk Text Pro" panose="020B0504020202020204" pitchFamily="34" charset="0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A6B98CBE-B0B4-44E3-8035-4E527AFEC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2758" y="170193"/>
            <a:ext cx="2568373" cy="202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lide 14">
            <a:hlinkClick r:id="" action="ppaction://media"/>
            <a:extLst>
              <a:ext uri="{FF2B5EF4-FFF2-40B4-BE49-F238E27FC236}">
                <a16:creationId xmlns:a16="http://schemas.microsoft.com/office/drawing/2014/main" id="{788D9136-09DB-4C79-B768-0BD9310423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09400" y="628140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277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0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C799903-48D5-4A31-A1A2-541072D97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8EFFF109-FC58-4FD3-BE05-9775A1310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E1B96AD6-92A9-4273-A62B-96A1C3E0B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D83288-2F21-4770-B9C6-6CACF8255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en-US" dirty="0"/>
              <a:t>Self-Organizing Tribological Systems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02049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218D387-537E-4916-AF2B-1B111DF845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627349"/>
              </p:ext>
            </p:extLst>
          </p:nvPr>
        </p:nvGraphicFramePr>
        <p:xfrm>
          <a:off x="5434149" y="932688"/>
          <a:ext cx="5916603" cy="4992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Slide 15">
            <a:hlinkClick r:id="" action="ppaction://media"/>
            <a:extLst>
              <a:ext uri="{FF2B5EF4-FFF2-40B4-BE49-F238E27FC236}">
                <a16:creationId xmlns:a16="http://schemas.microsoft.com/office/drawing/2014/main" id="{4BD6CBD3-8D29-47BF-B0F2-1A49275A35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20503" y="6451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67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7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B4DD35-8B09-4E53-AE51-1253771A3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/>
              <a:t>Self-Cleaning and The Lotus Effect 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BA0C83-A6CE-480C-B331-88220037F574}"/>
              </a:ext>
            </a:extLst>
          </p:cNvPr>
          <p:cNvSpPr txBox="1"/>
          <p:nvPr/>
        </p:nvSpPr>
        <p:spPr>
          <a:xfrm>
            <a:off x="411479" y="2688336"/>
            <a:ext cx="4498848" cy="3584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Extreme hydrophobicity of surface is sometimes called the “Lotus Effect”</a:t>
            </a:r>
          </a:p>
          <a:p>
            <a:pPr marL="742950" lvl="1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Named after the leaves of the Lotus Plant</a:t>
            </a: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The surface is ultra-rough to encourage the water to cohere to nearby water as opposed to adhere to the surface.</a:t>
            </a:r>
          </a:p>
          <a:p>
            <a:pPr marL="742950" lvl="1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Allows water to roll off, carrying any dirt and debris with it.</a:t>
            </a: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The same properties are used by organisms such as geckos and “water striders”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A03893EE-FE89-4299-BA7C-5FBFC8F979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r="18050"/>
          <a:stretch/>
        </p:blipFill>
        <p:spPr bwMode="auto"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noFill/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de 16">
            <a:hlinkClick r:id="" action="ppaction://media"/>
            <a:extLst>
              <a:ext uri="{FF2B5EF4-FFF2-40B4-BE49-F238E27FC236}">
                <a16:creationId xmlns:a16="http://schemas.microsoft.com/office/drawing/2014/main" id="{62E44460-E0C5-4FFB-A0FD-61437B04D8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42421" y="627278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45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F178F-9B9C-4517-9882-84E4A1386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CB3AE1-E2FC-4F2C-B639-57154880D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768" y="1944624"/>
            <a:ext cx="10168128" cy="4113276"/>
          </a:xfrm>
        </p:spPr>
        <p:txBody>
          <a:bodyPr>
            <a:normAutofit fontScale="77500" lnSpcReduction="20000"/>
          </a:bodyPr>
          <a:lstStyle/>
          <a:p>
            <a:r>
              <a:rPr lang="en-US" sz="2100" dirty="0">
                <a:effectLst/>
                <a:latin typeface="Neue Haas Grotesk Text Pro" panose="020B0504020202020204" pitchFamily="34" charset="0"/>
              </a:rPr>
              <a:t>van Leeuwen, Johan. “Biomimicry, Bio-Inspired Design.” </a:t>
            </a:r>
            <a:r>
              <a:rPr lang="en-US" sz="2100" i="1" dirty="0">
                <a:effectLst/>
                <a:latin typeface="Neue Haas Grotesk Text Pro" panose="020B0504020202020204" pitchFamily="34" charset="0"/>
              </a:rPr>
              <a:t>Wageningen University and Research</a:t>
            </a:r>
            <a:r>
              <a:rPr lang="en-US" sz="2100" dirty="0">
                <a:effectLst/>
                <a:latin typeface="Neue Haas Grotesk Text Pro" panose="020B0504020202020204" pitchFamily="34" charset="0"/>
              </a:rPr>
              <a:t>, Wageningen University and Research, 2019, www.wur.nl/en/Dossiers/file/Biomimicry-Bio-inspired-Design.htm. </a:t>
            </a:r>
          </a:p>
          <a:p>
            <a:r>
              <a:rPr lang="en-US" sz="2100" dirty="0">
                <a:effectLst/>
                <a:latin typeface="Neue Haas Grotesk Text Pro" panose="020B0504020202020204" pitchFamily="34" charset="0"/>
              </a:rPr>
              <a:t>Wang, </a:t>
            </a:r>
            <a:r>
              <a:rPr lang="en-US" sz="2100" dirty="0" err="1">
                <a:effectLst/>
                <a:latin typeface="Neue Haas Grotesk Text Pro" panose="020B0504020202020204" pitchFamily="34" charset="0"/>
              </a:rPr>
              <a:t>Qijue</a:t>
            </a:r>
            <a:r>
              <a:rPr lang="en-US" sz="2100" dirty="0">
                <a:effectLst/>
                <a:latin typeface="Neue Haas Grotesk Text Pro" panose="020B0504020202020204" pitchFamily="34" charset="0"/>
              </a:rPr>
              <a:t>, and Hannes </a:t>
            </a:r>
            <a:r>
              <a:rPr lang="en-US" sz="2100" dirty="0" err="1">
                <a:effectLst/>
                <a:latin typeface="Neue Haas Grotesk Text Pro" panose="020B0504020202020204" pitchFamily="34" charset="0"/>
              </a:rPr>
              <a:t>Schniepp</a:t>
            </a:r>
            <a:r>
              <a:rPr lang="en-US" sz="2100" dirty="0">
                <a:effectLst/>
                <a:latin typeface="Neue Haas Grotesk Text Pro" panose="020B0504020202020204" pitchFamily="34" charset="0"/>
              </a:rPr>
              <a:t>. “Strength of Recluse Spider's Silk Originates from Nanofibrils.” </a:t>
            </a:r>
            <a:r>
              <a:rPr lang="en-US" sz="2100" i="1" dirty="0">
                <a:effectLst/>
                <a:latin typeface="Neue Haas Grotesk Text Pro" panose="020B0504020202020204" pitchFamily="34" charset="0"/>
              </a:rPr>
              <a:t>ACS Macro Letters</a:t>
            </a:r>
            <a:r>
              <a:rPr lang="en-US" sz="2100" dirty="0">
                <a:effectLst/>
                <a:latin typeface="Neue Haas Grotesk Text Pro" panose="020B0504020202020204" pitchFamily="34" charset="0"/>
              </a:rPr>
              <a:t>, American Chemical Society, 29 Oct. 2019, pubs.acs.org/</a:t>
            </a:r>
            <a:r>
              <a:rPr lang="en-US" sz="2100" dirty="0" err="1">
                <a:effectLst/>
                <a:latin typeface="Neue Haas Grotesk Text Pro" panose="020B0504020202020204" pitchFamily="34" charset="0"/>
              </a:rPr>
              <a:t>doi</a:t>
            </a:r>
            <a:r>
              <a:rPr lang="en-US" sz="2100" dirty="0">
                <a:effectLst/>
                <a:latin typeface="Neue Haas Grotesk Text Pro" panose="020B0504020202020204" pitchFamily="34" charset="0"/>
              </a:rPr>
              <a:t>/10.1021/acsmacrolett.8b00678. </a:t>
            </a:r>
          </a:p>
          <a:p>
            <a:r>
              <a:rPr lang="en-US" sz="2100" b="0" i="0" u="none" strike="noStrike" dirty="0">
                <a:solidFill>
                  <a:srgbClr val="000000"/>
                </a:solidFill>
                <a:effectLst/>
                <a:latin typeface="Neue Haas Grotesk Text Pro" panose="020B0504020202020204" pitchFamily="34" charset="0"/>
              </a:rPr>
              <a:t>J.A. Neal, N.J. </a:t>
            </a:r>
            <a:r>
              <a:rPr lang="en-US" sz="2100" b="0" i="0" u="none" strike="noStrike" dirty="0" err="1">
                <a:solidFill>
                  <a:srgbClr val="000000"/>
                </a:solidFill>
                <a:effectLst/>
                <a:latin typeface="Neue Haas Grotesk Text Pro" panose="020B0504020202020204" pitchFamily="34" charset="0"/>
              </a:rPr>
              <a:t>Oldenhuis</a:t>
            </a:r>
            <a:r>
              <a:rPr lang="en-US" sz="2100" b="0" i="0" u="none" strike="noStrike" dirty="0">
                <a:solidFill>
                  <a:srgbClr val="000000"/>
                </a:solidFill>
                <a:effectLst/>
                <a:latin typeface="Neue Haas Grotesk Text Pro" panose="020B0504020202020204" pitchFamily="34" charset="0"/>
              </a:rPr>
              <a:t>, A.L. </a:t>
            </a:r>
            <a:r>
              <a:rPr lang="en-US" sz="2100" b="0" i="0" u="none" strike="noStrike" dirty="0" err="1">
                <a:solidFill>
                  <a:srgbClr val="000000"/>
                </a:solidFill>
                <a:effectLst/>
                <a:latin typeface="Neue Haas Grotesk Text Pro" panose="020B0504020202020204" pitchFamily="34" charset="0"/>
              </a:rPr>
              <a:t>Novitsky</a:t>
            </a:r>
            <a:r>
              <a:rPr lang="en-US" sz="2100" b="0" i="0" u="none" strike="noStrike" dirty="0">
                <a:solidFill>
                  <a:srgbClr val="000000"/>
                </a:solidFill>
                <a:effectLst/>
                <a:latin typeface="Neue Haas Grotesk Text Pro" panose="020B0504020202020204" pitchFamily="34" charset="0"/>
              </a:rPr>
              <a:t>, E.M. Samson, W.J. Thrift, R. Ragan, and Z. Guan, "</a:t>
            </a:r>
            <a:r>
              <a:rPr lang="en-US" sz="2100" b="0" i="0" u="none" strike="noStrike" dirty="0">
                <a:solidFill>
                  <a:srgbClr val="000000"/>
                </a:solidFill>
                <a:effectLst/>
                <a:latin typeface="Neue Haas Grotesk Text Pro" panose="020B0504020202020204" pitchFamily="34" charset="0"/>
                <a:hlinkClick r:id="rId2"/>
              </a:rPr>
              <a:t>Large continuous mechanical gradient formation via metal–ligand interactions</a:t>
            </a:r>
            <a:r>
              <a:rPr lang="en-US" sz="2100" b="0" i="0" u="none" strike="noStrike" dirty="0">
                <a:solidFill>
                  <a:srgbClr val="000000"/>
                </a:solidFill>
                <a:effectLst/>
                <a:latin typeface="Neue Haas Grotesk Text Pro" panose="020B0504020202020204" pitchFamily="34" charset="0"/>
              </a:rPr>
              <a:t> ." </a:t>
            </a:r>
            <a:r>
              <a:rPr lang="en-US" sz="2100" b="0" i="0" u="none" strike="noStrike" dirty="0" err="1">
                <a:solidFill>
                  <a:srgbClr val="000000"/>
                </a:solidFill>
                <a:effectLst/>
                <a:latin typeface="Neue Haas Grotesk Text Pro" panose="020B0504020202020204" pitchFamily="34" charset="0"/>
              </a:rPr>
              <a:t>Angewandte</a:t>
            </a:r>
            <a:r>
              <a:rPr lang="en-US" sz="2100" b="0" i="0" u="none" strike="noStrike" dirty="0">
                <a:solidFill>
                  <a:srgbClr val="000000"/>
                </a:solidFill>
                <a:effectLst/>
                <a:latin typeface="Neue Haas Grotesk Text Pro" panose="020B0504020202020204" pitchFamily="34" charset="0"/>
              </a:rPr>
              <a:t> </a:t>
            </a:r>
            <a:r>
              <a:rPr lang="en-US" sz="2100" b="0" i="0" u="none" strike="noStrike" dirty="0" err="1">
                <a:solidFill>
                  <a:srgbClr val="000000"/>
                </a:solidFill>
                <a:effectLst/>
                <a:latin typeface="Neue Haas Grotesk Text Pro" panose="020B0504020202020204" pitchFamily="34" charset="0"/>
              </a:rPr>
              <a:t>Chemie</a:t>
            </a:r>
            <a:r>
              <a:rPr lang="en-US" sz="2100" b="0" i="0" u="none" strike="noStrike" dirty="0">
                <a:solidFill>
                  <a:srgbClr val="000000"/>
                </a:solidFill>
                <a:effectLst/>
                <a:latin typeface="Neue Haas Grotesk Text Pro" panose="020B0504020202020204" pitchFamily="34" charset="0"/>
              </a:rPr>
              <a:t> International Edition Volume 56, (2017)</a:t>
            </a:r>
          </a:p>
          <a:p>
            <a:r>
              <a:rPr lang="en-US" sz="2100" b="0" i="0" dirty="0" err="1">
                <a:solidFill>
                  <a:srgbClr val="222222"/>
                </a:solidFill>
                <a:effectLst/>
                <a:latin typeface="Neue Haas Grotesk Text Pro" panose="020B0504020202020204" pitchFamily="34" charset="0"/>
              </a:rPr>
              <a:t>Gim</a:t>
            </a:r>
            <a:r>
              <a:rPr lang="en-US" sz="2100" b="0" i="0" dirty="0">
                <a:solidFill>
                  <a:srgbClr val="222222"/>
                </a:solidFill>
                <a:effectLst/>
                <a:latin typeface="Neue Haas Grotesk Text Pro" panose="020B0504020202020204" pitchFamily="34" charset="0"/>
              </a:rPr>
              <a:t>, J., Schnitzer, N., Otter, L.M. </a:t>
            </a:r>
            <a:r>
              <a:rPr lang="en-US" sz="2100" b="0" i="1" dirty="0">
                <a:solidFill>
                  <a:srgbClr val="222222"/>
                </a:solidFill>
                <a:effectLst/>
                <a:latin typeface="Neue Haas Grotesk Text Pro" panose="020B0504020202020204" pitchFamily="34" charset="0"/>
              </a:rPr>
              <a:t>et al.</a:t>
            </a:r>
            <a:r>
              <a:rPr lang="en-US" sz="2100" b="0" i="0" dirty="0">
                <a:solidFill>
                  <a:srgbClr val="222222"/>
                </a:solidFill>
                <a:effectLst/>
                <a:latin typeface="Neue Haas Grotesk Text Pro" panose="020B0504020202020204" pitchFamily="34" charset="0"/>
              </a:rPr>
              <a:t> Nanoscale deformation mechanics reveal resilience in nacre of </a:t>
            </a:r>
            <a:r>
              <a:rPr lang="en-US" sz="2100" b="0" i="1" dirty="0">
                <a:solidFill>
                  <a:srgbClr val="222222"/>
                </a:solidFill>
                <a:effectLst/>
                <a:latin typeface="Neue Haas Grotesk Text Pro" panose="020B0504020202020204" pitchFamily="34" charset="0"/>
              </a:rPr>
              <a:t>Pinna nobilis</a:t>
            </a:r>
            <a:r>
              <a:rPr lang="en-US" sz="2100" b="0" i="0" dirty="0">
                <a:solidFill>
                  <a:srgbClr val="222222"/>
                </a:solidFill>
                <a:effectLst/>
                <a:latin typeface="Neue Haas Grotesk Text Pro" panose="020B0504020202020204" pitchFamily="34" charset="0"/>
              </a:rPr>
              <a:t> shell. </a:t>
            </a:r>
            <a:r>
              <a:rPr lang="en-US" sz="2100" b="0" i="1" dirty="0">
                <a:solidFill>
                  <a:srgbClr val="222222"/>
                </a:solidFill>
                <a:effectLst/>
                <a:latin typeface="Neue Haas Grotesk Text Pro" panose="020B0504020202020204" pitchFamily="34" charset="0"/>
              </a:rPr>
              <a:t>Nat </a:t>
            </a:r>
            <a:r>
              <a:rPr lang="en-US" sz="2100" b="0" i="1" dirty="0" err="1">
                <a:solidFill>
                  <a:srgbClr val="222222"/>
                </a:solidFill>
                <a:effectLst/>
                <a:latin typeface="Neue Haas Grotesk Text Pro" panose="020B0504020202020204" pitchFamily="34" charset="0"/>
              </a:rPr>
              <a:t>Commun</a:t>
            </a:r>
            <a:r>
              <a:rPr lang="en-US" sz="2100" b="0" i="0" dirty="0">
                <a:solidFill>
                  <a:srgbClr val="222222"/>
                </a:solidFill>
                <a:effectLst/>
                <a:latin typeface="Neue Haas Grotesk Text Pro" panose="020B0504020202020204" pitchFamily="34" charset="0"/>
              </a:rPr>
              <a:t> </a:t>
            </a:r>
            <a:r>
              <a:rPr lang="en-US" sz="2100" b="1" i="0" dirty="0">
                <a:solidFill>
                  <a:srgbClr val="222222"/>
                </a:solidFill>
                <a:effectLst/>
                <a:latin typeface="Neue Haas Grotesk Text Pro" panose="020B0504020202020204" pitchFamily="34" charset="0"/>
              </a:rPr>
              <a:t>10, </a:t>
            </a:r>
            <a:r>
              <a:rPr lang="en-US" sz="2100" b="0" i="0" dirty="0">
                <a:solidFill>
                  <a:srgbClr val="222222"/>
                </a:solidFill>
                <a:effectLst/>
                <a:latin typeface="Neue Haas Grotesk Text Pro" panose="020B0504020202020204" pitchFamily="34" charset="0"/>
              </a:rPr>
              <a:t>4822 (2019). </a:t>
            </a:r>
            <a:r>
              <a:rPr lang="en-US" sz="2100" b="0" i="0" dirty="0">
                <a:solidFill>
                  <a:srgbClr val="222222"/>
                </a:solidFill>
                <a:effectLst/>
                <a:latin typeface="Neue Haas Grotesk Text Pro" panose="020B0504020202020204" pitchFamily="34" charset="0"/>
                <a:hlinkClick r:id="rId3"/>
              </a:rPr>
              <a:t>https://doi.org/10.1038/s41467-019-12743-z</a:t>
            </a:r>
            <a:endParaRPr lang="en-US" sz="2100" b="0" i="0" dirty="0">
              <a:solidFill>
                <a:srgbClr val="222222"/>
              </a:solidFill>
              <a:effectLst/>
              <a:latin typeface="Neue Haas Grotesk Text Pro" panose="020B0504020202020204" pitchFamily="34" charset="0"/>
            </a:endParaRPr>
          </a:p>
          <a:p>
            <a:r>
              <a:rPr lang="en-US" sz="2100" b="0" i="0" dirty="0">
                <a:solidFill>
                  <a:srgbClr val="000000"/>
                </a:solidFill>
                <a:effectLst/>
                <a:latin typeface="Neue Haas Grotesk Text Pro" panose="020B0504020202020204" pitchFamily="34" charset="0"/>
              </a:rPr>
              <a:t>Grant C. A., Brockwell D. J., Radford S. E., Thomson N. H. Tuning the elastic modulus of hydrated collagen fibrils. </a:t>
            </a:r>
            <a:r>
              <a:rPr lang="en-US" sz="2100" b="0" i="1" dirty="0">
                <a:solidFill>
                  <a:srgbClr val="000000"/>
                </a:solidFill>
                <a:effectLst/>
                <a:latin typeface="Neue Haas Grotesk Text Pro" panose="020B0504020202020204" pitchFamily="34" charset="0"/>
              </a:rPr>
              <a:t>Biophysical Journal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Neue Haas Grotesk Text Pro" panose="020B0504020202020204" pitchFamily="34" charset="0"/>
              </a:rPr>
              <a:t>. 2009;97(11):2985–2992.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Neue Haas Grotesk Text Pro" panose="020B0504020202020204" pitchFamily="34" charset="0"/>
              </a:rPr>
              <a:t>doi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Neue Haas Grotesk Text Pro" panose="020B0504020202020204" pitchFamily="34" charset="0"/>
              </a:rPr>
              <a:t>: 10.1016/j.bpj.2009.09.010.</a:t>
            </a:r>
          </a:p>
          <a:p>
            <a:r>
              <a:rPr lang="en-US" sz="2100" b="0" i="0" dirty="0">
                <a:solidFill>
                  <a:srgbClr val="000000"/>
                </a:solidFill>
                <a:effectLst/>
                <a:latin typeface="Neue Haas Grotesk Text Pro" panose="020B0504020202020204" pitchFamily="34" charset="0"/>
              </a:rPr>
              <a:t>Grant C. A., Brockwell D. J., Radford S. E., Thomson N. H. Tuning the elastic modulus of hydrated collagen fibrils. </a:t>
            </a:r>
            <a:r>
              <a:rPr lang="en-US" sz="2100" b="0" i="1" dirty="0">
                <a:solidFill>
                  <a:srgbClr val="000000"/>
                </a:solidFill>
                <a:effectLst/>
                <a:latin typeface="Neue Haas Grotesk Text Pro" panose="020B0504020202020204" pitchFamily="34" charset="0"/>
              </a:rPr>
              <a:t>Biophysical Journal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Neue Haas Grotesk Text Pro" panose="020B0504020202020204" pitchFamily="34" charset="0"/>
              </a:rPr>
              <a:t>. 2009;97(11):2985–2992.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Neue Haas Grotesk Text Pro" panose="020B0504020202020204" pitchFamily="34" charset="0"/>
              </a:rPr>
              <a:t>doi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Neue Haas Grotesk Text Pro" panose="020B0504020202020204" pitchFamily="34" charset="0"/>
              </a:rPr>
              <a:t>: 10.1016/j.bpj.2009.09.010.</a:t>
            </a:r>
            <a:endParaRPr lang="en-US" sz="2100" b="0" i="0" u="none" strike="noStrike" dirty="0">
              <a:solidFill>
                <a:srgbClr val="000000"/>
              </a:solidFill>
              <a:effectLst/>
              <a:latin typeface="Neue Haas Grotesk Text Pro" panose="020B0504020202020204" pitchFamily="34" charset="0"/>
            </a:endParaRPr>
          </a:p>
          <a:p>
            <a:endParaRPr lang="en-US" sz="1800" b="0" i="0" u="none" strike="noStrike" dirty="0">
              <a:solidFill>
                <a:srgbClr val="000000"/>
              </a:solidFill>
              <a:effectLst/>
              <a:latin typeface="Times" panose="02020603050405020304" pitchFamily="18" charset="0"/>
            </a:endParaRPr>
          </a:p>
          <a:p>
            <a:endParaRPr lang="en-US" dirty="0">
              <a:effectLst/>
            </a:endParaRPr>
          </a:p>
          <a:p>
            <a:endParaRPr lang="en-US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55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423FA-4537-45F1-BACA-D3CDE596E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C6ED3-6CFE-46B9-B714-732F6BF8F5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S.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Mattaparthi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, Innovation in Materials Engineering submitted to “Indian Institute of Technology,” 2014, 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" panose="02020603050405020304" pitchFamily="18" charset="0"/>
                <a:hlinkClick r:id="rId2"/>
              </a:rPr>
              <a:t>http://gyti.techpedia.in/project-detail/biomimicked-polymer-surfaces-exhibiting-superhydrophobic-and-anti-reflective-properties/2010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, visited Sept. 15th 2020. 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P. Saini “Polymeric and Soft Materials”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" panose="02020603050405020304" pitchFamily="18" charset="0"/>
                <a:hlinkClick r:id="rId3"/>
              </a:rPr>
              <a:t>http://www.nplindia.in/polymeric-and-soft-materials#:~:text=%20Polymeric%20and%20S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" panose="02020603050405020304" pitchFamily="18" charset="0"/>
                <a:hlinkClick r:id="rId4"/>
              </a:rPr>
              <a:t>oft%20Materials,of%20mild%20steel...%20More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CSIR-National Physical Laboratory N/A (Accessed 9/17/20)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B. Burdick and J. Schaeffer “Application of Thin-Film Biocatalysts to Organic Synthesis” Biomimetic Polymers, 1990, pp. 15-37.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J. Britton, C.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Raston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, and G. Weiss “Rapid Protein Immobilization for Thin Film Continuous Flow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Biocatalysis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” Chemical Communications, Issue 66, 2016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V. Yang, F. Port, J. Kim, C. Teng, G. Till, and T. Wakefield “The Use of Immobilized Protamine in Removing Heparin and Preventing Protamine-Induced Complication during Extracorporeal Blood Circulation” Anesthesiology, Volume 75(2), August 1991, pp.288-297</a:t>
            </a:r>
          </a:p>
          <a:p>
            <a:pPr marL="0" indent="0">
              <a:buNone/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Times" panose="02020603050405020304" pitchFamily="18" charset="0"/>
            </a:endParaRPr>
          </a:p>
          <a:p>
            <a:endParaRPr lang="en-US" sz="1800" b="0" i="0" u="none" strike="noStrike" dirty="0">
              <a:solidFill>
                <a:srgbClr val="000000"/>
              </a:solidFill>
              <a:effectLst/>
              <a:latin typeface="Times" panose="02020603050405020304" pitchFamily="18" charset="0"/>
            </a:endParaRPr>
          </a:p>
          <a:p>
            <a:endParaRPr lang="en-US" sz="1800" b="0" i="0" u="none" strike="noStrike" dirty="0">
              <a:solidFill>
                <a:srgbClr val="000000"/>
              </a:solidFill>
              <a:effectLst/>
              <a:latin typeface="Times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45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68575-2F58-4BC1-A7D5-FC6137C20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 (cont. part 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BE2D1D-F312-4AA8-A97F-11A48CD53C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2200" b="0" i="0" u="none" strike="noStrike" dirty="0">
                <a:solidFill>
                  <a:srgbClr val="000000"/>
                </a:solidFill>
                <a:effectLst/>
                <a:latin typeface="Neue Haas Grotesk Text Pro" panose="020B0504020202020204" pitchFamily="34" charset="0"/>
              </a:rPr>
              <a:t>B </a:t>
            </a:r>
            <a:r>
              <a:rPr lang="en-US" sz="2200" b="0" i="0" u="none" strike="noStrike" dirty="0" err="1">
                <a:solidFill>
                  <a:srgbClr val="000000"/>
                </a:solidFill>
                <a:effectLst/>
                <a:latin typeface="Neue Haas Grotesk Text Pro" panose="020B0504020202020204" pitchFamily="34" charset="0"/>
              </a:rPr>
              <a:t>Aïssa</a:t>
            </a:r>
            <a:r>
              <a:rPr lang="en-US" sz="2200" b="0" i="0" u="none" strike="noStrike" dirty="0">
                <a:solidFill>
                  <a:srgbClr val="000000"/>
                </a:solidFill>
                <a:effectLst/>
                <a:latin typeface="Neue Haas Grotesk Text Pro" panose="020B0504020202020204" pitchFamily="34" charset="0"/>
              </a:rPr>
              <a:t>, D. </a:t>
            </a:r>
            <a:r>
              <a:rPr lang="en-US" sz="2200" b="0" i="0" u="none" strike="noStrike" dirty="0" err="1">
                <a:solidFill>
                  <a:srgbClr val="000000"/>
                </a:solidFill>
                <a:effectLst/>
                <a:latin typeface="Neue Haas Grotesk Text Pro" panose="020B0504020202020204" pitchFamily="34" charset="0"/>
              </a:rPr>
              <a:t>Therriault</a:t>
            </a:r>
            <a:r>
              <a:rPr lang="en-US" sz="2200" b="0" i="0" u="none" strike="noStrike" dirty="0">
                <a:solidFill>
                  <a:srgbClr val="000000"/>
                </a:solidFill>
                <a:effectLst/>
                <a:latin typeface="Neue Haas Grotesk Text Pro" panose="020B0504020202020204" pitchFamily="34" charset="0"/>
              </a:rPr>
              <a:t>, E. Haddad, and W. </a:t>
            </a:r>
            <a:r>
              <a:rPr lang="en-US" sz="2200" b="0" i="0" u="none" strike="noStrike" dirty="0" err="1">
                <a:solidFill>
                  <a:srgbClr val="000000"/>
                </a:solidFill>
                <a:effectLst/>
                <a:latin typeface="Neue Haas Grotesk Text Pro" panose="020B0504020202020204" pitchFamily="34" charset="0"/>
              </a:rPr>
              <a:t>Jamroz</a:t>
            </a:r>
            <a:r>
              <a:rPr lang="en-US" sz="2200" b="0" i="0" u="none" strike="noStrike" dirty="0">
                <a:solidFill>
                  <a:srgbClr val="000000"/>
                </a:solidFill>
                <a:effectLst/>
                <a:latin typeface="Neue Haas Grotesk Text Pro" panose="020B0504020202020204" pitchFamily="34" charset="0"/>
              </a:rPr>
              <a:t> “Self-Healing Materials Systems: Overview of Major Approaches and Recent Developed Technologies” Advances in Materials Science and Engineering, Volume 2012, 2012, 17 pages</a:t>
            </a:r>
          </a:p>
          <a:p>
            <a:r>
              <a:rPr lang="en-US" sz="2200" b="0" i="0" u="none" strike="noStrike" dirty="0">
                <a:solidFill>
                  <a:srgbClr val="000000"/>
                </a:solidFill>
                <a:effectLst/>
                <a:latin typeface="Neue Haas Grotesk Text Pro" panose="020B0504020202020204" pitchFamily="34" charset="0"/>
              </a:rPr>
              <a:t>C. </a:t>
            </a:r>
            <a:r>
              <a:rPr lang="en-US" sz="2200" b="0" i="0" u="none" strike="noStrike" dirty="0" err="1">
                <a:solidFill>
                  <a:srgbClr val="000000"/>
                </a:solidFill>
                <a:effectLst/>
                <a:latin typeface="Neue Haas Grotesk Text Pro" panose="020B0504020202020204" pitchFamily="34" charset="0"/>
              </a:rPr>
              <a:t>Kwakernaak</a:t>
            </a:r>
            <a:r>
              <a:rPr lang="en-US" sz="2200" b="0" i="0" u="none" strike="noStrike" dirty="0">
                <a:solidFill>
                  <a:srgbClr val="000000"/>
                </a:solidFill>
                <a:effectLst/>
                <a:latin typeface="Neue Haas Grotesk Text Pro" panose="020B0504020202020204" pitchFamily="34" charset="0"/>
              </a:rPr>
              <a:t>, W. </a:t>
            </a:r>
            <a:r>
              <a:rPr lang="en-US" sz="2200" b="0" i="0" u="none" strike="noStrike" dirty="0" err="1">
                <a:solidFill>
                  <a:srgbClr val="000000"/>
                </a:solidFill>
                <a:effectLst/>
                <a:latin typeface="Neue Haas Grotesk Text Pro" panose="020B0504020202020204" pitchFamily="34" charset="0"/>
              </a:rPr>
              <a:t>Sloof</a:t>
            </a:r>
            <a:r>
              <a:rPr lang="en-US" sz="2200" b="0" i="0" u="none" strike="noStrike" dirty="0">
                <a:solidFill>
                  <a:srgbClr val="000000"/>
                </a:solidFill>
                <a:effectLst/>
                <a:latin typeface="Neue Haas Grotesk Text Pro" panose="020B0504020202020204" pitchFamily="34" charset="0"/>
              </a:rPr>
              <a:t>, and E. </a:t>
            </a:r>
            <a:r>
              <a:rPr lang="en-US" sz="2200" b="0" i="0" u="none" strike="noStrike" dirty="0" err="1">
                <a:solidFill>
                  <a:srgbClr val="000000"/>
                </a:solidFill>
                <a:effectLst/>
                <a:latin typeface="Neue Haas Grotesk Text Pro" panose="020B0504020202020204" pitchFamily="34" charset="0"/>
              </a:rPr>
              <a:t>Brück</a:t>
            </a:r>
            <a:r>
              <a:rPr lang="en-US" sz="2200" b="0" i="0" u="none" strike="noStrike" dirty="0">
                <a:solidFill>
                  <a:srgbClr val="000000"/>
                </a:solidFill>
                <a:effectLst/>
                <a:latin typeface="Neue Haas Grotesk Text Pro" panose="020B0504020202020204" pitchFamily="34" charset="0"/>
              </a:rPr>
              <a:t> “Self-Healing of Creep Damage by Gold Precipitation in Iron Alloys” Advanced Engineering Materials, Volume 17(5), May 2015</a:t>
            </a:r>
          </a:p>
          <a:p>
            <a:r>
              <a:rPr lang="en-US" sz="2200" dirty="0">
                <a:solidFill>
                  <a:srgbClr val="000000"/>
                </a:solidFill>
                <a:latin typeface="Neue Haas Grotesk Text Pro" panose="020B0504020202020204" pitchFamily="34" charset="0"/>
              </a:rPr>
              <a:t>P</a:t>
            </a:r>
            <a:r>
              <a:rPr lang="en-US" sz="2200" b="0" i="0" u="none" strike="noStrike" dirty="0">
                <a:solidFill>
                  <a:srgbClr val="000000"/>
                </a:solidFill>
                <a:effectLst/>
                <a:latin typeface="Neue Haas Grotesk Text Pro" panose="020B0504020202020204" pitchFamily="34" charset="0"/>
              </a:rPr>
              <a:t>. Sunday </a:t>
            </a:r>
            <a:r>
              <a:rPr lang="en-US" sz="2200" b="0" i="0" u="none" strike="noStrike" dirty="0" err="1">
                <a:solidFill>
                  <a:srgbClr val="000000"/>
                </a:solidFill>
                <a:effectLst/>
                <a:latin typeface="Neue Haas Grotesk Text Pro" panose="020B0504020202020204" pitchFamily="34" charset="0"/>
              </a:rPr>
              <a:t>Nnamchi</a:t>
            </a:r>
            <a:r>
              <a:rPr lang="en-US" sz="2200" b="0" i="0" u="none" strike="noStrike" dirty="0">
                <a:solidFill>
                  <a:srgbClr val="000000"/>
                </a:solidFill>
                <a:effectLst/>
                <a:latin typeface="Neue Haas Grotesk Text Pro" panose="020B0504020202020204" pitchFamily="34" charset="0"/>
              </a:rPr>
              <a:t> and C. Sunday </a:t>
            </a:r>
            <a:r>
              <a:rPr lang="en-US" sz="2200" b="0" i="0" u="none" strike="noStrike" dirty="0" err="1">
                <a:solidFill>
                  <a:srgbClr val="000000"/>
                </a:solidFill>
                <a:effectLst/>
                <a:latin typeface="Neue Haas Grotesk Text Pro" panose="020B0504020202020204" pitchFamily="34" charset="0"/>
              </a:rPr>
              <a:t>Obayi</a:t>
            </a:r>
            <a:r>
              <a:rPr lang="en-US" sz="2200" b="0" i="0" u="none" strike="noStrike" dirty="0">
                <a:solidFill>
                  <a:srgbClr val="000000"/>
                </a:solidFill>
                <a:effectLst/>
                <a:latin typeface="Neue Haas Grotesk Text Pro" panose="020B0504020202020204" pitchFamily="34" charset="0"/>
              </a:rPr>
              <a:t> “Self-Healing in Titanium Alloys: A Materials Science </a:t>
            </a:r>
            <a:r>
              <a:rPr lang="en-US" sz="2200" b="0" i="0" u="none" strike="noStrike" dirty="0" err="1">
                <a:solidFill>
                  <a:srgbClr val="000000"/>
                </a:solidFill>
                <a:effectLst/>
                <a:latin typeface="Neue Haas Grotesk Text Pro" panose="020B0504020202020204" pitchFamily="34" charset="0"/>
              </a:rPr>
              <a:t>Perspective”</a:t>
            </a:r>
            <a:r>
              <a:rPr lang="en-US" sz="2200" b="0" i="0" u="sng" strike="noStrike" dirty="0" err="1">
                <a:solidFill>
                  <a:srgbClr val="000000"/>
                </a:solidFill>
                <a:effectLst/>
                <a:latin typeface="Neue Haas Grotesk Text Pro" panose="020B0504020202020204" pitchFamily="34" charset="0"/>
                <a:hlinkClick r:id="rId2"/>
              </a:rPr>
              <a:t>https</a:t>
            </a:r>
            <a:r>
              <a:rPr lang="en-US" sz="2200" b="0" i="0" u="sng" strike="noStrike" dirty="0">
                <a:solidFill>
                  <a:srgbClr val="000000"/>
                </a:solidFill>
                <a:effectLst/>
                <a:latin typeface="Neue Haas Grotesk Text Pro" panose="020B0504020202020204" pitchFamily="34" charset="0"/>
                <a:hlinkClick r:id="rId2"/>
              </a:rPr>
              <a:t>://www.intechopen.com/online-first/self-healing-in-titanium-alloys-a-materials-scienc</a:t>
            </a:r>
            <a:r>
              <a:rPr lang="en-US" sz="2200" b="0" i="0" u="none" strike="noStrike" dirty="0">
                <a:solidFill>
                  <a:srgbClr val="000000"/>
                </a:solidFill>
                <a:effectLst/>
                <a:latin typeface="Neue Haas Grotesk Text Pro" panose="020B0504020202020204" pitchFamily="34" charset="0"/>
              </a:rPr>
              <a:t> </a:t>
            </a:r>
            <a:r>
              <a:rPr lang="en-US" sz="2200" b="0" i="0" u="sng" strike="noStrike" dirty="0">
                <a:solidFill>
                  <a:srgbClr val="000000"/>
                </a:solidFill>
                <a:effectLst/>
                <a:latin typeface="Neue Haas Grotesk Text Pro" panose="020B0504020202020204" pitchFamily="34" charset="0"/>
                <a:hlinkClick r:id="rId3"/>
              </a:rPr>
              <a:t>e-perspective</a:t>
            </a:r>
            <a:r>
              <a:rPr lang="en-US" sz="2200" b="0" i="0" u="none" strike="noStrike" dirty="0">
                <a:solidFill>
                  <a:srgbClr val="000000"/>
                </a:solidFill>
                <a:effectLst/>
                <a:latin typeface="Neue Haas Grotesk Text Pro" panose="020B0504020202020204" pitchFamily="34" charset="0"/>
              </a:rPr>
              <a:t> </a:t>
            </a:r>
            <a:r>
              <a:rPr lang="en-US" sz="2200" b="0" i="0" u="none" strike="noStrike" dirty="0" err="1">
                <a:solidFill>
                  <a:srgbClr val="000000"/>
                </a:solidFill>
                <a:effectLst/>
                <a:latin typeface="Neue Haas Grotesk Text Pro" panose="020B0504020202020204" pitchFamily="34" charset="0"/>
              </a:rPr>
              <a:t>Intechopen</a:t>
            </a:r>
            <a:r>
              <a:rPr lang="en-US" sz="2200" b="0" i="0" u="none" strike="noStrike" dirty="0">
                <a:solidFill>
                  <a:srgbClr val="000000"/>
                </a:solidFill>
                <a:effectLst/>
                <a:latin typeface="Neue Haas Grotesk Text Pro" panose="020B0504020202020204" pitchFamily="34" charset="0"/>
              </a:rPr>
              <a:t>, May 19th 2020 (Accessed 9/17/20)</a:t>
            </a:r>
          </a:p>
          <a:p>
            <a:r>
              <a:rPr lang="en-US" sz="2200" dirty="0">
                <a:effectLst/>
                <a:latin typeface="Neue Haas Grotesk Text Pro" panose="020B0504020202020204" pitchFamily="34" charset="0"/>
              </a:rPr>
              <a:t>Michael, </a:t>
            </a:r>
            <a:r>
              <a:rPr lang="en-US" sz="2200" dirty="0" err="1">
                <a:effectLst/>
                <a:latin typeface="Neue Haas Grotesk Text Pro" panose="020B0504020202020204" pitchFamily="34" charset="0"/>
              </a:rPr>
              <a:t>Nosonovsky</a:t>
            </a:r>
            <a:r>
              <a:rPr lang="en-US" sz="2200" dirty="0">
                <a:effectLst/>
                <a:latin typeface="Neue Haas Grotesk Text Pro" panose="020B0504020202020204" pitchFamily="34" charset="0"/>
              </a:rPr>
              <a:t>, et al. “Self-Organization at the Frictional Interface for Green Tribology.” </a:t>
            </a:r>
            <a:r>
              <a:rPr lang="en-US" sz="2200" i="1" dirty="0">
                <a:effectLst/>
                <a:latin typeface="Neue Haas Grotesk Text Pro" panose="020B0504020202020204" pitchFamily="34" charset="0"/>
              </a:rPr>
              <a:t>Philosophical Transactions of the Royal Society A: Mathematical, Physical and Engineering Sciences</a:t>
            </a:r>
            <a:r>
              <a:rPr lang="en-US" sz="2200" dirty="0">
                <a:effectLst/>
                <a:latin typeface="Neue Haas Grotesk Text Pro" panose="020B0504020202020204" pitchFamily="34" charset="0"/>
              </a:rPr>
              <a:t>, 28 Oct. 2010, royalsocietypublishing.org/</a:t>
            </a:r>
            <a:r>
              <a:rPr lang="en-US" sz="2200" dirty="0" err="1">
                <a:effectLst/>
                <a:latin typeface="Neue Haas Grotesk Text Pro" panose="020B0504020202020204" pitchFamily="34" charset="0"/>
              </a:rPr>
              <a:t>doi</a:t>
            </a:r>
            <a:r>
              <a:rPr lang="en-US" sz="2200" dirty="0">
                <a:effectLst/>
                <a:latin typeface="Neue Haas Grotesk Text Pro" panose="020B0504020202020204" pitchFamily="34" charset="0"/>
              </a:rPr>
              <a:t>/10.1098/rsta.2010.0179. </a:t>
            </a:r>
          </a:p>
          <a:p>
            <a:r>
              <a:rPr lang="en-US" sz="2200" dirty="0" err="1">
                <a:effectLst/>
                <a:latin typeface="Neue Haas Grotesk Text Pro" panose="020B0504020202020204" pitchFamily="34" charset="0"/>
              </a:rPr>
              <a:t>Montazer</a:t>
            </a:r>
            <a:r>
              <a:rPr lang="en-US" sz="2200" dirty="0">
                <a:effectLst/>
                <a:latin typeface="Neue Haas Grotesk Text Pro" panose="020B0504020202020204" pitchFamily="34" charset="0"/>
              </a:rPr>
              <a:t>, Majid, and Tina </a:t>
            </a:r>
            <a:r>
              <a:rPr lang="en-US" sz="2200" dirty="0" err="1">
                <a:effectLst/>
                <a:latin typeface="Neue Haas Grotesk Text Pro" panose="020B0504020202020204" pitchFamily="34" charset="0"/>
              </a:rPr>
              <a:t>Harifi</a:t>
            </a:r>
            <a:r>
              <a:rPr lang="en-US" sz="2200" dirty="0">
                <a:effectLst/>
                <a:latin typeface="Neue Haas Grotesk Text Pro" panose="020B0504020202020204" pitchFamily="34" charset="0"/>
              </a:rPr>
              <a:t>. “</a:t>
            </a:r>
            <a:r>
              <a:rPr lang="en-US" sz="2200" dirty="0" err="1">
                <a:effectLst/>
                <a:latin typeface="Neue Haas Grotesk Text Pro" panose="020B0504020202020204" pitchFamily="34" charset="0"/>
              </a:rPr>
              <a:t>Nanofinishes</a:t>
            </a:r>
            <a:r>
              <a:rPr lang="en-US" sz="2200" dirty="0">
                <a:effectLst/>
                <a:latin typeface="Neue Haas Grotesk Text Pro" panose="020B0504020202020204" pitchFamily="34" charset="0"/>
              </a:rPr>
              <a:t> for Self-Cleaning Textiles.” </a:t>
            </a:r>
            <a:r>
              <a:rPr lang="en-US" sz="2200" i="1" dirty="0" err="1">
                <a:effectLst/>
                <a:latin typeface="Neue Haas Grotesk Text Pro" panose="020B0504020202020204" pitchFamily="34" charset="0"/>
              </a:rPr>
              <a:t>Nanofinishing</a:t>
            </a:r>
            <a:r>
              <a:rPr lang="en-US" sz="2200" i="1" dirty="0">
                <a:effectLst/>
                <a:latin typeface="Neue Haas Grotesk Text Pro" panose="020B0504020202020204" pitchFamily="34" charset="0"/>
              </a:rPr>
              <a:t> of Textile Materials</a:t>
            </a:r>
            <a:r>
              <a:rPr lang="en-US" sz="2200" dirty="0">
                <a:effectLst/>
                <a:latin typeface="Neue Haas Grotesk Text Pro" panose="020B0504020202020204" pitchFamily="34" charset="0"/>
              </a:rPr>
              <a:t>, Woodhead Publishing, 22 June 2018, </a:t>
            </a:r>
            <a:r>
              <a:rPr lang="en-US" sz="2200" dirty="0">
                <a:effectLst/>
                <a:latin typeface="Neue Haas Grotesk Text Pro" panose="020B0504020202020204" pitchFamily="34" charset="0"/>
                <a:hlinkClick r:id="rId4"/>
              </a:rPr>
              <a:t>www.sciencedirect.com/science/article/pii/B9780081012147000091</a:t>
            </a:r>
            <a:r>
              <a:rPr lang="en-US" sz="2200" dirty="0">
                <a:effectLst/>
                <a:latin typeface="Neue Haas Grotesk Text Pro" panose="020B0504020202020204" pitchFamily="34" charset="0"/>
              </a:rPr>
              <a:t>.</a:t>
            </a:r>
          </a:p>
          <a:p>
            <a:r>
              <a:rPr lang="en-US" sz="2200" dirty="0">
                <a:latin typeface="Neue Haas Grotesk Text Pro" panose="020B0504020202020204" pitchFamily="34" charset="0"/>
              </a:rPr>
              <a:t>All images sourced from Wikimedia Commons. </a:t>
            </a:r>
            <a:endParaRPr lang="en-US" sz="2200" dirty="0">
              <a:effectLst/>
              <a:latin typeface="Neue Haas Grotesk Text Pro" panose="020B0504020202020204" pitchFamily="34" charset="0"/>
            </a:endParaRPr>
          </a:p>
          <a:p>
            <a:endParaRPr lang="en-US" sz="1400" dirty="0">
              <a:effectLst/>
            </a:endParaRPr>
          </a:p>
          <a:p>
            <a:endParaRPr lang="en-US" sz="1800" b="0" i="0" u="none" strike="noStrike" dirty="0">
              <a:solidFill>
                <a:srgbClr val="000000"/>
              </a:solidFill>
              <a:effectLst/>
              <a:latin typeface="Times" panose="02020603050405020304" pitchFamily="18" charset="0"/>
            </a:endParaRPr>
          </a:p>
          <a:p>
            <a:endParaRPr lang="en-US" sz="1800" b="0" i="0" u="none" strike="noStrike" dirty="0">
              <a:solidFill>
                <a:srgbClr val="000000"/>
              </a:solidFill>
              <a:effectLst/>
              <a:latin typeface="Times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874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1F03B3-4EDF-45D7-9E69-CD1CD0399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en-US" dirty="0"/>
              <a:t>Biomimicry vs. Bioinspiration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9144"/>
          </a:xfrm>
          <a:prstGeom prst="rect">
            <a:avLst/>
          </a:prstGeom>
          <a:solidFill>
            <a:schemeClr val="tx1">
              <a:lumMod val="65000"/>
              <a:lumOff val="35000"/>
              <a:alpha val="30000"/>
            </a:schemeClr>
          </a:solidFill>
          <a:ln w="9525">
            <a:solidFill>
              <a:schemeClr val="tx1">
                <a:lumMod val="65000"/>
                <a:lumOff val="35000"/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053D894-078C-4673-BE25-2167C66467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9077440"/>
              </p:ext>
            </p:extLst>
          </p:nvPr>
        </p:nvGraphicFramePr>
        <p:xfrm>
          <a:off x="838200" y="1926266"/>
          <a:ext cx="105156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2031F30-C96B-4618-9202-9B4D1CA852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616449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53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A57CF-F4D5-46CC-A75A-53A0E08D1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 of Inspiration and Applications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10651FAE-B07A-4DF1-AB6F-186CC84F2302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75024136"/>
              </p:ext>
            </p:extLst>
          </p:nvPr>
        </p:nvGraphicFramePr>
        <p:xfrm>
          <a:off x="6345936" y="2630424"/>
          <a:ext cx="4937760" cy="369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FB41A902-7CA6-488F-8F4F-C83538F15932}"/>
              </a:ext>
            </a:extLst>
          </p:cNvPr>
          <p:cNvGraphicFramePr>
            <a:graphicFrameLocks/>
          </p:cNvGraphicFramePr>
          <p:nvPr/>
        </p:nvGraphicFramePr>
        <p:xfrm>
          <a:off x="1267968" y="2630424"/>
          <a:ext cx="4937760" cy="369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9" name="Slide 3">
            <a:hlinkClick r:id="" action="ppaction://media"/>
            <a:extLst>
              <a:ext uri="{FF2B5EF4-FFF2-40B4-BE49-F238E27FC236}">
                <a16:creationId xmlns:a16="http://schemas.microsoft.com/office/drawing/2014/main" id="{D58EDA95-B071-4194-84EF-D47095D601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87404" y="6324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02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Freeform: Shape 72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5" name="Freeform: Shape 74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D0A2B2-45F5-4AEB-9628-34457F709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anchor="ctr">
            <a:normAutofit/>
          </a:bodyPr>
          <a:lstStyle/>
          <a:p>
            <a:r>
              <a:rPr lang="en-US" sz="2200" dirty="0"/>
              <a:t>Case Studies of Strong Natural Materials</a:t>
            </a:r>
            <a:br>
              <a:rPr lang="en-US" sz="2200" dirty="0"/>
            </a:br>
            <a:r>
              <a:rPr lang="en-US" sz="2200" dirty="0"/>
              <a:t>Spider Silk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A1AA45-D455-4373-A569-3DC67E3CA0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700"/>
              <a:t>Made entirely of special proteins called spidroins </a:t>
            </a:r>
          </a:p>
          <a:p>
            <a:pPr>
              <a:lnSpc>
                <a:spcPct val="100000"/>
              </a:lnSpc>
            </a:pPr>
            <a:r>
              <a:rPr lang="en-US" sz="1700"/>
              <a:t>Dragline silk is the strongest</a:t>
            </a:r>
          </a:p>
          <a:p>
            <a:pPr lvl="1">
              <a:lnSpc>
                <a:spcPct val="100000"/>
              </a:lnSpc>
            </a:pPr>
            <a:r>
              <a:rPr lang="en-US" sz="1700"/>
              <a:t>Composite of two proteins organized into three regions</a:t>
            </a:r>
          </a:p>
          <a:p>
            <a:pPr lvl="1">
              <a:lnSpc>
                <a:spcPct val="100000"/>
              </a:lnSpc>
            </a:pPr>
            <a:r>
              <a:rPr lang="en-US" sz="1700"/>
              <a:t>An amorphous region connected to a crystalline region by a slightly less crystalline region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9D4F38F-12AA-486D-9A62-A1FDB8414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01184" y="1402690"/>
            <a:ext cx="6922008" cy="415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de 4">
            <a:hlinkClick r:id="" action="ppaction://media"/>
            <a:extLst>
              <a:ext uri="{FF2B5EF4-FFF2-40B4-BE49-F238E27FC236}">
                <a16:creationId xmlns:a16="http://schemas.microsoft.com/office/drawing/2014/main" id="{B498421F-315A-4659-8D6C-DC0B0CE4D0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1572" y="62865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4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2" name="Rectangle 134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C47FE5-1389-429B-ABE1-C5377CF4D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dirty="0"/>
              <a:t>Case Studies of Strong Natural Materials</a:t>
            </a:r>
            <a:br>
              <a:rPr lang="en-US" sz="2400" dirty="0"/>
            </a:br>
            <a:r>
              <a:rPr lang="en-US" sz="2400" dirty="0" err="1"/>
              <a:t>Polychaete</a:t>
            </a:r>
            <a:r>
              <a:rPr lang="en-US" sz="2400" dirty="0"/>
              <a:t> Worm Jaw</a:t>
            </a:r>
          </a:p>
        </p:txBody>
      </p:sp>
      <p:sp>
        <p:nvSpPr>
          <p:cNvPr id="2053" name="Rectangle 136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4" name="Rectangle 138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604FE1-D219-49A9-AD1A-9D812DD39ABF}"/>
              </a:ext>
            </a:extLst>
          </p:cNvPr>
          <p:cNvSpPr txBox="1"/>
          <p:nvPr/>
        </p:nvSpPr>
        <p:spPr>
          <a:xfrm>
            <a:off x="411479" y="2688336"/>
            <a:ext cx="4498848" cy="3584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Gradient from harder materials at tip to softer materials to connect to the tissue of the jaw</a:t>
            </a:r>
          </a:p>
          <a:p>
            <a:pPr marL="285750"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Dynamic crosslinks between proteins and metallic ions</a:t>
            </a:r>
          </a:p>
          <a:p>
            <a:pPr marL="285750"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Inspired scientists to replicate the gradient by controlling the amount of metallic ions available for bonding</a:t>
            </a:r>
          </a:p>
          <a:p>
            <a:pPr marL="742950" lvl="1"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Saw stiffness multiply by up to two hundred</a:t>
            </a:r>
          </a:p>
        </p:txBody>
      </p:sp>
      <p:pic>
        <p:nvPicPr>
          <p:cNvPr id="2050" name="Picture 2">
            <a:hlinkClick r:id="rId4"/>
            <a:extLst>
              <a:ext uri="{FF2B5EF4-FFF2-40B4-BE49-F238E27FC236}">
                <a16:creationId xmlns:a16="http://schemas.microsoft.com/office/drawing/2014/main" id="{C93235AA-4083-45F6-A469-CA47A556FE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99" r="2" b="2"/>
          <a:stretch/>
        </p:blipFill>
        <p:spPr bwMode="auto"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noFill/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de 5">
            <a:hlinkClick r:id="" action="ppaction://media"/>
            <a:extLst>
              <a:ext uri="{FF2B5EF4-FFF2-40B4-BE49-F238E27FC236}">
                <a16:creationId xmlns:a16="http://schemas.microsoft.com/office/drawing/2014/main" id="{2A755F63-E6C4-4F99-AE35-7F86D20AFC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77321" y="627278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04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3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2550BE34-C2B8-49B8-8519-67A8CAD51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A7457DD9-5A45-400A-AB4B-4B4EDECA2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28506E-5E99-4BF3-85B0-3CEE0A185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746" y="586822"/>
            <a:ext cx="3537285" cy="1645920"/>
          </a:xfrm>
        </p:spPr>
        <p:txBody>
          <a:bodyPr>
            <a:normAutofit/>
          </a:bodyPr>
          <a:lstStyle/>
          <a:p>
            <a:r>
              <a:rPr lang="en-US" sz="2700"/>
              <a:t>Case Studies of Strong Natural Materials</a:t>
            </a:r>
            <a:br>
              <a:rPr lang="en-US" sz="2700"/>
            </a:br>
            <a:r>
              <a:rPr lang="en-US" sz="2700"/>
              <a:t>Nacre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41CF7D6-A660-431A-B0BB-140A0D555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570A85B-3810-4F95-97B0-CBF4CCDB3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8113" y="1405210"/>
            <a:ext cx="1463040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EE7E43-5FF3-45DD-9951-E348C6C48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1164" y="586822"/>
            <a:ext cx="6002636" cy="1645920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500"/>
              <a:t>“Brick and mortar” structure</a:t>
            </a:r>
          </a:p>
          <a:p>
            <a:pPr>
              <a:lnSpc>
                <a:spcPct val="100000"/>
              </a:lnSpc>
            </a:pPr>
            <a:r>
              <a:rPr lang="en-US" sz="1500"/>
              <a:t>Nanolayers of aragonite with organic materials in between</a:t>
            </a:r>
          </a:p>
          <a:p>
            <a:pPr>
              <a:lnSpc>
                <a:spcPct val="100000"/>
              </a:lnSpc>
            </a:pPr>
            <a:r>
              <a:rPr lang="en-US" sz="1500"/>
              <a:t>Allows the organic materials to squish under pressure</a:t>
            </a:r>
          </a:p>
          <a:p>
            <a:pPr>
              <a:lnSpc>
                <a:spcPct val="100000"/>
              </a:lnSpc>
            </a:pPr>
            <a:r>
              <a:rPr lang="en-US" sz="1500"/>
              <a:t>Stronger than a traditional sheet of aragonite</a:t>
            </a:r>
          </a:p>
        </p:txBody>
      </p:sp>
      <p:pic>
        <p:nvPicPr>
          <p:cNvPr id="5122" name="Picture 2">
            <a:hlinkClick r:id="rId4"/>
            <a:extLst>
              <a:ext uri="{FF2B5EF4-FFF2-40B4-BE49-F238E27FC236}">
                <a16:creationId xmlns:a16="http://schemas.microsoft.com/office/drawing/2014/main" id="{B0EFD0ED-2611-47B1-92F8-D6B393F6D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53388" y="2734056"/>
            <a:ext cx="7573616" cy="348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de 6">
            <a:hlinkClick r:id="" action="ppaction://media"/>
            <a:extLst>
              <a:ext uri="{FF2B5EF4-FFF2-40B4-BE49-F238E27FC236}">
                <a16:creationId xmlns:a16="http://schemas.microsoft.com/office/drawing/2014/main" id="{BDACB072-8E5C-433F-867B-644216BDF5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21863" y="6289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14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1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4E2ED6F9-63C3-4A8D-9BB4-1EA62533B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6D72081E-AD41-4FBB-B02B-698A68DBC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708FBC-B4C9-430A-AEAE-D25F119E5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4495466"/>
            <a:ext cx="3538728" cy="1536192"/>
          </a:xfrm>
        </p:spPr>
        <p:txBody>
          <a:bodyPr>
            <a:normAutofit/>
          </a:bodyPr>
          <a:lstStyle/>
          <a:p>
            <a:r>
              <a:rPr lang="en-US" sz="2500"/>
              <a:t>Case Studies of Strong Natural Materials</a:t>
            </a:r>
            <a:br>
              <a:rPr lang="en-US" sz="2500"/>
            </a:br>
            <a:r>
              <a:rPr lang="en-US" sz="2500"/>
              <a:t>Collagen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A84C068-F648-4DE8-B987-FAA94D4C10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4"/>
          <a:stretch/>
        </p:blipFill>
        <p:spPr bwMode="auto">
          <a:xfrm>
            <a:off x="20" y="10"/>
            <a:ext cx="12191980" cy="399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716248AD-805F-41BF-9B57-FC53E5B32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1F82758F-B2B3-4F0A-BB90-4BFFEDD16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8113" y="5258990"/>
            <a:ext cx="1463040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13A31-20A5-4D0D-A34E-4E3EBE75E5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9240" y="4495466"/>
            <a:ext cx="6007608" cy="1536192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400" dirty="0"/>
              <a:t>Most abundant protein in skin, which composes up to 75%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Arranged in tendrils</a:t>
            </a:r>
          </a:p>
          <a:p>
            <a:pPr lvl="1">
              <a:lnSpc>
                <a:spcPct val="100000"/>
              </a:lnSpc>
            </a:pPr>
            <a:r>
              <a:rPr lang="en-US" sz="1400" dirty="0"/>
              <a:t>Tendrils in twisted triple-helical models</a:t>
            </a:r>
          </a:p>
          <a:p>
            <a:pPr lvl="1">
              <a:lnSpc>
                <a:spcPct val="100000"/>
              </a:lnSpc>
            </a:pPr>
            <a:r>
              <a:rPr lang="en-US" sz="1400" dirty="0"/>
              <a:t>Young’s Modulus of 4.8 </a:t>
            </a:r>
            <a:r>
              <a:rPr lang="en-US" sz="1400" dirty="0" err="1"/>
              <a:t>GPa</a:t>
            </a:r>
            <a:endParaRPr lang="en-US" sz="1400" dirty="0"/>
          </a:p>
          <a:p>
            <a:pPr lvl="1">
              <a:lnSpc>
                <a:spcPct val="100000"/>
              </a:lnSpc>
            </a:pPr>
            <a:r>
              <a:rPr lang="en-US" sz="1400" dirty="0"/>
              <a:t>Explains why skin tears in non-linear manner</a:t>
            </a:r>
          </a:p>
          <a:p>
            <a:pPr lvl="1">
              <a:lnSpc>
                <a:spcPct val="100000"/>
              </a:lnSpc>
            </a:pPr>
            <a:endParaRPr lang="en-US" sz="1400" dirty="0"/>
          </a:p>
        </p:txBody>
      </p:sp>
      <p:pic>
        <p:nvPicPr>
          <p:cNvPr id="4" name="Slide 8">
            <a:hlinkClick r:id="" action="ppaction://media"/>
            <a:extLst>
              <a:ext uri="{FF2B5EF4-FFF2-40B4-BE49-F238E27FC236}">
                <a16:creationId xmlns:a16="http://schemas.microsoft.com/office/drawing/2014/main" id="{A5A89EF3-7586-4EEC-A776-0437B3489E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21863" y="64515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17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8F4C09-7C63-4E81-BDCE-EC24D70DC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anchor="b">
            <a:normAutofit/>
          </a:bodyPr>
          <a:lstStyle/>
          <a:p>
            <a:r>
              <a:rPr lang="en-US" sz="2400"/>
              <a:t>Case Study of a Biomimicked Polymer : </a:t>
            </a:r>
            <a:r>
              <a:rPr lang="en-US" sz="2400" i="1"/>
              <a:t>Canna Indica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C56D8-B214-45B2-A2FF-BFDF367F9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9" y="2688336"/>
            <a:ext cx="4498848" cy="3584448"/>
          </a:xfrm>
        </p:spPr>
        <p:txBody>
          <a:bodyPr anchor="t">
            <a:normAutofit/>
          </a:bodyPr>
          <a:lstStyle/>
          <a:p>
            <a:r>
              <a:rPr lang="en-US" sz="1700"/>
              <a:t>Materials have been created specifically to mimic the properties of the seed, leaf, and pod of </a:t>
            </a:r>
            <a:r>
              <a:rPr lang="en-US" sz="1700" i="1"/>
              <a:t>canna indica.</a:t>
            </a:r>
          </a:p>
          <a:p>
            <a:pPr lvl="1"/>
            <a:r>
              <a:rPr lang="en-US" sz="1700"/>
              <a:t>Their extreme hydrophobia leads to them having self cleaning properties. </a:t>
            </a:r>
          </a:p>
          <a:p>
            <a:pPr lvl="1"/>
            <a:r>
              <a:rPr lang="en-US" sz="1700"/>
              <a:t>They barely reflect any wavelengths of light, leading to them being a cheap coating for solar panels. </a:t>
            </a:r>
          </a:p>
        </p:txBody>
      </p:sp>
      <p:pic>
        <p:nvPicPr>
          <p:cNvPr id="6146" name="Picture 2">
            <a:hlinkClick r:id="rId4"/>
            <a:extLst>
              <a:ext uri="{FF2B5EF4-FFF2-40B4-BE49-F238E27FC236}">
                <a16:creationId xmlns:a16="http://schemas.microsoft.com/office/drawing/2014/main" id="{E5DB3A77-DF3C-4191-81C0-EC9623808E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9805"/>
          <a:stretch/>
        </p:blipFill>
        <p:spPr bwMode="auto"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noFill/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des 8">
            <a:hlinkClick r:id="" action="ppaction://media"/>
            <a:extLst>
              <a:ext uri="{FF2B5EF4-FFF2-40B4-BE49-F238E27FC236}">
                <a16:creationId xmlns:a16="http://schemas.microsoft.com/office/drawing/2014/main" id="{B61C0357-F11A-43AE-8CD5-3878677373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2400" y="633628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39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0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2" name="Rectangle 72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CA8D528-69D8-4018-A258-B51ECC2D3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anchor="b">
            <a:normAutofit/>
          </a:bodyPr>
          <a:lstStyle/>
          <a:p>
            <a:r>
              <a:rPr lang="en-US" sz="3400"/>
              <a:t>Soft Materials</a:t>
            </a:r>
          </a:p>
        </p:txBody>
      </p:sp>
      <p:sp>
        <p:nvSpPr>
          <p:cNvPr id="4103" name="Rectangle 74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04" name="Rectangle 76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584BE0-F0E7-4ABB-9756-2102E73BA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9" y="2688336"/>
            <a:ext cx="4498848" cy="3584448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400"/>
              <a:t>Resides in the gap between fluids and crystals</a:t>
            </a:r>
          </a:p>
          <a:p>
            <a:pPr>
              <a:lnSpc>
                <a:spcPct val="100000"/>
              </a:lnSpc>
            </a:pPr>
            <a:r>
              <a:rPr lang="en-US" sz="1400"/>
              <a:t>Examples include polypeptides and DNA.</a:t>
            </a:r>
          </a:p>
          <a:p>
            <a:pPr>
              <a:lnSpc>
                <a:spcPct val="100000"/>
              </a:lnSpc>
            </a:pPr>
            <a:r>
              <a:rPr lang="en-US" sz="1400"/>
              <a:t>D</a:t>
            </a:r>
            <a:r>
              <a:rPr lang="en-US" sz="1400" b="0" i="0" u="none" strike="noStrike">
                <a:effectLst/>
              </a:rPr>
              <a:t>efined as an ordered array of repeating units of monomeric building blocks formed by reversible and directional non-covalent interactions</a:t>
            </a:r>
          </a:p>
          <a:p>
            <a:pPr>
              <a:lnSpc>
                <a:spcPct val="100000"/>
              </a:lnSpc>
            </a:pPr>
            <a:r>
              <a:rPr lang="en-US" sz="1400"/>
              <a:t>Aerogels are synthetic soft materials that are super lightweight and insulating.</a:t>
            </a:r>
          </a:p>
          <a:p>
            <a:pPr>
              <a:lnSpc>
                <a:spcPct val="100000"/>
              </a:lnSpc>
            </a:pPr>
            <a:r>
              <a:rPr lang="en-US" sz="1400"/>
              <a:t>Weak intermolecular forces and few covalent bonds</a:t>
            </a:r>
          </a:p>
          <a:p>
            <a:pPr lvl="1">
              <a:lnSpc>
                <a:spcPct val="100000"/>
              </a:lnSpc>
            </a:pPr>
            <a:r>
              <a:rPr lang="en-US" sz="1400"/>
              <a:t>Mainly held together by fibers and crosslinking</a:t>
            </a:r>
          </a:p>
          <a:p>
            <a:pPr marL="457200" lvl="1" indent="0">
              <a:lnSpc>
                <a:spcPct val="100000"/>
              </a:lnSpc>
              <a:buNone/>
            </a:pPr>
            <a:br>
              <a:rPr lang="en-US" sz="1400"/>
            </a:br>
            <a:endParaRPr lang="en-US" sz="1400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A7B2B560-7738-46DB-AC55-E905FCE331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65"/>
          <a:stretch/>
        </p:blipFill>
        <p:spPr bwMode="auto"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noFill/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de 9">
            <a:hlinkClick r:id="" action="ppaction://media"/>
            <a:extLst>
              <a:ext uri="{FF2B5EF4-FFF2-40B4-BE49-F238E27FC236}">
                <a16:creationId xmlns:a16="http://schemas.microsoft.com/office/drawing/2014/main" id="{DB4DDB51-10D5-4973-A5FC-9A4B21DC75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09400" y="64515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44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ccentBoxVTI">
  <a:themeElements>
    <a:clrScheme name="AnalogousFromLightSeedRightStep">
      <a:dk1>
        <a:srgbClr val="000000"/>
      </a:dk1>
      <a:lt1>
        <a:srgbClr val="FFFFFF"/>
      </a:lt1>
      <a:dk2>
        <a:srgbClr val="412524"/>
      </a:dk2>
      <a:lt2>
        <a:srgbClr val="E2E8E8"/>
      </a:lt2>
      <a:accent1>
        <a:srgbClr val="C69896"/>
      </a:accent1>
      <a:accent2>
        <a:srgbClr val="BA997F"/>
      </a:accent2>
      <a:accent3>
        <a:srgbClr val="AAA480"/>
      </a:accent3>
      <a:accent4>
        <a:srgbClr val="9BAA74"/>
      </a:accent4>
      <a:accent5>
        <a:srgbClr val="8FAC82"/>
      </a:accent5>
      <a:accent6>
        <a:srgbClr val="78B07E"/>
      </a:accent6>
      <a:hlink>
        <a:srgbClr val="568D8F"/>
      </a:hlink>
      <a:folHlink>
        <a:srgbClr val="7F7F7F"/>
      </a:folHlink>
    </a:clrScheme>
    <a:fontScheme name="Avenir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B7E0BF38FCC8419568979726913C70" ma:contentTypeVersion="2" ma:contentTypeDescription="Create a new document." ma:contentTypeScope="" ma:versionID="ce15d0763055caa0e0e428072096a657">
  <xsd:schema xmlns:xsd="http://www.w3.org/2001/XMLSchema" xmlns:xs="http://www.w3.org/2001/XMLSchema" xmlns:p="http://schemas.microsoft.com/office/2006/metadata/properties" xmlns:ns3="f2a3863a-17fa-43bc-b4f5-91f37218ad49" targetNamespace="http://schemas.microsoft.com/office/2006/metadata/properties" ma:root="true" ma:fieldsID="9c17602ac5b0702bb7de300e3d940a88" ns3:_="">
    <xsd:import namespace="f2a3863a-17fa-43bc-b4f5-91f37218ad4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a3863a-17fa-43bc-b4f5-91f37218ad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749B542-4E5C-4E8F-91FE-19DAB774CE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a3863a-17fa-43bc-b4f5-91f37218ad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41EFFFC-21C0-4BE8-95CE-92BD3C74348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90EA594-5838-4688-9B38-81B5E1FCFC8F}">
  <ds:schemaRefs>
    <ds:schemaRef ds:uri="http://schemas.microsoft.com/office/2006/documentManagement/types"/>
    <ds:schemaRef ds:uri="http://schemas.microsoft.com/office/infopath/2007/PartnerControls"/>
    <ds:schemaRef ds:uri="f2a3863a-17fa-43bc-b4f5-91f37218ad49"/>
    <ds:schemaRef ds:uri="http://purl.org/dc/dcmitype/"/>
    <ds:schemaRef ds:uri="http://purl.org/dc/terms/"/>
    <ds:schemaRef ds:uri="http://www.w3.org/XML/1998/namespace"/>
    <ds:schemaRef ds:uri="http://purl.org/dc/elements/1.1/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1054</TotalTime>
  <Words>1731</Words>
  <Application>Microsoft Office PowerPoint</Application>
  <PresentationFormat>Widescreen</PresentationFormat>
  <Paragraphs>119</Paragraphs>
  <Slides>19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Neue Haas Grotesk Text Pro</vt:lpstr>
      <vt:lpstr>Times</vt:lpstr>
      <vt:lpstr>AccentBoxVTI</vt:lpstr>
      <vt:lpstr>A Comprehensive Literature Review of the Design, Processing, and Application of Bioinspired Materials</vt:lpstr>
      <vt:lpstr>Biomimicry vs. Bioinspiration</vt:lpstr>
      <vt:lpstr>Sources of Inspiration and Applications</vt:lpstr>
      <vt:lpstr>Case Studies of Strong Natural Materials Spider Silk</vt:lpstr>
      <vt:lpstr>Case Studies of Strong Natural Materials Polychaete Worm Jaw</vt:lpstr>
      <vt:lpstr>Case Studies of Strong Natural Materials Nacre</vt:lpstr>
      <vt:lpstr>Case Studies of Strong Natural Materials Collagen </vt:lpstr>
      <vt:lpstr>Case Study of a Biomimicked Polymer : Canna Indica</vt:lpstr>
      <vt:lpstr>Soft Materials</vt:lpstr>
      <vt:lpstr>Thin Film Biocatalysts </vt:lpstr>
      <vt:lpstr>Thin Film Immobilization: Protamine Immobilization</vt:lpstr>
      <vt:lpstr>Self-Healing Materials </vt:lpstr>
      <vt:lpstr>Self-Healing Coats</vt:lpstr>
      <vt:lpstr>Other Ways to Self Heal Metal</vt:lpstr>
      <vt:lpstr>Self-Organizing Tribological Systems </vt:lpstr>
      <vt:lpstr>Self-Cleaning and The Lotus Effect </vt:lpstr>
      <vt:lpstr>Sources</vt:lpstr>
      <vt:lpstr>Sources (cont.)</vt:lpstr>
      <vt:lpstr>Sources (cont. part 2)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Comprehensive Literature Review of the Design, Processing, and Application of Bioinspired Materials</dc:title>
  <dc:creator>Lenihan, Avery</dc:creator>
  <cp:lastModifiedBy>Lenihan, Avery</cp:lastModifiedBy>
  <cp:revision>1</cp:revision>
  <dcterms:created xsi:type="dcterms:W3CDTF">2020-10-31T05:47:09Z</dcterms:created>
  <dcterms:modified xsi:type="dcterms:W3CDTF">2020-10-31T23:21:13Z</dcterms:modified>
</cp:coreProperties>
</file>