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3"/>
  </p:notesMasterIdLst>
  <p:sldIdLst>
    <p:sldId id="256" r:id="rId2"/>
  </p:sldIdLst>
  <p:sldSz cx="43891200" cy="32918400"/>
  <p:notesSz cx="6858000" cy="9144000"/>
  <p:custDataLst>
    <p:tags r:id="rId4"/>
  </p:custDataLst>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72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132" autoAdjust="0"/>
    <p:restoredTop sz="94660"/>
  </p:normalViewPr>
  <p:slideViewPr>
    <p:cSldViewPr snapToGrid="0" snapToObjects="1">
      <p:cViewPr varScale="1">
        <p:scale>
          <a:sx n="14" d="100"/>
          <a:sy n="14" d="100"/>
        </p:scale>
        <p:origin x="846" y="120"/>
      </p:cViewPr>
      <p:guideLst>
        <p:guide orient="horz" pos="10368"/>
        <p:guide pos="13824"/>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F73E7B-FD1A-4159-9B9F-6616466F760D}" type="datetimeFigureOut">
              <a:rPr lang="en-US" smtClean="0"/>
              <a:t>11/5/2020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423564-CB35-4CE5-9542-FF9C40F5B97B}" type="slidenum">
              <a:rPr lang="en-US" smtClean="0"/>
              <a:t>‹#›</a:t>
            </a:fld>
            <a:endParaRPr lang="en-US"/>
          </a:p>
        </p:txBody>
      </p:sp>
    </p:spTree>
    <p:extLst>
      <p:ext uri="{BB962C8B-B14F-4D97-AF65-F5344CB8AC3E}">
        <p14:creationId xmlns:p14="http://schemas.microsoft.com/office/powerpoint/2010/main" val="1219383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423564-CB35-4CE5-9542-FF9C40F5B97B}" type="slidenum">
              <a:rPr lang="en-US" smtClean="0"/>
              <a:t>1</a:t>
            </a:fld>
            <a:endParaRPr lang="en-US"/>
          </a:p>
        </p:txBody>
      </p:sp>
    </p:spTree>
    <p:extLst>
      <p:ext uri="{BB962C8B-B14F-4D97-AF65-F5344CB8AC3E}">
        <p14:creationId xmlns:p14="http://schemas.microsoft.com/office/powerpoint/2010/main" val="1551091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a:prstGeom prst="rect">
            <a:avLst/>
          </a:prstGeo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2194560" y="30510482"/>
            <a:ext cx="10241280" cy="1752600"/>
          </a:xfrm>
          <a:prstGeom prst="rect">
            <a:avLst/>
          </a:prstGeom>
        </p:spPr>
        <p:txBody>
          <a:bodyPr/>
          <a:lstStyle/>
          <a:p>
            <a:fld id="{4A08824C-3ED1-0C4E-873E-324906A54917}" type="datetimeFigureOut">
              <a:rPr lang="en-US" smtClean="0"/>
              <a:t>11/5/2020</a:t>
            </a:fld>
            <a:endParaRPr lang="en-US"/>
          </a:p>
        </p:txBody>
      </p:sp>
      <p:sp>
        <p:nvSpPr>
          <p:cNvPr id="5" name="Footer Placeholder 4"/>
          <p:cNvSpPr>
            <a:spLocks noGrp="1"/>
          </p:cNvSpPr>
          <p:nvPr>
            <p:ph type="ftr" sz="quarter" idx="11"/>
          </p:nvPr>
        </p:nvSpPr>
        <p:spPr>
          <a:xfrm>
            <a:off x="14996160" y="30510482"/>
            <a:ext cx="138988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1455360" y="30510482"/>
            <a:ext cx="10241280" cy="1752600"/>
          </a:xfrm>
          <a:prstGeom prst="rect">
            <a:avLst/>
          </a:prstGeom>
        </p:spPr>
        <p:txBody>
          <a:bodyPr/>
          <a:lstStyle/>
          <a:p>
            <a:fld id="{9DF768B8-EFAD-214A-9E83-557F923D8C5A}" type="slidenum">
              <a:rPr lang="en-US" smtClean="0"/>
              <a:t>‹#›</a:t>
            </a:fld>
            <a:endParaRPr lang="en-US"/>
          </a:p>
        </p:txBody>
      </p:sp>
    </p:spTree>
    <p:extLst>
      <p:ext uri="{BB962C8B-B14F-4D97-AF65-F5344CB8AC3E}">
        <p14:creationId xmlns:p14="http://schemas.microsoft.com/office/powerpoint/2010/main" val="3517112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2194560" y="7680963"/>
            <a:ext cx="39502080" cy="2172462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194560" y="30510482"/>
            <a:ext cx="10241280" cy="1752600"/>
          </a:xfrm>
          <a:prstGeom prst="rect">
            <a:avLst/>
          </a:prstGeom>
        </p:spPr>
        <p:txBody>
          <a:bodyPr/>
          <a:lstStyle/>
          <a:p>
            <a:fld id="{4A08824C-3ED1-0C4E-873E-324906A54917}" type="datetimeFigureOut">
              <a:rPr lang="en-US" smtClean="0"/>
              <a:t>11/5/2020</a:t>
            </a:fld>
            <a:endParaRPr lang="en-US"/>
          </a:p>
        </p:txBody>
      </p:sp>
      <p:sp>
        <p:nvSpPr>
          <p:cNvPr id="5" name="Footer Placeholder 4"/>
          <p:cNvSpPr>
            <a:spLocks noGrp="1"/>
          </p:cNvSpPr>
          <p:nvPr>
            <p:ph type="ftr" sz="quarter" idx="11"/>
          </p:nvPr>
        </p:nvSpPr>
        <p:spPr>
          <a:xfrm>
            <a:off x="14996160" y="30510482"/>
            <a:ext cx="138988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1455360" y="30510482"/>
            <a:ext cx="10241280" cy="1752600"/>
          </a:xfrm>
          <a:prstGeom prst="rect">
            <a:avLst/>
          </a:prstGeom>
        </p:spPr>
        <p:txBody>
          <a:bodyPr/>
          <a:lstStyle/>
          <a:p>
            <a:fld id="{9DF768B8-EFAD-214A-9E83-557F923D8C5A}" type="slidenum">
              <a:rPr lang="en-US" smtClean="0"/>
              <a:t>‹#›</a:t>
            </a:fld>
            <a:endParaRPr lang="en-US"/>
          </a:p>
        </p:txBody>
      </p:sp>
    </p:spTree>
    <p:extLst>
      <p:ext uri="{BB962C8B-B14F-4D97-AF65-F5344CB8AC3E}">
        <p14:creationId xmlns:p14="http://schemas.microsoft.com/office/powerpoint/2010/main" val="2106204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0530843" y="6324600"/>
            <a:ext cx="141480542" cy="1348206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194560" y="30510482"/>
            <a:ext cx="10241280" cy="1752600"/>
          </a:xfrm>
          <a:prstGeom prst="rect">
            <a:avLst/>
          </a:prstGeom>
        </p:spPr>
        <p:txBody>
          <a:bodyPr/>
          <a:lstStyle/>
          <a:p>
            <a:fld id="{4A08824C-3ED1-0C4E-873E-324906A54917}" type="datetimeFigureOut">
              <a:rPr lang="en-US" smtClean="0"/>
              <a:t>11/5/2020</a:t>
            </a:fld>
            <a:endParaRPr lang="en-US"/>
          </a:p>
        </p:txBody>
      </p:sp>
      <p:sp>
        <p:nvSpPr>
          <p:cNvPr id="5" name="Footer Placeholder 4"/>
          <p:cNvSpPr>
            <a:spLocks noGrp="1"/>
          </p:cNvSpPr>
          <p:nvPr>
            <p:ph type="ftr" sz="quarter" idx="11"/>
          </p:nvPr>
        </p:nvSpPr>
        <p:spPr>
          <a:xfrm>
            <a:off x="14996160" y="30510482"/>
            <a:ext cx="138988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1455360" y="30510482"/>
            <a:ext cx="10241280" cy="1752600"/>
          </a:xfrm>
          <a:prstGeom prst="rect">
            <a:avLst/>
          </a:prstGeom>
        </p:spPr>
        <p:txBody>
          <a:bodyPr/>
          <a:lstStyle/>
          <a:p>
            <a:fld id="{9DF768B8-EFAD-214A-9E83-557F923D8C5A}" type="slidenum">
              <a:rPr lang="en-US" smtClean="0"/>
              <a:t>‹#›</a:t>
            </a:fld>
            <a:endParaRPr lang="en-US"/>
          </a:p>
        </p:txBody>
      </p:sp>
    </p:spTree>
    <p:extLst>
      <p:ext uri="{BB962C8B-B14F-4D97-AF65-F5344CB8AC3E}">
        <p14:creationId xmlns:p14="http://schemas.microsoft.com/office/powerpoint/2010/main" val="827765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2194560" y="7680963"/>
            <a:ext cx="39502080" cy="217246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194560" y="30510482"/>
            <a:ext cx="10241280" cy="1752600"/>
          </a:xfrm>
          <a:prstGeom prst="rect">
            <a:avLst/>
          </a:prstGeom>
        </p:spPr>
        <p:txBody>
          <a:bodyPr/>
          <a:lstStyle/>
          <a:p>
            <a:fld id="{4A08824C-3ED1-0C4E-873E-324906A54917}" type="datetimeFigureOut">
              <a:rPr lang="en-US" smtClean="0"/>
              <a:t>11/5/2020</a:t>
            </a:fld>
            <a:endParaRPr lang="en-US"/>
          </a:p>
        </p:txBody>
      </p:sp>
      <p:sp>
        <p:nvSpPr>
          <p:cNvPr id="5" name="Footer Placeholder 4"/>
          <p:cNvSpPr>
            <a:spLocks noGrp="1"/>
          </p:cNvSpPr>
          <p:nvPr>
            <p:ph type="ftr" sz="quarter" idx="11"/>
          </p:nvPr>
        </p:nvSpPr>
        <p:spPr>
          <a:xfrm>
            <a:off x="14996160" y="30510482"/>
            <a:ext cx="138988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1455360" y="30510482"/>
            <a:ext cx="10241280" cy="1752600"/>
          </a:xfrm>
          <a:prstGeom prst="rect">
            <a:avLst/>
          </a:prstGeom>
        </p:spPr>
        <p:txBody>
          <a:bodyPr/>
          <a:lstStyle/>
          <a:p>
            <a:fld id="{9DF768B8-EFAD-214A-9E83-557F923D8C5A}" type="slidenum">
              <a:rPr lang="en-US" smtClean="0"/>
              <a:t>‹#›</a:t>
            </a:fld>
            <a:endParaRPr lang="en-US"/>
          </a:p>
        </p:txBody>
      </p:sp>
    </p:spTree>
    <p:extLst>
      <p:ext uri="{BB962C8B-B14F-4D97-AF65-F5344CB8AC3E}">
        <p14:creationId xmlns:p14="http://schemas.microsoft.com/office/powerpoint/2010/main" val="538700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a:prstGeom prst="rect">
            <a:avLst/>
          </a:prstGeo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a:prstGeom prst="rect">
            <a:avLst/>
          </a:prstGeo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194560" y="30510482"/>
            <a:ext cx="10241280" cy="1752600"/>
          </a:xfrm>
          <a:prstGeom prst="rect">
            <a:avLst/>
          </a:prstGeom>
        </p:spPr>
        <p:txBody>
          <a:bodyPr/>
          <a:lstStyle/>
          <a:p>
            <a:fld id="{4A08824C-3ED1-0C4E-873E-324906A54917}" type="datetimeFigureOut">
              <a:rPr lang="en-US" smtClean="0"/>
              <a:t>11/5/2020</a:t>
            </a:fld>
            <a:endParaRPr lang="en-US"/>
          </a:p>
        </p:txBody>
      </p:sp>
      <p:sp>
        <p:nvSpPr>
          <p:cNvPr id="5" name="Footer Placeholder 4"/>
          <p:cNvSpPr>
            <a:spLocks noGrp="1"/>
          </p:cNvSpPr>
          <p:nvPr>
            <p:ph type="ftr" sz="quarter" idx="11"/>
          </p:nvPr>
        </p:nvSpPr>
        <p:spPr>
          <a:xfrm>
            <a:off x="14996160" y="30510482"/>
            <a:ext cx="138988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1455360" y="30510482"/>
            <a:ext cx="10241280" cy="1752600"/>
          </a:xfrm>
          <a:prstGeom prst="rect">
            <a:avLst/>
          </a:prstGeom>
        </p:spPr>
        <p:txBody>
          <a:bodyPr/>
          <a:lstStyle/>
          <a:p>
            <a:fld id="{9DF768B8-EFAD-214A-9E83-557F923D8C5A}" type="slidenum">
              <a:rPr lang="en-US" smtClean="0"/>
              <a:t>‹#›</a:t>
            </a:fld>
            <a:endParaRPr lang="en-US"/>
          </a:p>
        </p:txBody>
      </p:sp>
    </p:spTree>
    <p:extLst>
      <p:ext uri="{BB962C8B-B14F-4D97-AF65-F5344CB8AC3E}">
        <p14:creationId xmlns:p14="http://schemas.microsoft.com/office/powerpoint/2010/main" val="1734274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530842" y="36865560"/>
            <a:ext cx="94442280" cy="104279702"/>
          </a:xfrm>
          <a:prstGeom prst="rect">
            <a:avLst/>
          </a:prstGeo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5704642" y="36865560"/>
            <a:ext cx="94442280" cy="104279702"/>
          </a:xfrm>
          <a:prstGeom prst="rect">
            <a:avLst/>
          </a:prstGeo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194560" y="30510482"/>
            <a:ext cx="10241280" cy="1752600"/>
          </a:xfrm>
          <a:prstGeom prst="rect">
            <a:avLst/>
          </a:prstGeom>
        </p:spPr>
        <p:txBody>
          <a:bodyPr/>
          <a:lstStyle/>
          <a:p>
            <a:fld id="{4A08824C-3ED1-0C4E-873E-324906A54917}" type="datetimeFigureOut">
              <a:rPr lang="en-US" smtClean="0"/>
              <a:t>11/5/2020</a:t>
            </a:fld>
            <a:endParaRPr lang="en-US"/>
          </a:p>
        </p:txBody>
      </p:sp>
      <p:sp>
        <p:nvSpPr>
          <p:cNvPr id="6" name="Footer Placeholder 5"/>
          <p:cNvSpPr>
            <a:spLocks noGrp="1"/>
          </p:cNvSpPr>
          <p:nvPr>
            <p:ph type="ftr" sz="quarter" idx="11"/>
          </p:nvPr>
        </p:nvSpPr>
        <p:spPr>
          <a:xfrm>
            <a:off x="14996160" y="30510482"/>
            <a:ext cx="13898880" cy="1752600"/>
          </a:xfrm>
          <a:prstGeom prst="rect">
            <a:avLst/>
          </a:prstGeom>
        </p:spPr>
        <p:txBody>
          <a:bodyPr/>
          <a:lstStyle/>
          <a:p>
            <a:endParaRPr lang="en-US"/>
          </a:p>
        </p:txBody>
      </p:sp>
      <p:sp>
        <p:nvSpPr>
          <p:cNvPr id="7" name="Slide Number Placeholder 6"/>
          <p:cNvSpPr>
            <a:spLocks noGrp="1"/>
          </p:cNvSpPr>
          <p:nvPr>
            <p:ph type="sldNum" sz="quarter" idx="12"/>
          </p:nvPr>
        </p:nvSpPr>
        <p:spPr>
          <a:xfrm>
            <a:off x="31455360" y="30510482"/>
            <a:ext cx="10241280" cy="1752600"/>
          </a:xfrm>
          <a:prstGeom prst="rect">
            <a:avLst/>
          </a:prstGeom>
        </p:spPr>
        <p:txBody>
          <a:bodyPr/>
          <a:lstStyle/>
          <a:p>
            <a:fld id="{9DF768B8-EFAD-214A-9E83-557F923D8C5A}" type="slidenum">
              <a:rPr lang="en-US" smtClean="0"/>
              <a:t>‹#›</a:t>
            </a:fld>
            <a:endParaRPr lang="en-US"/>
          </a:p>
        </p:txBody>
      </p:sp>
    </p:spTree>
    <p:extLst>
      <p:ext uri="{BB962C8B-B14F-4D97-AF65-F5344CB8AC3E}">
        <p14:creationId xmlns:p14="http://schemas.microsoft.com/office/powerpoint/2010/main" val="2230401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2" cy="3070858"/>
          </a:xfrm>
          <a:prstGeom prst="rect">
            <a:avLst/>
          </a:prstGeo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2"/>
          </a:xfrm>
          <a:prstGeom prst="rect">
            <a:avLst/>
          </a:prstGeo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a:prstGeom prst="rect">
            <a:avLst/>
          </a:prstGeo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2"/>
          </a:xfrm>
          <a:prstGeom prst="rect">
            <a:avLst/>
          </a:prstGeo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194560" y="30510482"/>
            <a:ext cx="10241280" cy="1752600"/>
          </a:xfrm>
          <a:prstGeom prst="rect">
            <a:avLst/>
          </a:prstGeom>
        </p:spPr>
        <p:txBody>
          <a:bodyPr/>
          <a:lstStyle/>
          <a:p>
            <a:fld id="{4A08824C-3ED1-0C4E-873E-324906A54917}" type="datetimeFigureOut">
              <a:rPr lang="en-US" smtClean="0"/>
              <a:t>11/5/2020</a:t>
            </a:fld>
            <a:endParaRPr lang="en-US"/>
          </a:p>
        </p:txBody>
      </p:sp>
      <p:sp>
        <p:nvSpPr>
          <p:cNvPr id="8" name="Footer Placeholder 7"/>
          <p:cNvSpPr>
            <a:spLocks noGrp="1"/>
          </p:cNvSpPr>
          <p:nvPr>
            <p:ph type="ftr" sz="quarter" idx="11"/>
          </p:nvPr>
        </p:nvSpPr>
        <p:spPr>
          <a:xfrm>
            <a:off x="14996160" y="30510482"/>
            <a:ext cx="13898880" cy="1752600"/>
          </a:xfrm>
          <a:prstGeom prst="rect">
            <a:avLst/>
          </a:prstGeom>
        </p:spPr>
        <p:txBody>
          <a:bodyPr/>
          <a:lstStyle/>
          <a:p>
            <a:endParaRPr lang="en-US"/>
          </a:p>
        </p:txBody>
      </p:sp>
      <p:sp>
        <p:nvSpPr>
          <p:cNvPr id="9" name="Slide Number Placeholder 8"/>
          <p:cNvSpPr>
            <a:spLocks noGrp="1"/>
          </p:cNvSpPr>
          <p:nvPr>
            <p:ph type="sldNum" sz="quarter" idx="12"/>
          </p:nvPr>
        </p:nvSpPr>
        <p:spPr>
          <a:xfrm>
            <a:off x="31455360" y="30510482"/>
            <a:ext cx="10241280" cy="1752600"/>
          </a:xfrm>
          <a:prstGeom prst="rect">
            <a:avLst/>
          </a:prstGeom>
        </p:spPr>
        <p:txBody>
          <a:bodyPr/>
          <a:lstStyle/>
          <a:p>
            <a:fld id="{9DF768B8-EFAD-214A-9E83-557F923D8C5A}" type="slidenum">
              <a:rPr lang="en-US" smtClean="0"/>
              <a:t>‹#›</a:t>
            </a:fld>
            <a:endParaRPr lang="en-US"/>
          </a:p>
        </p:txBody>
      </p:sp>
    </p:spTree>
    <p:extLst>
      <p:ext uri="{BB962C8B-B14F-4D97-AF65-F5344CB8AC3E}">
        <p14:creationId xmlns:p14="http://schemas.microsoft.com/office/powerpoint/2010/main" val="2869122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2194560" y="30510482"/>
            <a:ext cx="10241280" cy="1752600"/>
          </a:xfrm>
          <a:prstGeom prst="rect">
            <a:avLst/>
          </a:prstGeom>
        </p:spPr>
        <p:txBody>
          <a:bodyPr/>
          <a:lstStyle/>
          <a:p>
            <a:fld id="{4A08824C-3ED1-0C4E-873E-324906A54917}" type="datetimeFigureOut">
              <a:rPr lang="en-US" smtClean="0"/>
              <a:t>11/5/2020</a:t>
            </a:fld>
            <a:endParaRPr lang="en-US"/>
          </a:p>
        </p:txBody>
      </p:sp>
      <p:sp>
        <p:nvSpPr>
          <p:cNvPr id="4" name="Footer Placeholder 3"/>
          <p:cNvSpPr>
            <a:spLocks noGrp="1"/>
          </p:cNvSpPr>
          <p:nvPr>
            <p:ph type="ftr" sz="quarter" idx="11"/>
          </p:nvPr>
        </p:nvSpPr>
        <p:spPr>
          <a:xfrm>
            <a:off x="14996160" y="30510482"/>
            <a:ext cx="13898880" cy="1752600"/>
          </a:xfrm>
          <a:prstGeom prst="rect">
            <a:avLst/>
          </a:prstGeom>
        </p:spPr>
        <p:txBody>
          <a:bodyPr/>
          <a:lstStyle/>
          <a:p>
            <a:endParaRPr lang="en-US"/>
          </a:p>
        </p:txBody>
      </p:sp>
      <p:sp>
        <p:nvSpPr>
          <p:cNvPr id="5" name="Slide Number Placeholder 4"/>
          <p:cNvSpPr>
            <a:spLocks noGrp="1"/>
          </p:cNvSpPr>
          <p:nvPr>
            <p:ph type="sldNum" sz="quarter" idx="12"/>
          </p:nvPr>
        </p:nvSpPr>
        <p:spPr>
          <a:xfrm>
            <a:off x="31455360" y="30510482"/>
            <a:ext cx="10241280" cy="1752600"/>
          </a:xfrm>
          <a:prstGeom prst="rect">
            <a:avLst/>
          </a:prstGeom>
        </p:spPr>
        <p:txBody>
          <a:bodyPr/>
          <a:lstStyle/>
          <a:p>
            <a:fld id="{9DF768B8-EFAD-214A-9E83-557F923D8C5A}" type="slidenum">
              <a:rPr lang="en-US" smtClean="0"/>
              <a:t>‹#›</a:t>
            </a:fld>
            <a:endParaRPr lang="en-US"/>
          </a:p>
        </p:txBody>
      </p:sp>
    </p:spTree>
    <p:extLst>
      <p:ext uri="{BB962C8B-B14F-4D97-AF65-F5344CB8AC3E}">
        <p14:creationId xmlns:p14="http://schemas.microsoft.com/office/powerpoint/2010/main" val="280866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194560" y="30510482"/>
            <a:ext cx="10241280" cy="1752600"/>
          </a:xfrm>
          <a:prstGeom prst="rect">
            <a:avLst/>
          </a:prstGeom>
        </p:spPr>
        <p:txBody>
          <a:bodyPr/>
          <a:lstStyle/>
          <a:p>
            <a:fld id="{4A08824C-3ED1-0C4E-873E-324906A54917}" type="datetimeFigureOut">
              <a:rPr lang="en-US" smtClean="0"/>
              <a:t>11/5/2020</a:t>
            </a:fld>
            <a:endParaRPr lang="en-US"/>
          </a:p>
        </p:txBody>
      </p:sp>
      <p:sp>
        <p:nvSpPr>
          <p:cNvPr id="3" name="Footer Placeholder 2"/>
          <p:cNvSpPr>
            <a:spLocks noGrp="1"/>
          </p:cNvSpPr>
          <p:nvPr>
            <p:ph type="ftr" sz="quarter" idx="11"/>
          </p:nvPr>
        </p:nvSpPr>
        <p:spPr>
          <a:xfrm>
            <a:off x="14996160" y="30510482"/>
            <a:ext cx="13898880" cy="1752600"/>
          </a:xfrm>
          <a:prstGeom prst="rect">
            <a:avLst/>
          </a:prstGeom>
        </p:spPr>
        <p:txBody>
          <a:bodyPr/>
          <a:lstStyle/>
          <a:p>
            <a:endParaRPr lang="en-US"/>
          </a:p>
        </p:txBody>
      </p:sp>
      <p:sp>
        <p:nvSpPr>
          <p:cNvPr id="4" name="Slide Number Placeholder 3"/>
          <p:cNvSpPr>
            <a:spLocks noGrp="1"/>
          </p:cNvSpPr>
          <p:nvPr>
            <p:ph type="sldNum" sz="quarter" idx="12"/>
          </p:nvPr>
        </p:nvSpPr>
        <p:spPr>
          <a:xfrm>
            <a:off x="31455360" y="30510482"/>
            <a:ext cx="10241280" cy="1752600"/>
          </a:xfrm>
          <a:prstGeom prst="rect">
            <a:avLst/>
          </a:prstGeom>
        </p:spPr>
        <p:txBody>
          <a:bodyPr/>
          <a:lstStyle/>
          <a:p>
            <a:fld id="{9DF768B8-EFAD-214A-9E83-557F923D8C5A}" type="slidenum">
              <a:rPr lang="en-US" smtClean="0"/>
              <a:t>‹#›</a:t>
            </a:fld>
            <a:endParaRPr lang="en-US"/>
          </a:p>
        </p:txBody>
      </p:sp>
    </p:spTree>
    <p:extLst>
      <p:ext uri="{BB962C8B-B14F-4D97-AF65-F5344CB8AC3E}">
        <p14:creationId xmlns:p14="http://schemas.microsoft.com/office/powerpoint/2010/main" val="469548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a:prstGeom prst="rect">
            <a:avLst/>
          </a:prstGeo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a:prstGeom prst="rect">
            <a:avLst/>
          </a:prstGeo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a:prstGeom prst="rect">
            <a:avLst/>
          </a:prstGeo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a:xfrm>
            <a:off x="2194560" y="30510482"/>
            <a:ext cx="10241280" cy="1752600"/>
          </a:xfrm>
          <a:prstGeom prst="rect">
            <a:avLst/>
          </a:prstGeom>
        </p:spPr>
        <p:txBody>
          <a:bodyPr/>
          <a:lstStyle/>
          <a:p>
            <a:fld id="{4A08824C-3ED1-0C4E-873E-324906A54917}" type="datetimeFigureOut">
              <a:rPr lang="en-US" smtClean="0"/>
              <a:t>11/5/2020</a:t>
            </a:fld>
            <a:endParaRPr lang="en-US"/>
          </a:p>
        </p:txBody>
      </p:sp>
      <p:sp>
        <p:nvSpPr>
          <p:cNvPr id="6" name="Footer Placeholder 5"/>
          <p:cNvSpPr>
            <a:spLocks noGrp="1"/>
          </p:cNvSpPr>
          <p:nvPr>
            <p:ph type="ftr" sz="quarter" idx="11"/>
          </p:nvPr>
        </p:nvSpPr>
        <p:spPr>
          <a:xfrm>
            <a:off x="14996160" y="30510482"/>
            <a:ext cx="13898880" cy="1752600"/>
          </a:xfrm>
          <a:prstGeom prst="rect">
            <a:avLst/>
          </a:prstGeom>
        </p:spPr>
        <p:txBody>
          <a:bodyPr/>
          <a:lstStyle/>
          <a:p>
            <a:endParaRPr lang="en-US"/>
          </a:p>
        </p:txBody>
      </p:sp>
      <p:sp>
        <p:nvSpPr>
          <p:cNvPr id="7" name="Slide Number Placeholder 6"/>
          <p:cNvSpPr>
            <a:spLocks noGrp="1"/>
          </p:cNvSpPr>
          <p:nvPr>
            <p:ph type="sldNum" sz="quarter" idx="12"/>
          </p:nvPr>
        </p:nvSpPr>
        <p:spPr>
          <a:xfrm>
            <a:off x="31455360" y="30510482"/>
            <a:ext cx="10241280" cy="1752600"/>
          </a:xfrm>
          <a:prstGeom prst="rect">
            <a:avLst/>
          </a:prstGeom>
        </p:spPr>
        <p:txBody>
          <a:bodyPr/>
          <a:lstStyle/>
          <a:p>
            <a:fld id="{9DF768B8-EFAD-214A-9E83-557F923D8C5A}" type="slidenum">
              <a:rPr lang="en-US" smtClean="0"/>
              <a:t>‹#›</a:t>
            </a:fld>
            <a:endParaRPr lang="en-US"/>
          </a:p>
        </p:txBody>
      </p:sp>
    </p:spTree>
    <p:extLst>
      <p:ext uri="{BB962C8B-B14F-4D97-AF65-F5344CB8AC3E}">
        <p14:creationId xmlns:p14="http://schemas.microsoft.com/office/powerpoint/2010/main" val="2511401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a:prstGeom prst="rect">
            <a:avLst/>
          </a:prstGeo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a:prstGeom prst="rect">
            <a:avLst/>
          </a:prstGeo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a:prstGeom prst="rect">
            <a:avLst/>
          </a:prstGeo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a:xfrm>
            <a:off x="2194560" y="30510482"/>
            <a:ext cx="10241280" cy="1752600"/>
          </a:xfrm>
          <a:prstGeom prst="rect">
            <a:avLst/>
          </a:prstGeom>
        </p:spPr>
        <p:txBody>
          <a:bodyPr/>
          <a:lstStyle/>
          <a:p>
            <a:fld id="{4A08824C-3ED1-0C4E-873E-324906A54917}" type="datetimeFigureOut">
              <a:rPr lang="en-US" smtClean="0"/>
              <a:t>11/5/2020</a:t>
            </a:fld>
            <a:endParaRPr lang="en-US"/>
          </a:p>
        </p:txBody>
      </p:sp>
      <p:sp>
        <p:nvSpPr>
          <p:cNvPr id="6" name="Footer Placeholder 5"/>
          <p:cNvSpPr>
            <a:spLocks noGrp="1"/>
          </p:cNvSpPr>
          <p:nvPr>
            <p:ph type="ftr" sz="quarter" idx="11"/>
          </p:nvPr>
        </p:nvSpPr>
        <p:spPr>
          <a:xfrm>
            <a:off x="14996160" y="30510482"/>
            <a:ext cx="13898880" cy="1752600"/>
          </a:xfrm>
          <a:prstGeom prst="rect">
            <a:avLst/>
          </a:prstGeom>
        </p:spPr>
        <p:txBody>
          <a:bodyPr/>
          <a:lstStyle/>
          <a:p>
            <a:endParaRPr lang="en-US"/>
          </a:p>
        </p:txBody>
      </p:sp>
      <p:sp>
        <p:nvSpPr>
          <p:cNvPr id="7" name="Slide Number Placeholder 6"/>
          <p:cNvSpPr>
            <a:spLocks noGrp="1"/>
          </p:cNvSpPr>
          <p:nvPr>
            <p:ph type="sldNum" sz="quarter" idx="12"/>
          </p:nvPr>
        </p:nvSpPr>
        <p:spPr>
          <a:xfrm>
            <a:off x="31455360" y="30510482"/>
            <a:ext cx="10241280" cy="1752600"/>
          </a:xfrm>
          <a:prstGeom prst="rect">
            <a:avLst/>
          </a:prstGeom>
        </p:spPr>
        <p:txBody>
          <a:bodyPr/>
          <a:lstStyle/>
          <a:p>
            <a:fld id="{9DF768B8-EFAD-214A-9E83-557F923D8C5A}" type="slidenum">
              <a:rPr lang="en-US" smtClean="0"/>
              <a:t>‹#›</a:t>
            </a:fld>
            <a:endParaRPr lang="en-US"/>
          </a:p>
        </p:txBody>
      </p:sp>
    </p:spTree>
    <p:extLst>
      <p:ext uri="{BB962C8B-B14F-4D97-AF65-F5344CB8AC3E}">
        <p14:creationId xmlns:p14="http://schemas.microsoft.com/office/powerpoint/2010/main" val="2069007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43891200" cy="4114800"/>
          </a:xfrm>
          <a:prstGeom prst="rect">
            <a:avLst/>
          </a:prstGeom>
          <a:solidFill>
            <a:srgbClr val="FFC72C"/>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3" name="Picture 12" descr="Light paths.jpg"/>
          <p:cNvPicPr>
            <a:picLocks noChangeAspect="1"/>
          </p:cNvPicPr>
          <p:nvPr userDrawn="1"/>
        </p:nvPicPr>
        <p:blipFill rotWithShape="1">
          <a:blip r:embed="rId13">
            <a:extLst>
              <a:ext uri="{28A0092B-C50C-407E-A947-70E740481C1C}">
                <a14:useLocalDpi xmlns:a14="http://schemas.microsoft.com/office/drawing/2010/main" val="0"/>
              </a:ext>
            </a:extLst>
          </a:blip>
          <a:srcRect l="11222" b="16813"/>
          <a:stretch/>
        </p:blipFill>
        <p:spPr>
          <a:xfrm>
            <a:off x="0" y="30211711"/>
            <a:ext cx="4167169" cy="2706689"/>
          </a:xfrm>
          <a:prstGeom prst="rect">
            <a:avLst/>
          </a:prstGeom>
        </p:spPr>
      </p:pic>
      <p:pic>
        <p:nvPicPr>
          <p:cNvPr id="6" name="Picture 957"/>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3011" y="-35860"/>
            <a:ext cx="160794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userDrawn="1"/>
        </p:nvPicPr>
        <p:blipFill rotWithShape="1">
          <a:blip r:embed="rId15">
            <a:extLst>
              <a:ext uri="{28A0092B-C50C-407E-A947-70E740481C1C}">
                <a14:useLocalDpi xmlns:a14="http://schemas.microsoft.com/office/drawing/2010/main" val="0"/>
              </a:ext>
            </a:extLst>
          </a:blip>
          <a:srcRect l="6269" t="21442" r="31676" b="23387"/>
          <a:stretch/>
        </p:blipFill>
        <p:spPr>
          <a:xfrm>
            <a:off x="32647906" y="29839028"/>
            <a:ext cx="11243294" cy="3079372"/>
          </a:xfrm>
          <a:prstGeom prst="rect">
            <a:avLst/>
          </a:prstGeom>
        </p:spPr>
      </p:pic>
    </p:spTree>
    <p:extLst>
      <p:ext uri="{BB962C8B-B14F-4D97-AF65-F5344CB8AC3E}">
        <p14:creationId xmlns:p14="http://schemas.microsoft.com/office/powerpoint/2010/main" val="1986690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6.png"/><Relationship Id="rId12" Type="http://schemas.openxmlformats.org/officeDocument/2006/relationships/image" Target="../media/image11.emf"/><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notesSlide" Target="../notesSlides/notesSlide1.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63982DE-8BD6-43C0-9BB2-B2DE091289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31041" y="30441897"/>
            <a:ext cx="3697843" cy="2186315"/>
          </a:xfrm>
          <a:prstGeom prst="rect">
            <a:avLst/>
          </a:prstGeom>
        </p:spPr>
      </p:pic>
      <p:pic>
        <p:nvPicPr>
          <p:cNvPr id="14" name="Picture 13">
            <a:extLst>
              <a:ext uri="{FF2B5EF4-FFF2-40B4-BE49-F238E27FC236}">
                <a16:creationId xmlns:a16="http://schemas.microsoft.com/office/drawing/2014/main" id="{76D307CF-90A0-4C70-9EA9-592B135EE9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3587" y="30543687"/>
            <a:ext cx="5328685" cy="2131474"/>
          </a:xfrm>
          <a:prstGeom prst="rect">
            <a:avLst/>
          </a:prstGeom>
        </p:spPr>
      </p:pic>
      <p:sp>
        <p:nvSpPr>
          <p:cNvPr id="108" name="Rectangle 107">
            <a:extLst>
              <a:ext uri="{FF2B5EF4-FFF2-40B4-BE49-F238E27FC236}">
                <a16:creationId xmlns:a16="http://schemas.microsoft.com/office/drawing/2014/main" id="{16EC5B53-ACB0-4787-B497-4EF25A54E400}"/>
              </a:ext>
            </a:extLst>
          </p:cNvPr>
          <p:cNvSpPr/>
          <p:nvPr/>
        </p:nvSpPr>
        <p:spPr>
          <a:xfrm>
            <a:off x="3283217" y="2930996"/>
            <a:ext cx="38330653" cy="830997"/>
          </a:xfrm>
          <a:prstGeom prst="rect">
            <a:avLst/>
          </a:prstGeom>
        </p:spPr>
        <p:txBody>
          <a:bodyPr wrap="square">
            <a:spAutoFit/>
          </a:bodyPr>
          <a:lstStyle/>
          <a:p>
            <a:pPr lvl="0" defTabSz="914400" eaLnBrk="0" fontAlgn="base" hangingPunct="0">
              <a:spcBef>
                <a:spcPct val="0"/>
              </a:spcBef>
              <a:spcAft>
                <a:spcPct val="0"/>
              </a:spcAft>
            </a:pPr>
            <a:r>
              <a:rPr lang="en-US" altLang="en-US" sz="4800" i="1" baseline="30000" dirty="0">
                <a:solidFill>
                  <a:srgbClr val="000000"/>
                </a:solidFill>
                <a:latin typeface="Arial" panose="020B0604020202020204" pitchFamily="34" charset="0"/>
                <a:cs typeface="Arial" panose="020B0604020202020204" pitchFamily="34" charset="0"/>
              </a:rPr>
              <a:t>1</a:t>
            </a:r>
            <a:r>
              <a:rPr lang="en-US" altLang="en-US" sz="4800" i="1" dirty="0">
                <a:solidFill>
                  <a:srgbClr val="000000"/>
                </a:solidFill>
                <a:latin typeface="Arial" panose="020B0604020202020204" pitchFamily="34" charset="0"/>
                <a:cs typeface="Arial" panose="020B0604020202020204" pitchFamily="34" charset="0"/>
              </a:rPr>
              <a:t>Department of Chemistry &amp; Biochemistry, </a:t>
            </a:r>
            <a:r>
              <a:rPr lang="en-US" altLang="en-US" sz="4800" i="1" baseline="30000" dirty="0">
                <a:solidFill>
                  <a:srgbClr val="000000"/>
                </a:solidFill>
                <a:latin typeface="Arial" panose="020B0604020202020204" pitchFamily="34" charset="0"/>
                <a:cs typeface="Arial" panose="020B0604020202020204" pitchFamily="34" charset="0"/>
              </a:rPr>
              <a:t>2</a:t>
            </a:r>
            <a:r>
              <a:rPr lang="en-US" altLang="en-US" sz="4800" i="1" dirty="0">
                <a:solidFill>
                  <a:srgbClr val="000000"/>
                </a:solidFill>
                <a:latin typeface="Arial" panose="020B0604020202020204" pitchFamily="34" charset="0"/>
                <a:cs typeface="Arial" panose="020B0604020202020204" pitchFamily="34" charset="0"/>
              </a:rPr>
              <a:t>Department of Biological Sciences, Northern Kentucky University, Highland Heights, KY 41099</a:t>
            </a:r>
            <a:endParaRPr lang="en-US" altLang="en-US" sz="4800" dirty="0"/>
          </a:p>
        </p:txBody>
      </p:sp>
      <p:sp>
        <p:nvSpPr>
          <p:cNvPr id="2049" name="TextBox 2048">
            <a:extLst>
              <a:ext uri="{FF2B5EF4-FFF2-40B4-BE49-F238E27FC236}">
                <a16:creationId xmlns:a16="http://schemas.microsoft.com/office/drawing/2014/main" id="{D51713B6-DB31-4625-928B-085E103DC3A4}"/>
              </a:ext>
            </a:extLst>
          </p:cNvPr>
          <p:cNvSpPr txBox="1"/>
          <p:nvPr/>
        </p:nvSpPr>
        <p:spPr>
          <a:xfrm>
            <a:off x="4357950" y="8848766"/>
            <a:ext cx="4626138" cy="1200329"/>
          </a:xfrm>
          <a:prstGeom prst="rect">
            <a:avLst/>
          </a:prstGeom>
          <a:noFill/>
        </p:spPr>
        <p:txBody>
          <a:bodyPr wrap="none" rtlCol="0">
            <a:spAutoFit/>
          </a:bodyPr>
          <a:lstStyle/>
          <a:p>
            <a:pPr algn="ctr"/>
            <a:r>
              <a:rPr lang="en-US" sz="7200" dirty="0">
                <a:solidFill>
                  <a:srgbClr val="7030A0"/>
                </a:solidFill>
              </a:rPr>
              <a:t>Background</a:t>
            </a:r>
          </a:p>
        </p:txBody>
      </p:sp>
      <p:sp>
        <p:nvSpPr>
          <p:cNvPr id="2051" name="TextBox 2050">
            <a:extLst>
              <a:ext uri="{FF2B5EF4-FFF2-40B4-BE49-F238E27FC236}">
                <a16:creationId xmlns:a16="http://schemas.microsoft.com/office/drawing/2014/main" id="{F439A515-6ABC-4A12-9C6D-F56E5A06FC1E}"/>
              </a:ext>
            </a:extLst>
          </p:cNvPr>
          <p:cNvSpPr txBox="1"/>
          <p:nvPr/>
        </p:nvSpPr>
        <p:spPr>
          <a:xfrm>
            <a:off x="4019259" y="4078734"/>
            <a:ext cx="5303520" cy="1200329"/>
          </a:xfrm>
          <a:prstGeom prst="rect">
            <a:avLst/>
          </a:prstGeom>
          <a:noFill/>
        </p:spPr>
        <p:txBody>
          <a:bodyPr wrap="square" rtlCol="0">
            <a:spAutoFit/>
          </a:bodyPr>
          <a:lstStyle/>
          <a:p>
            <a:pPr algn="ctr"/>
            <a:r>
              <a:rPr lang="en-US" sz="7200" dirty="0">
                <a:solidFill>
                  <a:srgbClr val="7030A0"/>
                </a:solidFill>
              </a:rPr>
              <a:t>Abstract</a:t>
            </a:r>
          </a:p>
        </p:txBody>
      </p:sp>
      <p:sp>
        <p:nvSpPr>
          <p:cNvPr id="2052" name="TextBox 2051">
            <a:extLst>
              <a:ext uri="{FF2B5EF4-FFF2-40B4-BE49-F238E27FC236}">
                <a16:creationId xmlns:a16="http://schemas.microsoft.com/office/drawing/2014/main" id="{F97508E2-212D-49DE-9459-CD9FF4A869F0}"/>
              </a:ext>
            </a:extLst>
          </p:cNvPr>
          <p:cNvSpPr txBox="1"/>
          <p:nvPr/>
        </p:nvSpPr>
        <p:spPr>
          <a:xfrm>
            <a:off x="835342" y="5210970"/>
            <a:ext cx="13305173" cy="4216539"/>
          </a:xfrm>
          <a:prstGeom prst="rect">
            <a:avLst/>
          </a:prstGeom>
          <a:noFill/>
        </p:spPr>
        <p:txBody>
          <a:bodyPr wrap="square" rtlCol="0">
            <a:spAutoFit/>
          </a:bodyPr>
          <a:lstStyle/>
          <a:p>
            <a:r>
              <a:rPr lang="en-US" sz="3000" dirty="0"/>
              <a:t>Modification of tRNA is important for cell growth and translation, and errors can lead to disease. Of the nearly 100 known tRNA modifications, enzymes responsible for several modifications are not known. One such modification is 2’-O-methlyation of residue 39 (Nm39) in plants and animals. The goal of this research is to identify the enzyme responsible for Nm39 in plants by expressing plant tRNA and candidate genes in yeast, which do not form the modification. Presence of Nm39 on tRNA would indicate that the candidate gene is responsible for the modification. Once identified, the human homolog will be identified using bioinformatics.</a:t>
            </a:r>
            <a:endParaRPr lang="en-US" sz="3000" dirty="0">
              <a:solidFill>
                <a:prstClr val="black"/>
              </a:solidFill>
            </a:endParaRPr>
          </a:p>
          <a:p>
            <a:endParaRPr lang="en-US" sz="2800" dirty="0"/>
          </a:p>
        </p:txBody>
      </p:sp>
      <p:sp>
        <p:nvSpPr>
          <p:cNvPr id="2063" name="TextBox 2062">
            <a:extLst>
              <a:ext uri="{FF2B5EF4-FFF2-40B4-BE49-F238E27FC236}">
                <a16:creationId xmlns:a16="http://schemas.microsoft.com/office/drawing/2014/main" id="{F4D93852-FD82-47D7-92D3-947FDE9FC1F1}"/>
              </a:ext>
            </a:extLst>
          </p:cNvPr>
          <p:cNvSpPr txBox="1"/>
          <p:nvPr/>
        </p:nvSpPr>
        <p:spPr>
          <a:xfrm>
            <a:off x="14355122" y="19355967"/>
            <a:ext cx="14586283" cy="1938992"/>
          </a:xfrm>
          <a:prstGeom prst="rect">
            <a:avLst/>
          </a:prstGeom>
          <a:noFill/>
        </p:spPr>
        <p:txBody>
          <a:bodyPr wrap="square" rtlCol="0">
            <a:spAutoFit/>
          </a:bodyPr>
          <a:lstStyle/>
          <a:p>
            <a:pPr algn="ctr"/>
            <a:r>
              <a:rPr lang="en-US" sz="6000" dirty="0">
                <a:solidFill>
                  <a:srgbClr val="7030A0"/>
                </a:solidFill>
              </a:rPr>
              <a:t>Analysis of plant tRNA and candidate genes expressed in yeast cells by UPLC</a:t>
            </a:r>
          </a:p>
        </p:txBody>
      </p:sp>
      <p:sp>
        <p:nvSpPr>
          <p:cNvPr id="2064" name="Rectangle 2063">
            <a:extLst>
              <a:ext uri="{FF2B5EF4-FFF2-40B4-BE49-F238E27FC236}">
                <a16:creationId xmlns:a16="http://schemas.microsoft.com/office/drawing/2014/main" id="{6B278C63-E892-42D3-BBD8-642E6AEDA598}"/>
              </a:ext>
            </a:extLst>
          </p:cNvPr>
          <p:cNvSpPr/>
          <p:nvPr/>
        </p:nvSpPr>
        <p:spPr>
          <a:xfrm>
            <a:off x="15177571" y="21647472"/>
            <a:ext cx="14586283" cy="2400657"/>
          </a:xfrm>
          <a:prstGeom prst="rect">
            <a:avLst/>
          </a:prstGeom>
        </p:spPr>
        <p:txBody>
          <a:bodyPr wrap="square">
            <a:spAutoFit/>
          </a:bodyPr>
          <a:lstStyle/>
          <a:p>
            <a:r>
              <a:rPr lang="en-US" sz="3000" dirty="0">
                <a:ea typeface="Calibri" panose="020F0502020204030204" pitchFamily="34" charset="0"/>
              </a:rPr>
              <a:t>Plasmids will be co-transformed into </a:t>
            </a:r>
            <a:r>
              <a:rPr lang="en-US" sz="3000" i="1" dirty="0">
                <a:ea typeface="Calibri" panose="020F0502020204030204" pitchFamily="34" charset="0"/>
              </a:rPr>
              <a:t>S. cerevisiae </a:t>
            </a:r>
            <a:r>
              <a:rPr lang="en-US" sz="3000" dirty="0">
                <a:ea typeface="Calibri" panose="020F0502020204030204" pitchFamily="34" charset="0"/>
              </a:rPr>
              <a:t>lacking the </a:t>
            </a:r>
            <a:r>
              <a:rPr lang="en-US" sz="3000" i="1" dirty="0">
                <a:ea typeface="Calibri" panose="020F0502020204030204" pitchFamily="34" charset="0"/>
              </a:rPr>
              <a:t>PUS3</a:t>
            </a:r>
            <a:r>
              <a:rPr lang="en-US" sz="3000" dirty="0">
                <a:ea typeface="Calibri" panose="020F0502020204030204" pitchFamily="34" charset="0"/>
              </a:rPr>
              <a:t> gene (</a:t>
            </a:r>
            <a:r>
              <a:rPr lang="en-US" sz="3000" i="1" dirty="0">
                <a:ea typeface="Calibri" panose="020F0502020204030204" pitchFamily="34" charset="0"/>
              </a:rPr>
              <a:t>pus3∆) </a:t>
            </a:r>
            <a:r>
              <a:rPr lang="en-US" sz="3000" dirty="0">
                <a:ea typeface="Calibri" panose="020F0502020204030204" pitchFamily="34" charset="0"/>
              </a:rPr>
              <a:t> (Figure 4)</a:t>
            </a:r>
            <a:r>
              <a:rPr lang="en-US" sz="3000" i="1" dirty="0">
                <a:ea typeface="Calibri" panose="020F0502020204030204" pitchFamily="34" charset="0"/>
              </a:rPr>
              <a:t>.</a:t>
            </a:r>
            <a:r>
              <a:rPr lang="en-US" sz="3000" dirty="0">
                <a:ea typeface="Calibri" panose="020F0502020204030204" pitchFamily="34" charset="0"/>
              </a:rPr>
              <a:t> Experiments will be done in</a:t>
            </a:r>
            <a:r>
              <a:rPr lang="en-US" sz="3000" i="1" dirty="0">
                <a:ea typeface="Calibri" panose="020F0502020204030204" pitchFamily="34" charset="0"/>
              </a:rPr>
              <a:t> pus3∆ </a:t>
            </a:r>
            <a:r>
              <a:rPr lang="en-US" sz="3000" dirty="0">
                <a:ea typeface="Calibri" panose="020F0502020204030204" pitchFamily="34" charset="0"/>
              </a:rPr>
              <a:t>cells so a uridine will be present at position 39 instead of a </a:t>
            </a:r>
            <a:r>
              <a:rPr lang="en-US" sz="3000" dirty="0" err="1">
                <a:ea typeface="Calibri" panose="020F0502020204030204" pitchFamily="34" charset="0"/>
              </a:rPr>
              <a:t>pseudouridine</a:t>
            </a:r>
            <a:r>
              <a:rPr lang="en-US" sz="3000" dirty="0">
                <a:ea typeface="Calibri" panose="020F0502020204030204" pitchFamily="34" charset="0"/>
              </a:rPr>
              <a:t>.  Cells will be grown, RNA will be extracted, and </a:t>
            </a:r>
            <a:r>
              <a:rPr lang="en-US" sz="3000" i="1" dirty="0">
                <a:ea typeface="Calibri" panose="020F0502020204030204" pitchFamily="34" charset="0"/>
              </a:rPr>
              <a:t>A. thaliana </a:t>
            </a:r>
            <a:r>
              <a:rPr lang="en-US" sz="3000" dirty="0" err="1">
                <a:ea typeface="Calibri" panose="020F0502020204030204" pitchFamily="34" charset="0"/>
              </a:rPr>
              <a:t>tRNA</a:t>
            </a:r>
            <a:r>
              <a:rPr lang="en-US" sz="3000" baseline="30000" dirty="0" err="1">
                <a:ea typeface="Calibri" panose="020F0502020204030204" pitchFamily="34" charset="0"/>
              </a:rPr>
              <a:t>Trp</a:t>
            </a:r>
            <a:r>
              <a:rPr lang="en-US" sz="3000" dirty="0">
                <a:ea typeface="Calibri" panose="020F0502020204030204" pitchFamily="34" charset="0"/>
              </a:rPr>
              <a:t> will be purified. The tRNA will be digested with P1 nuclease and phosphatase and analyzed by UPLC to determine if Um is present.  We have previously </a:t>
            </a:r>
            <a:r>
              <a:rPr lang="en-US" sz="3000" dirty="0" err="1">
                <a:ea typeface="Calibri" panose="020F0502020204030204" pitchFamily="34" charset="0"/>
              </a:rPr>
              <a:t>anlayzed</a:t>
            </a:r>
            <a:r>
              <a:rPr lang="en-US" sz="3000" dirty="0">
                <a:ea typeface="Calibri" panose="020F0502020204030204" pitchFamily="34" charset="0"/>
              </a:rPr>
              <a:t> Um levels using UPLC (Figure 5).</a:t>
            </a:r>
            <a:endParaRPr lang="en-US" sz="3000" dirty="0"/>
          </a:p>
        </p:txBody>
      </p:sp>
      <p:pic>
        <p:nvPicPr>
          <p:cNvPr id="2065" name="Picture 2064">
            <a:extLst>
              <a:ext uri="{FF2B5EF4-FFF2-40B4-BE49-F238E27FC236}">
                <a16:creationId xmlns:a16="http://schemas.microsoft.com/office/drawing/2014/main" id="{B926A658-A39E-4962-90ED-632E43FA7F7D}"/>
              </a:ext>
            </a:extLst>
          </p:cNvPr>
          <p:cNvPicPr>
            <a:picLocks noChangeAspect="1"/>
          </p:cNvPicPr>
          <p:nvPr/>
        </p:nvPicPr>
        <p:blipFill>
          <a:blip r:embed="rId7"/>
          <a:stretch>
            <a:fillRect/>
          </a:stretch>
        </p:blipFill>
        <p:spPr>
          <a:xfrm>
            <a:off x="15167387" y="24138586"/>
            <a:ext cx="12816441" cy="6268993"/>
          </a:xfrm>
          <a:prstGeom prst="rect">
            <a:avLst/>
          </a:prstGeom>
        </p:spPr>
      </p:pic>
      <p:sp>
        <p:nvSpPr>
          <p:cNvPr id="2067" name="Rectangle 2066">
            <a:extLst>
              <a:ext uri="{FF2B5EF4-FFF2-40B4-BE49-F238E27FC236}">
                <a16:creationId xmlns:a16="http://schemas.microsoft.com/office/drawing/2014/main" id="{811C5E57-6D46-4283-96B0-6EDDE011E426}"/>
              </a:ext>
            </a:extLst>
          </p:cNvPr>
          <p:cNvSpPr/>
          <p:nvPr/>
        </p:nvSpPr>
        <p:spPr>
          <a:xfrm rot="10800000" flipV="1">
            <a:off x="27983828" y="25233480"/>
            <a:ext cx="4395981" cy="5078313"/>
          </a:xfrm>
          <a:prstGeom prst="rect">
            <a:avLst/>
          </a:prstGeom>
        </p:spPr>
        <p:txBody>
          <a:bodyPr wrap="square">
            <a:spAutoFit/>
          </a:bodyPr>
          <a:lstStyle/>
          <a:p>
            <a:pPr>
              <a:spcAft>
                <a:spcPts val="1000"/>
              </a:spcAft>
            </a:pPr>
            <a:r>
              <a:rPr lang="en-US" sz="3600" i="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Figure 5. UPLC analysis of </a:t>
            </a:r>
            <a:r>
              <a:rPr lang="en-US" sz="3600" i="1" dirty="0" err="1">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tRNA</a:t>
            </a:r>
            <a:r>
              <a:rPr lang="en-US" sz="3600" i="1" baseline="30000" dirty="0" err="1">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Leu</a:t>
            </a:r>
            <a:r>
              <a:rPr lang="en-US" sz="3600" i="1" baseline="300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(UAA)</a:t>
            </a:r>
            <a:r>
              <a:rPr lang="en-US" sz="3600" i="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 from wild type and elp1</a:t>
            </a:r>
            <a:r>
              <a:rPr lang="en-US" sz="3600" i="1"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a:t>
            </a:r>
            <a:r>
              <a:rPr lang="en-US" sz="3600" i="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 S. cerevisiae mutants showing detection of Um. (Previous work from D. Divita and J. Brooks). </a:t>
            </a:r>
            <a:endParaRPr lang="en-US" sz="3600" i="1"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64A55D53-DE63-4994-B8B9-98C118C13D6B}"/>
              </a:ext>
            </a:extLst>
          </p:cNvPr>
          <p:cNvSpPr txBox="1"/>
          <p:nvPr/>
        </p:nvSpPr>
        <p:spPr>
          <a:xfrm>
            <a:off x="28720300" y="30311793"/>
            <a:ext cx="4767594" cy="2308324"/>
          </a:xfrm>
          <a:prstGeom prst="rect">
            <a:avLst/>
          </a:prstGeom>
          <a:noFill/>
        </p:spPr>
        <p:txBody>
          <a:bodyPr wrap="square" rtlCol="0">
            <a:spAutoFit/>
          </a:bodyPr>
          <a:lstStyle/>
          <a:p>
            <a:r>
              <a:rPr lang="en-US" sz="7200" b="1" dirty="0"/>
              <a:t>Biological Sciences</a:t>
            </a:r>
          </a:p>
        </p:txBody>
      </p:sp>
      <p:cxnSp>
        <p:nvCxnSpPr>
          <p:cNvPr id="15" name="Straight Connector 14">
            <a:extLst>
              <a:ext uri="{FF2B5EF4-FFF2-40B4-BE49-F238E27FC236}">
                <a16:creationId xmlns:a16="http://schemas.microsoft.com/office/drawing/2014/main" id="{957EC9DB-5AC3-4619-AF60-74DA8FEBD44F}"/>
              </a:ext>
            </a:extLst>
          </p:cNvPr>
          <p:cNvCxnSpPr>
            <a:cxnSpLocks/>
          </p:cNvCxnSpPr>
          <p:nvPr/>
        </p:nvCxnSpPr>
        <p:spPr>
          <a:xfrm>
            <a:off x="32741419" y="30311793"/>
            <a:ext cx="0" cy="2308324"/>
          </a:xfrm>
          <a:prstGeom prst="line">
            <a:avLst/>
          </a:prstGeom>
          <a:ln w="73025">
            <a:solidFill>
              <a:srgbClr val="FFC000"/>
            </a:solidFill>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C02D8C51-5622-4801-A191-E5D91198C689}"/>
              </a:ext>
            </a:extLst>
          </p:cNvPr>
          <p:cNvPicPr>
            <a:picLocks noChangeAspect="1"/>
          </p:cNvPicPr>
          <p:nvPr/>
        </p:nvPicPr>
        <p:blipFill>
          <a:blip r:embed="rId8"/>
          <a:stretch>
            <a:fillRect/>
          </a:stretch>
        </p:blipFill>
        <p:spPr>
          <a:xfrm>
            <a:off x="17894442" y="30588871"/>
            <a:ext cx="7949592" cy="1969179"/>
          </a:xfrm>
          <a:prstGeom prst="rect">
            <a:avLst/>
          </a:prstGeom>
        </p:spPr>
      </p:pic>
      <p:sp>
        <p:nvSpPr>
          <p:cNvPr id="42" name="TextBox 41">
            <a:extLst>
              <a:ext uri="{FF2B5EF4-FFF2-40B4-BE49-F238E27FC236}">
                <a16:creationId xmlns:a16="http://schemas.microsoft.com/office/drawing/2014/main" id="{1410FF6F-AB7B-4C94-9860-8DE76979F705}"/>
              </a:ext>
            </a:extLst>
          </p:cNvPr>
          <p:cNvSpPr txBox="1"/>
          <p:nvPr/>
        </p:nvSpPr>
        <p:spPr>
          <a:xfrm>
            <a:off x="2646948" y="553312"/>
            <a:ext cx="38966922" cy="2554545"/>
          </a:xfrm>
          <a:prstGeom prst="rect">
            <a:avLst/>
          </a:prstGeom>
          <a:noFill/>
        </p:spPr>
        <p:txBody>
          <a:bodyPr wrap="square" rtlCol="0">
            <a:spAutoFit/>
          </a:bodyPr>
          <a:lstStyle/>
          <a:p>
            <a:pPr algn="ctr"/>
            <a:r>
              <a:rPr lang="en-US" sz="8000" b="1" dirty="0"/>
              <a:t>Identification of the enzyme responsible for 2’-O methylation of tRNA residue 39 in plants</a:t>
            </a:r>
            <a:endParaRPr lang="en-US" sz="8000" dirty="0"/>
          </a:p>
          <a:p>
            <a:pPr marL="0" marR="0" lvl="0" indent="0" defTabSz="2194560" eaLnBrk="1" fontAlgn="auto" latinLnBrk="0" hangingPunct="1">
              <a:lnSpc>
                <a:spcPct val="100000"/>
              </a:lnSpc>
              <a:spcBef>
                <a:spcPts val="0"/>
              </a:spcBef>
              <a:spcAft>
                <a:spcPts val="0"/>
              </a:spcAft>
              <a:buClrTx/>
              <a:buSzTx/>
              <a:buFontTx/>
              <a:buNone/>
              <a:tabLst/>
              <a:defRPr/>
            </a:pPr>
            <a:endParaRPr kumimoji="0" lang="en-US" sz="8000" b="1" i="1" strike="noStrike" kern="0" cap="none" spc="0" normalizeH="0" baseline="0" noProof="0" dirty="0">
              <a:ln>
                <a:noFill/>
              </a:ln>
              <a:solidFill>
                <a:srgbClr val="0033CC"/>
              </a:solidFill>
              <a:effectLst/>
              <a:uLnTx/>
              <a:uFillTx/>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60E02F24-B033-4BC0-9032-07E8CBBC5B7E}"/>
              </a:ext>
            </a:extLst>
          </p:cNvPr>
          <p:cNvSpPr txBox="1"/>
          <p:nvPr/>
        </p:nvSpPr>
        <p:spPr>
          <a:xfrm>
            <a:off x="3078819" y="1816634"/>
            <a:ext cx="36250033" cy="923330"/>
          </a:xfrm>
          <a:prstGeom prst="rect">
            <a:avLst/>
          </a:prstGeom>
          <a:noFill/>
        </p:spPr>
        <p:txBody>
          <a:bodyPr wrap="square" rtlCol="0">
            <a:spAutoFit/>
          </a:bodyPr>
          <a:lstStyle/>
          <a:p>
            <a:pPr marL="0" marR="0" lvl="0" indent="0" algn="ctr" defTabSz="219456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Alex Keith, Morgan Fraley, Rachel </a:t>
            </a:r>
            <a:r>
              <a:rPr kumimoji="0" lang="en-US" sz="5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Morgeson</a:t>
            </a:r>
            <a:r>
              <a:rPr kumimoji="0" lang="en-US" sz="5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Ramey Hensley, Michaela Vogel, Holly Funk, and Michael Guy</a:t>
            </a:r>
          </a:p>
        </p:txBody>
      </p:sp>
      <p:sp>
        <p:nvSpPr>
          <p:cNvPr id="45" name="Rectangle 44">
            <a:extLst>
              <a:ext uri="{FF2B5EF4-FFF2-40B4-BE49-F238E27FC236}">
                <a16:creationId xmlns:a16="http://schemas.microsoft.com/office/drawing/2014/main" id="{8753A418-C1E9-4FBE-9FCB-CE77E491F186}"/>
              </a:ext>
            </a:extLst>
          </p:cNvPr>
          <p:cNvSpPr/>
          <p:nvPr/>
        </p:nvSpPr>
        <p:spPr>
          <a:xfrm>
            <a:off x="591288" y="10062423"/>
            <a:ext cx="14586283" cy="5170646"/>
          </a:xfrm>
          <a:prstGeom prst="rect">
            <a:avLst/>
          </a:prstGeom>
        </p:spPr>
        <p:txBody>
          <a:bodyPr wrap="square">
            <a:spAutoFit/>
          </a:bodyPr>
          <a:lstStyle/>
          <a:p>
            <a:pPr marL="457200" lvl="0" indent="-457200" defTabSz="914400" eaLnBrk="0" fontAlgn="base" hangingPunct="0">
              <a:spcBef>
                <a:spcPct val="0"/>
              </a:spcBef>
              <a:spcAft>
                <a:spcPct val="0"/>
              </a:spcAft>
              <a:buFont typeface="Arial" panose="020B0604020202020204" pitchFamily="34" charset="0"/>
              <a:buChar char="•"/>
            </a:pPr>
            <a:r>
              <a:rPr lang="en-US" altLang="en-US" sz="3000" b="1" dirty="0">
                <a:solidFill>
                  <a:prstClr val="black"/>
                </a:solidFill>
                <a:ea typeface="Calibri" panose="020F0502020204030204" pitchFamily="34" charset="0"/>
                <a:cs typeface="Times New Roman" panose="02020603050405020304" pitchFamily="18" charset="0"/>
              </a:rPr>
              <a:t>tRNA modifications are important for cell growth and protein translation</a:t>
            </a:r>
          </a:p>
          <a:p>
            <a:pPr marL="457200" indent="-457200" defTabSz="914400" eaLnBrk="0" fontAlgn="base" hangingPunct="0">
              <a:spcBef>
                <a:spcPct val="0"/>
              </a:spcBef>
              <a:spcAft>
                <a:spcPct val="0"/>
              </a:spcAft>
              <a:buFont typeface="Arial" panose="020B0604020202020204" pitchFamily="34" charset="0"/>
              <a:buChar char="•"/>
            </a:pPr>
            <a:r>
              <a:rPr lang="en-US" altLang="en-US" sz="3000" dirty="0">
                <a:solidFill>
                  <a:prstClr val="black"/>
                </a:solidFill>
                <a:ea typeface="Calibri" panose="020F0502020204030204" pitchFamily="34" charset="0"/>
                <a:cs typeface="Times New Roman" panose="02020603050405020304" pitchFamily="18" charset="0"/>
              </a:rPr>
              <a:t>tRNA modifications are essential for all domains of life. </a:t>
            </a:r>
          </a:p>
          <a:p>
            <a:pPr marL="457200" indent="-457200" defTabSz="914400" eaLnBrk="0" fontAlgn="base" hangingPunct="0">
              <a:spcBef>
                <a:spcPct val="0"/>
              </a:spcBef>
              <a:spcAft>
                <a:spcPct val="0"/>
              </a:spcAft>
              <a:buFont typeface="Arial" panose="020B0604020202020204" pitchFamily="34" charset="0"/>
              <a:buChar char="•"/>
            </a:pPr>
            <a:r>
              <a:rPr lang="en-US" altLang="en-US" sz="3000" dirty="0">
                <a:solidFill>
                  <a:prstClr val="black"/>
                </a:solidFill>
                <a:ea typeface="Calibri" panose="020F0502020204030204" pitchFamily="34" charset="0"/>
                <a:cs typeface="Times New Roman" panose="02020603050405020304" pitchFamily="18" charset="0"/>
              </a:rPr>
              <a:t>defects can lead to diseases in humans and growth defects in other organisms</a:t>
            </a:r>
          </a:p>
          <a:p>
            <a:pPr marL="2651760" lvl="1" indent="-457200" defTabSz="914400" eaLnBrk="0" fontAlgn="base" hangingPunct="0">
              <a:spcBef>
                <a:spcPct val="0"/>
              </a:spcBef>
              <a:spcAft>
                <a:spcPct val="0"/>
              </a:spcAft>
              <a:buFont typeface="Arial" panose="020B0604020202020204" pitchFamily="34" charset="0"/>
              <a:buChar char="•"/>
            </a:pPr>
            <a:r>
              <a:rPr lang="en-US" altLang="en-US" sz="3000" dirty="0">
                <a:solidFill>
                  <a:prstClr val="black"/>
                </a:solidFill>
                <a:ea typeface="Calibri" panose="020F0502020204030204" pitchFamily="34" charset="0"/>
                <a:cs typeface="Times New Roman" panose="02020603050405020304" pitchFamily="18" charset="0"/>
              </a:rPr>
              <a:t>Such Diseases include cancer, type 2 diabetes, and many neurological conditions</a:t>
            </a:r>
          </a:p>
          <a:p>
            <a:pPr marL="457200" indent="-457200" defTabSz="914400" eaLnBrk="0" fontAlgn="base" hangingPunct="0">
              <a:spcBef>
                <a:spcPct val="0"/>
              </a:spcBef>
              <a:spcAft>
                <a:spcPct val="0"/>
              </a:spcAft>
              <a:buFont typeface="Arial" panose="020B0604020202020204" pitchFamily="34" charset="0"/>
              <a:buChar char="•"/>
            </a:pPr>
            <a:r>
              <a:rPr lang="en-US" altLang="en-US" sz="3000" b="1" dirty="0">
                <a:solidFill>
                  <a:prstClr val="black"/>
                </a:solidFill>
                <a:ea typeface="Calibri" panose="020F0502020204030204" pitchFamily="34" charset="0"/>
                <a:cs typeface="Times New Roman" panose="02020603050405020304" pitchFamily="18" charset="0"/>
              </a:rPr>
              <a:t>2</a:t>
            </a:r>
            <a:r>
              <a:rPr lang="en-US" altLang="en-US" sz="3000" b="1" dirty="0" bmk="">
                <a:solidFill>
                  <a:prstClr val="black"/>
                </a:solidFill>
                <a:ea typeface="Calibri" panose="020F0502020204030204" pitchFamily="34" charset="0"/>
                <a:cs typeface="Times New Roman" panose="02020603050405020304" pitchFamily="18" charset="0"/>
              </a:rPr>
              <a:t>’-</a:t>
            </a:r>
            <a:r>
              <a:rPr lang="en-US" altLang="en-US" sz="3000" b="1" i="1" dirty="0" bmk="">
                <a:solidFill>
                  <a:prstClr val="black"/>
                </a:solidFill>
                <a:ea typeface="Calibri" panose="020F0502020204030204" pitchFamily="34" charset="0"/>
                <a:cs typeface="Times New Roman" panose="02020603050405020304" pitchFamily="18" charset="0"/>
              </a:rPr>
              <a:t>O</a:t>
            </a:r>
            <a:r>
              <a:rPr lang="en-US" altLang="en-US" sz="3000" b="1" dirty="0" bmk="">
                <a:solidFill>
                  <a:prstClr val="black"/>
                </a:solidFill>
                <a:ea typeface="Calibri" panose="020F0502020204030204" pitchFamily="34" charset="0"/>
                <a:cs typeface="Times New Roman" panose="02020603050405020304" pitchFamily="18" charset="0"/>
              </a:rPr>
              <a:t>-methylation</a:t>
            </a:r>
            <a:r>
              <a:rPr lang="en-US" altLang="en-US" sz="3000" b="1" dirty="0">
                <a:solidFill>
                  <a:prstClr val="black"/>
                </a:solidFill>
                <a:ea typeface="Calibri" panose="020F0502020204030204" pitchFamily="34" charset="0"/>
                <a:cs typeface="Times New Roman" panose="02020603050405020304" pitchFamily="18" charset="0"/>
              </a:rPr>
              <a:t> on the nucleotide at position 39 (</a:t>
            </a:r>
            <a:r>
              <a:rPr lang="en-US" sz="3000" b="1" dirty="0"/>
              <a:t>Nm</a:t>
            </a:r>
            <a:r>
              <a:rPr lang="en-US" sz="3000" b="1" baseline="-25000" dirty="0"/>
              <a:t>39</a:t>
            </a:r>
            <a:r>
              <a:rPr lang="en-US" altLang="en-US" sz="3000" b="1" dirty="0">
                <a:solidFill>
                  <a:prstClr val="black"/>
                </a:solidFill>
                <a:ea typeface="Calibri" panose="020F0502020204030204" pitchFamily="34" charset="0"/>
                <a:cs typeface="Times New Roman" panose="02020603050405020304" pitchFamily="18" charset="0"/>
              </a:rPr>
              <a:t>) (Figure 1)</a:t>
            </a:r>
            <a:endParaRPr lang="en-US" altLang="en-US" sz="3000" dirty="0">
              <a:solidFill>
                <a:prstClr val="black"/>
              </a:solidFill>
              <a:ea typeface="Calibri" panose="020F0502020204030204" pitchFamily="34" charset="0"/>
              <a:cs typeface="Times New Roman" panose="02020603050405020304" pitchFamily="18" charset="0"/>
            </a:endParaRPr>
          </a:p>
          <a:p>
            <a:pPr marL="457200" indent="-457200" defTabSz="914400" eaLnBrk="0" fontAlgn="base" hangingPunct="0">
              <a:spcBef>
                <a:spcPct val="0"/>
              </a:spcBef>
              <a:spcAft>
                <a:spcPct val="0"/>
              </a:spcAft>
              <a:buFont typeface="Arial" panose="020B0604020202020204" pitchFamily="34" charset="0"/>
              <a:buChar char="•"/>
            </a:pPr>
            <a:r>
              <a:rPr lang="en-US" altLang="en-US" sz="3000" dirty="0">
                <a:solidFill>
                  <a:prstClr val="black"/>
                </a:solidFill>
                <a:ea typeface="Calibri" panose="020F0502020204030204" pitchFamily="34" charset="0"/>
                <a:cs typeface="Times New Roman" panose="02020603050405020304" pitchFamily="18" charset="0"/>
              </a:rPr>
              <a:t>Occurs on some tRNAs in plants and animals, and this modification occurs in yeast</a:t>
            </a:r>
            <a:endParaRPr lang="en-US" altLang="en-US" sz="3000" baseline="30000" dirty="0">
              <a:solidFill>
                <a:prstClr val="black"/>
              </a:solidFill>
              <a:ea typeface="Calibri" panose="020F0502020204030204" pitchFamily="34" charset="0"/>
              <a:cs typeface="Times New Roman" panose="02020603050405020304" pitchFamily="18" charset="0"/>
            </a:endParaRPr>
          </a:p>
          <a:p>
            <a:pPr marL="457200" indent="-457200" defTabSz="914400" eaLnBrk="0" fontAlgn="base" hangingPunct="0">
              <a:spcBef>
                <a:spcPct val="0"/>
              </a:spcBef>
              <a:spcAft>
                <a:spcPct val="0"/>
              </a:spcAft>
              <a:buFont typeface="Arial" panose="020B0604020202020204" pitchFamily="34" charset="0"/>
              <a:buChar char="•"/>
            </a:pPr>
            <a:r>
              <a:rPr lang="en-US" altLang="en-US" sz="3000" dirty="0">
                <a:solidFill>
                  <a:prstClr val="black"/>
                </a:solidFill>
                <a:ea typeface="Calibri" panose="020F0502020204030204" pitchFamily="34" charset="0"/>
                <a:cs typeface="Times New Roman" panose="02020603050405020304" pitchFamily="18" charset="0"/>
              </a:rPr>
              <a:t> the </a:t>
            </a:r>
            <a:r>
              <a:rPr lang="en-US" altLang="en-US" sz="3000" dirty="0">
                <a:ea typeface="Calibri" panose="020F0502020204030204" pitchFamily="34" charset="0"/>
                <a:cs typeface="Times New Roman" panose="02020603050405020304" pitchFamily="18" charset="0"/>
              </a:rPr>
              <a:t>enzyme that </a:t>
            </a:r>
            <a:r>
              <a:rPr lang="en-US" altLang="en-US" sz="3000" dirty="0">
                <a:solidFill>
                  <a:prstClr val="black"/>
                </a:solidFill>
                <a:ea typeface="Calibri" panose="020F0502020204030204" pitchFamily="34" charset="0"/>
                <a:cs typeface="Times New Roman" panose="02020603050405020304" pitchFamily="18" charset="0"/>
              </a:rPr>
              <a:t>catalyzes this modification is unknown in animals and plants </a:t>
            </a:r>
          </a:p>
          <a:p>
            <a:pPr marL="457200" indent="-457200" defTabSz="914400" eaLnBrk="0" fontAlgn="base" hangingPunct="0">
              <a:spcBef>
                <a:spcPct val="0"/>
              </a:spcBef>
              <a:spcAft>
                <a:spcPct val="0"/>
              </a:spcAft>
              <a:buFont typeface="Arial" panose="020B0604020202020204" pitchFamily="34" charset="0"/>
              <a:buChar char="•"/>
            </a:pPr>
            <a:r>
              <a:rPr lang="en-US" altLang="en-US" sz="3000" dirty="0">
                <a:solidFill>
                  <a:prstClr val="black"/>
                </a:solidFill>
                <a:ea typeface="Calibri" panose="020F0502020204030204" pitchFamily="34" charset="0"/>
                <a:cs typeface="Times New Roman" panose="02020603050405020304" pitchFamily="18" charset="0"/>
              </a:rPr>
              <a:t>occurs on tRNA</a:t>
            </a:r>
            <a:r>
              <a:rPr lang="en-US" altLang="en-US" sz="3000" baseline="30000" dirty="0">
                <a:solidFill>
                  <a:prstClr val="black"/>
                </a:solidFill>
                <a:ea typeface="Calibri" panose="020F0502020204030204" pitchFamily="34" charset="0"/>
                <a:cs typeface="Times New Roman" panose="02020603050405020304" pitchFamily="18" charset="0"/>
              </a:rPr>
              <a:t>Trp </a:t>
            </a:r>
            <a:r>
              <a:rPr lang="en-US" altLang="en-US" sz="3000" dirty="0">
                <a:solidFill>
                  <a:prstClr val="black"/>
                </a:solidFill>
                <a:ea typeface="Calibri" panose="020F0502020204030204" pitchFamily="34" charset="0"/>
                <a:cs typeface="Times New Roman" panose="02020603050405020304" pitchFamily="18" charset="0"/>
              </a:rPr>
              <a:t>from tobacco (</a:t>
            </a:r>
            <a:r>
              <a:rPr lang="en-US" altLang="en-US" sz="3000" i="1" dirty="0">
                <a:solidFill>
                  <a:prstClr val="black"/>
                </a:solidFill>
                <a:ea typeface="Calibri" panose="020F0502020204030204" pitchFamily="34" charset="0"/>
                <a:cs typeface="Times New Roman" panose="02020603050405020304" pitchFamily="18" charset="0"/>
              </a:rPr>
              <a:t>Nicotiana tabacum</a:t>
            </a:r>
            <a:r>
              <a:rPr lang="en-US" altLang="en-US" sz="3000" dirty="0">
                <a:solidFill>
                  <a:prstClr val="black"/>
                </a:solidFill>
                <a:ea typeface="Calibri" panose="020F0502020204030204" pitchFamily="34" charset="0"/>
                <a:cs typeface="Times New Roman" panose="02020603050405020304" pitchFamily="18" charset="0"/>
              </a:rPr>
              <a:t>), wheat and fruit flies in the form of 2’-</a:t>
            </a:r>
            <a:r>
              <a:rPr lang="en-US" altLang="en-US" sz="3000" i="1" dirty="0">
                <a:solidFill>
                  <a:prstClr val="black"/>
                </a:solidFill>
                <a:ea typeface="Calibri" panose="020F0502020204030204" pitchFamily="34" charset="0"/>
                <a:cs typeface="Times New Roman" panose="02020603050405020304" pitchFamily="18" charset="0"/>
              </a:rPr>
              <a:t>O</a:t>
            </a:r>
            <a:r>
              <a:rPr lang="en-US" altLang="en-US" sz="3000" dirty="0">
                <a:solidFill>
                  <a:prstClr val="black"/>
                </a:solidFill>
                <a:ea typeface="Calibri" panose="020F0502020204030204" pitchFamily="34" charset="0"/>
                <a:cs typeface="Times New Roman" panose="02020603050405020304" pitchFamily="18" charset="0"/>
              </a:rPr>
              <a:t>-methylated pseudouridine (</a:t>
            </a:r>
            <a:r>
              <a:rPr lang="en-US" altLang="en-US" sz="3000" dirty="0" err="1">
                <a:solidFill>
                  <a:prstClr val="black"/>
                </a:solidFill>
                <a:ea typeface="Calibri" panose="020F0502020204030204" pitchFamily="34" charset="0"/>
                <a:cs typeface="Times New Roman" panose="02020603050405020304" pitchFamily="18" charset="0"/>
              </a:rPr>
              <a:t>Ψm</a:t>
            </a:r>
            <a:r>
              <a:rPr lang="en-US" altLang="en-US" sz="3000" dirty="0">
                <a:solidFill>
                  <a:prstClr val="black"/>
                </a:solidFill>
                <a:ea typeface="Calibri" panose="020F0502020204030204" pitchFamily="34" charset="0"/>
                <a:cs typeface="Times New Roman" panose="02020603050405020304" pitchFamily="18" charset="0"/>
              </a:rPr>
              <a:t>) </a:t>
            </a:r>
          </a:p>
          <a:p>
            <a:pPr marL="457200" indent="-457200" defTabSz="914400" eaLnBrk="0" fontAlgn="base" hangingPunct="0">
              <a:spcBef>
                <a:spcPct val="0"/>
              </a:spcBef>
              <a:spcAft>
                <a:spcPct val="0"/>
              </a:spcAft>
              <a:buFont typeface="Arial" panose="020B0604020202020204" pitchFamily="34" charset="0"/>
              <a:buChar char="•"/>
            </a:pPr>
            <a:r>
              <a:rPr lang="en-US" altLang="en-US" sz="3000" dirty="0">
                <a:solidFill>
                  <a:prstClr val="black"/>
                </a:solidFill>
                <a:ea typeface="Calibri" panose="020F0502020204030204" pitchFamily="34" charset="0"/>
                <a:cs typeface="Times New Roman" panose="02020603050405020304" pitchFamily="18" charset="0"/>
              </a:rPr>
              <a:t>In plants, animals, and yeast, the enzyme Pus3 changes uridine into pseudouridine</a:t>
            </a:r>
            <a:r>
              <a:rPr lang="en-US" altLang="en-US" sz="3000" baseline="30000" dirty="0">
                <a:solidFill>
                  <a:prstClr val="black"/>
                </a:solidFill>
                <a:ea typeface="Calibri" panose="020F0502020204030204" pitchFamily="34" charset="0"/>
                <a:cs typeface="Times New Roman" panose="02020603050405020304" pitchFamily="18" charset="0"/>
              </a:rPr>
              <a:t>4</a:t>
            </a:r>
            <a:endParaRPr lang="en-US" altLang="en-US" sz="3000" dirty="0">
              <a:solidFill>
                <a:prstClr val="black"/>
              </a:solidFill>
            </a:endParaRPr>
          </a:p>
        </p:txBody>
      </p:sp>
      <p:pic>
        <p:nvPicPr>
          <p:cNvPr id="46" name="Picture 45">
            <a:extLst>
              <a:ext uri="{FF2B5EF4-FFF2-40B4-BE49-F238E27FC236}">
                <a16:creationId xmlns:a16="http://schemas.microsoft.com/office/drawing/2014/main" id="{87F2FDB2-10E6-4B02-BAA7-7E36BD4BEF56}"/>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6507" y="14897676"/>
            <a:ext cx="6619231" cy="6268993"/>
          </a:xfrm>
          <a:prstGeom prst="rect">
            <a:avLst/>
          </a:prstGeom>
          <a:noFill/>
        </p:spPr>
      </p:pic>
      <p:sp>
        <p:nvSpPr>
          <p:cNvPr id="47" name="Rectangle 46">
            <a:extLst>
              <a:ext uri="{FF2B5EF4-FFF2-40B4-BE49-F238E27FC236}">
                <a16:creationId xmlns:a16="http://schemas.microsoft.com/office/drawing/2014/main" id="{32C5A05C-0D7A-4709-9F73-75497EE269BC}"/>
              </a:ext>
            </a:extLst>
          </p:cNvPr>
          <p:cNvSpPr/>
          <p:nvPr/>
        </p:nvSpPr>
        <p:spPr>
          <a:xfrm>
            <a:off x="7487928" y="16813890"/>
            <a:ext cx="3846997" cy="2436564"/>
          </a:xfrm>
          <a:prstGeom prst="rect">
            <a:avLst/>
          </a:prstGeom>
        </p:spPr>
        <p:txBody>
          <a:bodyPr wrap="square">
            <a:spAutoFit/>
          </a:bodyPr>
          <a:lstStyle/>
          <a:p>
            <a:pPr algn="ctr">
              <a:spcAft>
                <a:spcPts val="1000"/>
              </a:spcAft>
            </a:pPr>
            <a:r>
              <a:rPr lang="en-US" sz="3600" b="1" i="1" dirty="0">
                <a:solidFill>
                  <a:srgbClr val="9BBB59">
                    <a:lumMod val="75000"/>
                  </a:srgbClr>
                </a:solidFill>
                <a:latin typeface="Calibri" panose="020F0502020204030204" pitchFamily="34" charset="0"/>
                <a:ea typeface="Calibri" panose="020F0502020204030204" pitchFamily="34" charset="0"/>
                <a:cs typeface="Times New Roman" panose="02020603050405020304" pitchFamily="18" charset="0"/>
              </a:rPr>
              <a:t>Figure 1</a:t>
            </a:r>
            <a:r>
              <a:rPr lang="en-US" sz="3600" i="1" dirty="0">
                <a:solidFill>
                  <a:srgbClr val="9BBB59">
                    <a:lumMod val="75000"/>
                  </a:srgbClr>
                </a:solidFill>
                <a:latin typeface="Calibri" panose="020F0502020204030204" pitchFamily="34" charset="0"/>
                <a:ea typeface="Calibri" panose="020F0502020204030204" pitchFamily="34" charset="0"/>
                <a:cs typeface="Times New Roman" panose="02020603050405020304" pitchFamily="18" charset="0"/>
              </a:rPr>
              <a:t>. </a:t>
            </a:r>
            <a:r>
              <a:rPr lang="en-US" sz="3600" i="1" dirty="0" err="1">
                <a:solidFill>
                  <a:srgbClr val="9BBB59">
                    <a:lumMod val="75000"/>
                  </a:srgbClr>
                </a:solidFill>
                <a:latin typeface="Calibri" panose="020F0502020204030204" pitchFamily="34" charset="0"/>
                <a:cs typeface="Times New Roman" panose="02020603050405020304" pitchFamily="18" charset="0"/>
              </a:rPr>
              <a:t>tRNATrp</a:t>
            </a:r>
            <a:r>
              <a:rPr lang="en-US" sz="3600" i="1" dirty="0">
                <a:solidFill>
                  <a:srgbClr val="9BBB59">
                    <a:lumMod val="75000"/>
                  </a:srgbClr>
                </a:solidFill>
                <a:latin typeface="Calibri" panose="020F0502020204030204" pitchFamily="34" charset="0"/>
                <a:cs typeface="Times New Roman" panose="02020603050405020304" pitchFamily="18" charset="0"/>
              </a:rPr>
              <a:t> of Tobacco at Position 39</a:t>
            </a:r>
          </a:p>
          <a:p>
            <a:pPr lvl="0" algn="ctr">
              <a:spcAft>
                <a:spcPts val="1000"/>
              </a:spcAft>
            </a:pPr>
            <a:endParaRPr lang="en-US" sz="3600" i="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8" name="Rectangle 47">
            <a:extLst>
              <a:ext uri="{FF2B5EF4-FFF2-40B4-BE49-F238E27FC236}">
                <a16:creationId xmlns:a16="http://schemas.microsoft.com/office/drawing/2014/main" id="{9213F12E-B3C6-46C6-8E45-62120C4971ED}"/>
              </a:ext>
            </a:extLst>
          </p:cNvPr>
          <p:cNvSpPr/>
          <p:nvPr/>
        </p:nvSpPr>
        <p:spPr>
          <a:xfrm>
            <a:off x="591289" y="21097445"/>
            <a:ext cx="14903822" cy="3785652"/>
          </a:xfrm>
          <a:prstGeom prst="rect">
            <a:avLst/>
          </a:prstGeom>
        </p:spPr>
        <p:txBody>
          <a:bodyPr wrap="square">
            <a:spAutoFit/>
          </a:bodyPr>
          <a:lstStyle/>
          <a:p>
            <a:pPr marL="457200" lvl="0" indent="-457200" defTabSz="914400" eaLnBrk="0" fontAlgn="base" hangingPunct="0">
              <a:spcBef>
                <a:spcPct val="0"/>
              </a:spcBef>
              <a:spcAft>
                <a:spcPct val="0"/>
              </a:spcAft>
              <a:buFont typeface="Arial" panose="020B0604020202020204" pitchFamily="34" charset="0"/>
              <a:buChar char="•"/>
            </a:pPr>
            <a:r>
              <a:rPr lang="en-US" altLang="en-US" sz="3000" b="1" dirty="0">
                <a:solidFill>
                  <a:prstClr val="black"/>
                </a:solidFill>
                <a:ea typeface="Calibri" panose="020F0502020204030204" pitchFamily="34" charset="0"/>
                <a:cs typeface="Times New Roman" panose="02020603050405020304" pitchFamily="18" charset="0"/>
              </a:rPr>
              <a:t>This project focuses on finding the enzyme responsible for modifying nucleotides on position 39 (Nm</a:t>
            </a:r>
            <a:r>
              <a:rPr lang="en-US" altLang="en-US" sz="3000" b="1" baseline="-30000" dirty="0">
                <a:solidFill>
                  <a:prstClr val="black"/>
                </a:solidFill>
                <a:ea typeface="Calibri" panose="020F0502020204030204" pitchFamily="34" charset="0"/>
                <a:cs typeface="Times New Roman" panose="02020603050405020304" pitchFamily="18" charset="0"/>
              </a:rPr>
              <a:t>39</a:t>
            </a:r>
            <a:r>
              <a:rPr lang="en-US" altLang="en-US" sz="3000" b="1" dirty="0">
                <a:solidFill>
                  <a:prstClr val="black"/>
                </a:solidFill>
                <a:ea typeface="Calibri" panose="020F0502020204030204" pitchFamily="34" charset="0"/>
                <a:cs typeface="Times New Roman" panose="02020603050405020304" pitchFamily="18" charset="0"/>
              </a:rPr>
              <a:t>) in plant tRNAs</a:t>
            </a:r>
          </a:p>
          <a:p>
            <a:pPr marL="457200" lvl="0" indent="-457200" defTabSz="914400" eaLnBrk="0" fontAlgn="base" hangingPunct="0">
              <a:spcBef>
                <a:spcPct val="0"/>
              </a:spcBef>
              <a:spcAft>
                <a:spcPct val="0"/>
              </a:spcAft>
              <a:buFont typeface="Arial" panose="020B0604020202020204" pitchFamily="34" charset="0"/>
              <a:buChar char="•"/>
            </a:pPr>
            <a:r>
              <a:rPr lang="en-US" altLang="en-US" sz="3000" dirty="0">
                <a:solidFill>
                  <a:prstClr val="black"/>
                </a:solidFill>
                <a:ea typeface="Calibri" panose="020F0502020204030204" pitchFamily="34" charset="0"/>
                <a:cs typeface="Times New Roman" panose="02020603050405020304" pitchFamily="18" charset="0"/>
              </a:rPr>
              <a:t> We will express a plant tRNA that would normally have the Nm</a:t>
            </a:r>
            <a:r>
              <a:rPr lang="en-US" altLang="en-US" sz="3000" baseline="-30000" dirty="0">
                <a:solidFill>
                  <a:prstClr val="black"/>
                </a:solidFill>
                <a:ea typeface="Calibri" panose="020F0502020204030204" pitchFamily="34" charset="0"/>
                <a:cs typeface="Times New Roman" panose="02020603050405020304" pitchFamily="18" charset="0"/>
              </a:rPr>
              <a:t>39</a:t>
            </a:r>
            <a:r>
              <a:rPr lang="en-US" altLang="en-US" sz="3000" dirty="0">
                <a:solidFill>
                  <a:prstClr val="black"/>
                </a:solidFill>
                <a:ea typeface="Calibri" panose="020F0502020204030204" pitchFamily="34" charset="0"/>
                <a:cs typeface="Times New Roman" panose="02020603050405020304" pitchFamily="18" charset="0"/>
              </a:rPr>
              <a:t> modification along with candidate methyltransferases (Table 1) in yeast, to identify the enzyme </a:t>
            </a:r>
          </a:p>
          <a:p>
            <a:pPr marL="2651760" lvl="1" indent="-457200" defTabSz="914400" eaLnBrk="0" fontAlgn="base" hangingPunct="0">
              <a:spcBef>
                <a:spcPct val="0"/>
              </a:spcBef>
              <a:spcAft>
                <a:spcPct val="0"/>
              </a:spcAft>
              <a:buFont typeface="Arial" panose="020B0604020202020204" pitchFamily="34" charset="0"/>
              <a:buChar char="•"/>
            </a:pPr>
            <a:r>
              <a:rPr lang="en-US" altLang="en-US" sz="3000" dirty="0">
                <a:solidFill>
                  <a:prstClr val="black"/>
                </a:solidFill>
                <a:ea typeface="Calibri" panose="020F0502020204030204" pitchFamily="34" charset="0"/>
                <a:cs typeface="Times New Roman" panose="02020603050405020304" pitchFamily="18" charset="0"/>
              </a:rPr>
              <a:t>This works because yeast do not perform this modification</a:t>
            </a:r>
          </a:p>
          <a:p>
            <a:pPr marL="457200" lvl="0" indent="-457200" defTabSz="914400" eaLnBrk="0" fontAlgn="base" hangingPunct="0">
              <a:spcBef>
                <a:spcPct val="0"/>
              </a:spcBef>
              <a:spcAft>
                <a:spcPct val="0"/>
              </a:spcAft>
              <a:buFont typeface="Arial" panose="020B0604020202020204" pitchFamily="34" charset="0"/>
              <a:buChar char="•"/>
            </a:pPr>
            <a:r>
              <a:rPr lang="en-US" altLang="en-US" sz="3000" dirty="0">
                <a:solidFill>
                  <a:prstClr val="black"/>
                </a:solidFill>
                <a:cs typeface="Times New Roman" panose="02020603050405020304" pitchFamily="18" charset="0"/>
              </a:rPr>
              <a:t>Presence of the enzyme on the plant tRNA when expressed with a candidate gene within </a:t>
            </a:r>
            <a:r>
              <a:rPr lang="en-US" altLang="en-US" sz="3000" i="1" dirty="0">
                <a:solidFill>
                  <a:prstClr val="black"/>
                </a:solidFill>
                <a:cs typeface="Times New Roman" panose="02020603050405020304" pitchFamily="18" charset="0"/>
              </a:rPr>
              <a:t>met22</a:t>
            </a:r>
            <a:r>
              <a:rPr lang="el-GR" sz="3000" i="1" dirty="0">
                <a:solidFill>
                  <a:prstClr val="black"/>
                </a:solidFill>
                <a:cs typeface="Times New Roman" panose="02020603050405020304" pitchFamily="18" charset="0"/>
              </a:rPr>
              <a:t>Δ</a:t>
            </a:r>
            <a:r>
              <a:rPr lang="en-US" sz="3000" dirty="0">
                <a:solidFill>
                  <a:prstClr val="black"/>
                </a:solidFill>
                <a:cs typeface="Times New Roman" panose="02020603050405020304" pitchFamily="18" charset="0"/>
              </a:rPr>
              <a:t> cells</a:t>
            </a:r>
            <a:r>
              <a:rPr lang="en-US" altLang="en-US" sz="3000" dirty="0">
                <a:solidFill>
                  <a:prstClr val="black"/>
                </a:solidFill>
                <a:cs typeface="Times New Roman" panose="02020603050405020304" pitchFamily="18" charset="0"/>
              </a:rPr>
              <a:t> will </a:t>
            </a:r>
            <a:r>
              <a:rPr lang="en-US" altLang="en-US" sz="3000" dirty="0">
                <a:solidFill>
                  <a:prstClr val="black"/>
                </a:solidFill>
                <a:ea typeface="Calibri" panose="020F0502020204030204" pitchFamily="34" charset="0"/>
                <a:cs typeface="Times New Roman" panose="02020603050405020304" pitchFamily="18" charset="0"/>
              </a:rPr>
              <a:t>indicate that the candidate gene codes the enzyme responsible for the modification </a:t>
            </a:r>
          </a:p>
        </p:txBody>
      </p:sp>
      <p:sp>
        <p:nvSpPr>
          <p:cNvPr id="50" name="Rectangle 49">
            <a:extLst>
              <a:ext uri="{FF2B5EF4-FFF2-40B4-BE49-F238E27FC236}">
                <a16:creationId xmlns:a16="http://schemas.microsoft.com/office/drawing/2014/main" id="{9876326C-81C2-4A26-BB60-A43C998C22AD}"/>
              </a:ext>
            </a:extLst>
          </p:cNvPr>
          <p:cNvSpPr/>
          <p:nvPr/>
        </p:nvSpPr>
        <p:spPr>
          <a:xfrm>
            <a:off x="744676" y="25564923"/>
            <a:ext cx="3846997" cy="3416320"/>
          </a:xfrm>
          <a:prstGeom prst="rect">
            <a:avLst/>
          </a:prstGeom>
        </p:spPr>
        <p:txBody>
          <a:bodyPr wrap="square">
            <a:spAutoFit/>
          </a:bodyPr>
          <a:lstStyle/>
          <a:p>
            <a:pPr lvl="0" algn="ctr">
              <a:spcAft>
                <a:spcPts val="1000"/>
              </a:spcAft>
            </a:pPr>
            <a:r>
              <a:rPr lang="en-US" sz="3600" b="1" i="1" dirty="0">
                <a:solidFill>
                  <a:srgbClr val="9BBB59">
                    <a:lumMod val="75000"/>
                  </a:srgbClr>
                </a:solidFill>
                <a:latin typeface="Calibri" panose="020F0502020204030204" pitchFamily="34" charset="0"/>
                <a:ea typeface="Calibri" panose="020F0502020204030204" pitchFamily="34" charset="0"/>
                <a:cs typeface="Times New Roman" panose="02020603050405020304" pitchFamily="18" charset="0"/>
              </a:rPr>
              <a:t>Table 1</a:t>
            </a:r>
            <a:r>
              <a:rPr lang="en-US" sz="3600" i="1" dirty="0">
                <a:solidFill>
                  <a:srgbClr val="9BBB59">
                    <a:lumMod val="75000"/>
                  </a:srgbClr>
                </a:solidFill>
                <a:latin typeface="Calibri" panose="020F0502020204030204" pitchFamily="34" charset="0"/>
                <a:ea typeface="Calibri" panose="020F0502020204030204" pitchFamily="34" charset="0"/>
                <a:cs typeface="Times New Roman" panose="02020603050405020304" pitchFamily="18" charset="0"/>
              </a:rPr>
              <a:t>. Selected Arabidopsis genes encoding </a:t>
            </a:r>
            <a:r>
              <a:rPr lang="en-US" sz="3600" i="1" dirty="0" err="1">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methyltransferases</a:t>
            </a:r>
            <a:r>
              <a:rPr lang="en-US" sz="3600" i="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 of unknown function</a:t>
            </a:r>
          </a:p>
        </p:txBody>
      </p:sp>
      <p:sp>
        <p:nvSpPr>
          <p:cNvPr id="51" name="Rectangle 50">
            <a:extLst>
              <a:ext uri="{FF2B5EF4-FFF2-40B4-BE49-F238E27FC236}">
                <a16:creationId xmlns:a16="http://schemas.microsoft.com/office/drawing/2014/main" id="{4B9C4DAA-3360-406D-8123-C783388EABBF}"/>
              </a:ext>
            </a:extLst>
          </p:cNvPr>
          <p:cNvSpPr/>
          <p:nvPr/>
        </p:nvSpPr>
        <p:spPr>
          <a:xfrm>
            <a:off x="15495111" y="4078734"/>
            <a:ext cx="10150382" cy="1938992"/>
          </a:xfrm>
          <a:prstGeom prst="rect">
            <a:avLst/>
          </a:prstGeom>
        </p:spPr>
        <p:txBody>
          <a:bodyPr wrap="square">
            <a:spAutoFit/>
          </a:bodyPr>
          <a:lstStyle/>
          <a:p>
            <a:pPr>
              <a:spcAft>
                <a:spcPts val="600"/>
              </a:spcAft>
            </a:pPr>
            <a:r>
              <a:rPr lang="en-US" sz="6000" dirty="0">
                <a:solidFill>
                  <a:srgbClr val="7030A0"/>
                </a:solidFill>
                <a:ea typeface="Calibri" panose="020F0502020204030204" pitchFamily="34" charset="0"/>
                <a:cs typeface="Times New Roman" panose="02020603050405020304" pitchFamily="18" charset="0"/>
              </a:rPr>
              <a:t>Cloning </a:t>
            </a:r>
            <a:r>
              <a:rPr lang="en-US" sz="6000" i="1" dirty="0">
                <a:solidFill>
                  <a:srgbClr val="7030A0"/>
                </a:solidFill>
                <a:ea typeface="Calibri" panose="020F0502020204030204" pitchFamily="34" charset="0"/>
                <a:cs typeface="Times New Roman" panose="02020603050405020304" pitchFamily="18" charset="0"/>
              </a:rPr>
              <a:t>Arabidopsis</a:t>
            </a:r>
            <a:r>
              <a:rPr lang="en-US" sz="6000" dirty="0">
                <a:solidFill>
                  <a:srgbClr val="7030A0"/>
                </a:solidFill>
                <a:ea typeface="Calibri" panose="020F0502020204030204" pitchFamily="34" charset="0"/>
                <a:cs typeface="Times New Roman" panose="02020603050405020304" pitchFamily="18" charset="0"/>
              </a:rPr>
              <a:t> candidate methyltransferases</a:t>
            </a:r>
          </a:p>
        </p:txBody>
      </p:sp>
      <p:sp>
        <p:nvSpPr>
          <p:cNvPr id="52" name="Rectangle 51">
            <a:extLst>
              <a:ext uri="{FF2B5EF4-FFF2-40B4-BE49-F238E27FC236}">
                <a16:creationId xmlns:a16="http://schemas.microsoft.com/office/drawing/2014/main" id="{329C4684-2910-4888-8984-4593ED7F00B1}"/>
              </a:ext>
            </a:extLst>
          </p:cNvPr>
          <p:cNvSpPr/>
          <p:nvPr/>
        </p:nvSpPr>
        <p:spPr>
          <a:xfrm>
            <a:off x="14543051" y="5991814"/>
            <a:ext cx="14065114" cy="3323987"/>
          </a:xfrm>
          <a:prstGeom prst="rect">
            <a:avLst/>
          </a:prstGeom>
        </p:spPr>
        <p:txBody>
          <a:bodyPr wrap="square">
            <a:spAutoFit/>
          </a:bodyPr>
          <a:lstStyle/>
          <a:p>
            <a:pPr lvl="0"/>
            <a:r>
              <a:rPr lang="en-US" sz="3000" dirty="0">
                <a:solidFill>
                  <a:prstClr val="black"/>
                </a:solidFill>
                <a:ea typeface="Calibri" panose="020F0502020204030204" pitchFamily="34" charset="0"/>
              </a:rPr>
              <a:t>The candidate genes have been selected from unknown methyltransferases that have  no known specific molecular function. The genes are then analyzed using Basic Local Alignment Search Tool (BLAST) against yeast, plants, and mammalian genomes. Candidate genes selected will have homologs in humans, fruit flies, and tobacco but none in yeast (Table 1).  These genes from tobacco have been cloned onto a plasmid and transformed into yeast cells. The expression of the candidate genes was determined by Quantitative Real Time Polymerase Chain Reaction (</a:t>
            </a:r>
            <a:r>
              <a:rPr lang="en-US" sz="3000" dirty="0" err="1">
                <a:solidFill>
                  <a:prstClr val="black"/>
                </a:solidFill>
                <a:ea typeface="Calibri" panose="020F0502020204030204" pitchFamily="34" charset="0"/>
              </a:rPr>
              <a:t>qRT</a:t>
            </a:r>
            <a:r>
              <a:rPr lang="en-US" sz="3000" dirty="0">
                <a:solidFill>
                  <a:prstClr val="black"/>
                </a:solidFill>
                <a:ea typeface="Calibri" panose="020F0502020204030204" pitchFamily="34" charset="0"/>
              </a:rPr>
              <a:t>-PCR). </a:t>
            </a:r>
            <a:endParaRPr lang="en-US" sz="3000" dirty="0">
              <a:solidFill>
                <a:prstClr val="black"/>
              </a:solidFill>
            </a:endParaRPr>
          </a:p>
        </p:txBody>
      </p:sp>
      <p:sp>
        <p:nvSpPr>
          <p:cNvPr id="53" name="Rectangle 52">
            <a:extLst>
              <a:ext uri="{FF2B5EF4-FFF2-40B4-BE49-F238E27FC236}">
                <a16:creationId xmlns:a16="http://schemas.microsoft.com/office/drawing/2014/main" id="{6694D893-7391-494E-85D1-E4D80540F313}"/>
              </a:ext>
            </a:extLst>
          </p:cNvPr>
          <p:cNvSpPr/>
          <p:nvPr/>
        </p:nvSpPr>
        <p:spPr>
          <a:xfrm>
            <a:off x="15050997" y="9329168"/>
            <a:ext cx="12305676" cy="1334211"/>
          </a:xfrm>
          <a:prstGeom prst="rect">
            <a:avLst/>
          </a:prstGeom>
        </p:spPr>
        <p:txBody>
          <a:bodyPr wrap="none">
            <a:spAutoFit/>
          </a:bodyPr>
          <a:lstStyle/>
          <a:p>
            <a:pPr lvl="0" algn="ctr">
              <a:lnSpc>
                <a:spcPct val="150000"/>
              </a:lnSpc>
              <a:spcAft>
                <a:spcPts val="600"/>
              </a:spcAft>
            </a:pPr>
            <a:r>
              <a:rPr lang="en-US" sz="6000" i="1" dirty="0">
                <a:solidFill>
                  <a:srgbClr val="7030A0"/>
                </a:solidFill>
                <a:ea typeface="Calibri" panose="020F0502020204030204" pitchFamily="34" charset="0"/>
                <a:cs typeface="Calibri" panose="020F0502020204030204" pitchFamily="34" charset="0"/>
              </a:rPr>
              <a:t>Arabidopsis</a:t>
            </a:r>
            <a:r>
              <a:rPr lang="en-US" sz="6000" dirty="0">
                <a:solidFill>
                  <a:srgbClr val="7030A0"/>
                </a:solidFill>
                <a:ea typeface="Calibri" panose="020F0502020204030204" pitchFamily="34" charset="0"/>
                <a:cs typeface="Calibri" panose="020F0502020204030204" pitchFamily="34" charset="0"/>
              </a:rPr>
              <a:t> tRNA</a:t>
            </a:r>
            <a:r>
              <a:rPr lang="en-US" sz="6000" baseline="30000" dirty="0">
                <a:solidFill>
                  <a:srgbClr val="7030A0"/>
                </a:solidFill>
                <a:ea typeface="Calibri" panose="020F0502020204030204" pitchFamily="34" charset="0"/>
                <a:cs typeface="Calibri" panose="020F0502020204030204" pitchFamily="34" charset="0"/>
              </a:rPr>
              <a:t>Trp</a:t>
            </a:r>
            <a:r>
              <a:rPr lang="en-US" sz="6000" dirty="0">
                <a:solidFill>
                  <a:srgbClr val="7030A0"/>
                </a:solidFill>
                <a:ea typeface="Calibri" panose="020F0502020204030204" pitchFamily="34" charset="0"/>
                <a:cs typeface="Calibri" panose="020F0502020204030204" pitchFamily="34" charset="0"/>
              </a:rPr>
              <a:t> expression in yeast</a:t>
            </a:r>
          </a:p>
        </p:txBody>
      </p:sp>
      <p:sp>
        <p:nvSpPr>
          <p:cNvPr id="54" name="Rectangle 53">
            <a:extLst>
              <a:ext uri="{FF2B5EF4-FFF2-40B4-BE49-F238E27FC236}">
                <a16:creationId xmlns:a16="http://schemas.microsoft.com/office/drawing/2014/main" id="{D5039185-EDA4-4654-8E8C-7F00F7FFC52A}"/>
              </a:ext>
            </a:extLst>
          </p:cNvPr>
          <p:cNvSpPr/>
          <p:nvPr/>
        </p:nvSpPr>
        <p:spPr>
          <a:xfrm>
            <a:off x="14836228" y="10848376"/>
            <a:ext cx="12892719" cy="3785652"/>
          </a:xfrm>
          <a:prstGeom prst="rect">
            <a:avLst/>
          </a:prstGeom>
        </p:spPr>
        <p:txBody>
          <a:bodyPr wrap="square">
            <a:spAutoFit/>
          </a:bodyPr>
          <a:lstStyle/>
          <a:p>
            <a:pPr lvl="0"/>
            <a:r>
              <a:rPr lang="en-US" sz="3000" dirty="0">
                <a:solidFill>
                  <a:prstClr val="black"/>
                </a:solidFill>
                <a:ea typeface="Calibri" panose="020F0502020204030204" pitchFamily="34" charset="0"/>
              </a:rPr>
              <a:t>The tRNA</a:t>
            </a:r>
            <a:r>
              <a:rPr lang="en-US" sz="3000" baseline="30000" dirty="0">
                <a:solidFill>
                  <a:prstClr val="black"/>
                </a:solidFill>
                <a:ea typeface="Calibri" panose="020F0502020204030204" pitchFamily="34" charset="0"/>
              </a:rPr>
              <a:t>Trp</a:t>
            </a:r>
            <a:r>
              <a:rPr lang="en-US" sz="3000" dirty="0">
                <a:solidFill>
                  <a:prstClr val="black"/>
                </a:solidFill>
                <a:ea typeface="Calibri" panose="020F0502020204030204" pitchFamily="34" charset="0"/>
              </a:rPr>
              <a:t> from </a:t>
            </a:r>
            <a:r>
              <a:rPr lang="en-US" sz="3000" i="1" dirty="0">
                <a:solidFill>
                  <a:prstClr val="black"/>
                </a:solidFill>
                <a:ea typeface="Calibri" panose="020F0502020204030204" pitchFamily="34" charset="0"/>
              </a:rPr>
              <a:t>Arabidopsis </a:t>
            </a:r>
            <a:r>
              <a:rPr lang="en-US" sz="3000" dirty="0">
                <a:solidFill>
                  <a:prstClr val="black"/>
                </a:solidFill>
                <a:ea typeface="Calibri" panose="020F0502020204030204" pitchFamily="34" charset="0"/>
              </a:rPr>
              <a:t>(tobacco) has been cloned onto a plasmid. Tobacco tRNA is used because it likely obtains the Nm</a:t>
            </a:r>
            <a:r>
              <a:rPr lang="en-US" sz="3000" baseline="-25000" dirty="0">
                <a:solidFill>
                  <a:prstClr val="black"/>
                </a:solidFill>
                <a:ea typeface="Calibri" panose="020F0502020204030204" pitchFamily="34" charset="0"/>
              </a:rPr>
              <a:t>39 </a:t>
            </a:r>
            <a:r>
              <a:rPr lang="en-US" sz="3000" dirty="0">
                <a:solidFill>
                  <a:prstClr val="black"/>
                </a:solidFill>
                <a:ea typeface="Calibri" panose="020F0502020204030204" pitchFamily="34" charset="0"/>
              </a:rPr>
              <a:t>modification. The gene of tRNA</a:t>
            </a:r>
            <a:r>
              <a:rPr lang="en-US" sz="3000" baseline="30000" dirty="0">
                <a:solidFill>
                  <a:prstClr val="black"/>
                </a:solidFill>
                <a:ea typeface="Calibri" panose="020F0502020204030204" pitchFamily="34" charset="0"/>
              </a:rPr>
              <a:t>Trp</a:t>
            </a:r>
            <a:r>
              <a:rPr lang="en-US" sz="3000" dirty="0">
                <a:solidFill>
                  <a:prstClr val="black"/>
                </a:solidFill>
                <a:ea typeface="Calibri" panose="020F0502020204030204" pitchFamily="34" charset="0"/>
              </a:rPr>
              <a:t> was amplified using PCR. The purified product was then ligated into a yeast expression plasmid. The plasmid was transformed into yeast cells containing one of the candidate genes. These cells were grown at 24°C. Purification of tRNA from yeast grown at the lower temperature yielded greater amounts of </a:t>
            </a:r>
            <a:r>
              <a:rPr lang="en-US" sz="3000" dirty="0" err="1">
                <a:solidFill>
                  <a:prstClr val="black"/>
                </a:solidFill>
                <a:ea typeface="Calibri" panose="020F0502020204030204" pitchFamily="34" charset="0"/>
              </a:rPr>
              <a:t>tRNA</a:t>
            </a:r>
            <a:r>
              <a:rPr lang="en-US" sz="3000" baseline="30000" dirty="0" err="1">
                <a:solidFill>
                  <a:prstClr val="black"/>
                </a:solidFill>
                <a:ea typeface="Calibri" panose="020F0502020204030204" pitchFamily="34" charset="0"/>
              </a:rPr>
              <a:t>Trp</a:t>
            </a:r>
            <a:r>
              <a:rPr lang="en-US" sz="3000" baseline="30000" dirty="0">
                <a:solidFill>
                  <a:prstClr val="black"/>
                </a:solidFill>
                <a:ea typeface="Calibri" panose="020F0502020204030204" pitchFamily="34" charset="0"/>
              </a:rPr>
              <a:t>  </a:t>
            </a:r>
            <a:r>
              <a:rPr lang="en-US" sz="3000" dirty="0">
                <a:solidFill>
                  <a:prstClr val="black"/>
                </a:solidFill>
                <a:ea typeface="Calibri" panose="020F0502020204030204" pitchFamily="34" charset="0"/>
              </a:rPr>
              <a:t>than yeast grown at 30°C, likely due to rapid tRNA decay because the tRNA is in foreign </a:t>
            </a:r>
            <a:r>
              <a:rPr lang="en-US" sz="3000" i="1" dirty="0">
                <a:solidFill>
                  <a:prstClr val="black"/>
                </a:solidFill>
                <a:ea typeface="Calibri" panose="020F0502020204030204" pitchFamily="34" charset="0"/>
              </a:rPr>
              <a:t>met22</a:t>
            </a:r>
            <a:r>
              <a:rPr lang="el-GR" sz="3000" i="1" dirty="0">
                <a:solidFill>
                  <a:prstClr val="black"/>
                </a:solidFill>
                <a:ea typeface="Calibri" panose="020F0502020204030204" pitchFamily="34" charset="0"/>
              </a:rPr>
              <a:t>Δ</a:t>
            </a:r>
            <a:r>
              <a:rPr lang="en-US" sz="3000" i="1" dirty="0">
                <a:solidFill>
                  <a:prstClr val="black"/>
                </a:solidFill>
                <a:ea typeface="Calibri" panose="020F0502020204030204" pitchFamily="34" charset="0"/>
              </a:rPr>
              <a:t> </a:t>
            </a:r>
            <a:r>
              <a:rPr lang="en-US" sz="3000" dirty="0">
                <a:solidFill>
                  <a:prstClr val="black"/>
                </a:solidFill>
                <a:ea typeface="Calibri" panose="020F0502020204030204" pitchFamily="34" charset="0"/>
              </a:rPr>
              <a:t>cells . </a:t>
            </a:r>
            <a:endParaRPr lang="en-US" sz="3000" dirty="0">
              <a:solidFill>
                <a:prstClr val="black"/>
              </a:solidFill>
            </a:endParaRPr>
          </a:p>
        </p:txBody>
      </p:sp>
      <p:pic>
        <p:nvPicPr>
          <p:cNvPr id="55" name="Picture 54">
            <a:extLst>
              <a:ext uri="{FF2B5EF4-FFF2-40B4-BE49-F238E27FC236}">
                <a16:creationId xmlns:a16="http://schemas.microsoft.com/office/drawing/2014/main" id="{517A975E-C03E-4BD4-AE6E-AECB328968AB}"/>
              </a:ext>
            </a:extLst>
          </p:cNvPr>
          <p:cNvPicPr>
            <a:picLocks noChangeAspect="1"/>
          </p:cNvPicPr>
          <p:nvPr/>
        </p:nvPicPr>
        <p:blipFill>
          <a:blip r:embed="rId10"/>
          <a:stretch>
            <a:fillRect/>
          </a:stretch>
        </p:blipFill>
        <p:spPr>
          <a:xfrm>
            <a:off x="14355122" y="15478740"/>
            <a:ext cx="15028232" cy="3560215"/>
          </a:xfrm>
          <a:prstGeom prst="rect">
            <a:avLst/>
          </a:prstGeom>
        </p:spPr>
      </p:pic>
      <p:sp>
        <p:nvSpPr>
          <p:cNvPr id="56" name="Rectangle 55">
            <a:extLst>
              <a:ext uri="{FF2B5EF4-FFF2-40B4-BE49-F238E27FC236}">
                <a16:creationId xmlns:a16="http://schemas.microsoft.com/office/drawing/2014/main" id="{280E62BB-61E1-495E-A451-0D787CF0D30F}"/>
              </a:ext>
            </a:extLst>
          </p:cNvPr>
          <p:cNvSpPr/>
          <p:nvPr/>
        </p:nvSpPr>
        <p:spPr>
          <a:xfrm>
            <a:off x="14575594" y="14623286"/>
            <a:ext cx="12892719" cy="1200329"/>
          </a:xfrm>
          <a:prstGeom prst="rect">
            <a:avLst/>
          </a:prstGeom>
        </p:spPr>
        <p:txBody>
          <a:bodyPr wrap="square">
            <a:spAutoFit/>
          </a:bodyPr>
          <a:lstStyle/>
          <a:p>
            <a:pPr algn="ctr"/>
            <a:r>
              <a:rPr lang="en-US" sz="3600" b="1" i="1" dirty="0">
                <a:solidFill>
                  <a:schemeClr val="accent3">
                    <a:lumMod val="75000"/>
                  </a:schemeClr>
                </a:solidFill>
              </a:rPr>
              <a:t>Figure 2</a:t>
            </a:r>
            <a:r>
              <a:rPr lang="en-US" sz="3600" i="1" dirty="0">
                <a:solidFill>
                  <a:schemeClr val="accent3">
                    <a:lumMod val="75000"/>
                  </a:schemeClr>
                </a:solidFill>
              </a:rPr>
              <a:t>. Schematic of approach to identify Nm</a:t>
            </a:r>
            <a:r>
              <a:rPr lang="en-US" sz="3600" i="1" baseline="-25000" dirty="0">
                <a:solidFill>
                  <a:schemeClr val="accent3">
                    <a:lumMod val="75000"/>
                  </a:schemeClr>
                </a:solidFill>
              </a:rPr>
              <a:t>39</a:t>
            </a:r>
            <a:r>
              <a:rPr lang="en-US" sz="3600" i="1" dirty="0">
                <a:solidFill>
                  <a:schemeClr val="accent3">
                    <a:lumMod val="75000"/>
                  </a:schemeClr>
                </a:solidFill>
              </a:rPr>
              <a:t> enzyme from Arabidopsis</a:t>
            </a:r>
          </a:p>
        </p:txBody>
      </p:sp>
      <p:sp>
        <p:nvSpPr>
          <p:cNvPr id="57" name="Rectangle 56">
            <a:extLst>
              <a:ext uri="{FF2B5EF4-FFF2-40B4-BE49-F238E27FC236}">
                <a16:creationId xmlns:a16="http://schemas.microsoft.com/office/drawing/2014/main" id="{379E5C11-96E1-42EF-9698-A15A45D84E41}"/>
              </a:ext>
            </a:extLst>
          </p:cNvPr>
          <p:cNvSpPr/>
          <p:nvPr/>
        </p:nvSpPr>
        <p:spPr>
          <a:xfrm>
            <a:off x="27431101" y="4241474"/>
            <a:ext cx="16595043" cy="1938992"/>
          </a:xfrm>
          <a:prstGeom prst="rect">
            <a:avLst/>
          </a:prstGeom>
        </p:spPr>
        <p:txBody>
          <a:bodyPr wrap="square">
            <a:spAutoFit/>
          </a:bodyPr>
          <a:lstStyle/>
          <a:p>
            <a:pPr lvl="0" algn="ctr"/>
            <a:r>
              <a:rPr lang="en-US" sz="6000" dirty="0">
                <a:solidFill>
                  <a:srgbClr val="7030A0"/>
                </a:solidFill>
              </a:rPr>
              <a:t>UPLC analysis of </a:t>
            </a:r>
            <a:r>
              <a:rPr lang="en-US" sz="6000" i="1" dirty="0">
                <a:solidFill>
                  <a:srgbClr val="7030A0"/>
                </a:solidFill>
              </a:rPr>
              <a:t>Arabidopsis</a:t>
            </a:r>
            <a:r>
              <a:rPr lang="en-US" sz="6000" dirty="0">
                <a:solidFill>
                  <a:srgbClr val="7030A0"/>
                </a:solidFill>
              </a:rPr>
              <a:t> </a:t>
            </a:r>
            <a:r>
              <a:rPr lang="en-US" sz="6000" dirty="0" err="1">
                <a:solidFill>
                  <a:srgbClr val="7030A0"/>
                </a:solidFill>
              </a:rPr>
              <a:t>tRNA</a:t>
            </a:r>
            <a:r>
              <a:rPr lang="en-US" sz="6000" dirty="0">
                <a:solidFill>
                  <a:srgbClr val="7030A0"/>
                </a:solidFill>
              </a:rPr>
              <a:t> from yeast expressing candidate genes</a:t>
            </a:r>
          </a:p>
        </p:txBody>
      </p:sp>
      <p:sp>
        <p:nvSpPr>
          <p:cNvPr id="58" name="Rectangle 57">
            <a:extLst>
              <a:ext uri="{FF2B5EF4-FFF2-40B4-BE49-F238E27FC236}">
                <a16:creationId xmlns:a16="http://schemas.microsoft.com/office/drawing/2014/main" id="{AD9D4EBD-69C8-4555-BBF0-37FD69819725}"/>
              </a:ext>
            </a:extLst>
          </p:cNvPr>
          <p:cNvSpPr/>
          <p:nvPr/>
        </p:nvSpPr>
        <p:spPr>
          <a:xfrm>
            <a:off x="29166040" y="6365463"/>
            <a:ext cx="14065114" cy="4031873"/>
          </a:xfrm>
          <a:prstGeom prst="rect">
            <a:avLst/>
          </a:prstGeom>
        </p:spPr>
        <p:txBody>
          <a:bodyPr wrap="square">
            <a:spAutoFit/>
          </a:bodyPr>
          <a:lstStyle/>
          <a:p>
            <a:r>
              <a:rPr lang="en-US" sz="3200" dirty="0">
                <a:solidFill>
                  <a:prstClr val="black"/>
                </a:solidFill>
                <a:ea typeface="Calibri" panose="020F0502020204030204" pitchFamily="34" charset="0"/>
              </a:rPr>
              <a:t>The plasmids have been co-transformed into </a:t>
            </a:r>
            <a:r>
              <a:rPr lang="en-US" sz="3200" i="1" dirty="0">
                <a:solidFill>
                  <a:prstClr val="black"/>
                </a:solidFill>
                <a:ea typeface="Calibri" panose="020F0502020204030204" pitchFamily="34" charset="0"/>
              </a:rPr>
              <a:t>S. cerevisiae pus3∆ </a:t>
            </a:r>
            <a:r>
              <a:rPr lang="en-US" sz="3200" dirty="0">
                <a:solidFill>
                  <a:prstClr val="black"/>
                </a:solidFill>
                <a:ea typeface="Calibri" panose="020F0502020204030204" pitchFamily="34" charset="0"/>
              </a:rPr>
              <a:t>cells</a:t>
            </a:r>
            <a:r>
              <a:rPr lang="en-US" sz="3200" i="1" dirty="0">
                <a:solidFill>
                  <a:prstClr val="black"/>
                </a:solidFill>
                <a:ea typeface="Calibri" panose="020F0502020204030204" pitchFamily="34" charset="0"/>
              </a:rPr>
              <a:t> </a:t>
            </a:r>
            <a:r>
              <a:rPr lang="en-US" sz="3200" dirty="0">
                <a:solidFill>
                  <a:prstClr val="black"/>
                </a:solidFill>
                <a:ea typeface="Calibri" panose="020F0502020204030204" pitchFamily="34" charset="0"/>
              </a:rPr>
              <a:t>(Figure 2)</a:t>
            </a:r>
            <a:r>
              <a:rPr lang="en-US" sz="3200" i="1" dirty="0">
                <a:solidFill>
                  <a:prstClr val="black"/>
                </a:solidFill>
                <a:ea typeface="Calibri" panose="020F0502020204030204" pitchFamily="34" charset="0"/>
              </a:rPr>
              <a:t>,</a:t>
            </a:r>
            <a:r>
              <a:rPr lang="en-US" sz="3200" dirty="0">
                <a:solidFill>
                  <a:prstClr val="black"/>
                </a:solidFill>
                <a:ea typeface="Calibri" panose="020F0502020204030204" pitchFamily="34" charset="0"/>
              </a:rPr>
              <a:t> so the uridine will be present at position 39 and not </a:t>
            </a:r>
            <a:r>
              <a:rPr lang="en-US" sz="3200" dirty="0" err="1">
                <a:solidFill>
                  <a:prstClr val="black"/>
                </a:solidFill>
                <a:ea typeface="Calibri" panose="020F0502020204030204" pitchFamily="34" charset="0"/>
              </a:rPr>
              <a:t>pseudouridine</a:t>
            </a:r>
            <a:r>
              <a:rPr lang="en-US" sz="3200" dirty="0">
                <a:solidFill>
                  <a:prstClr val="black"/>
                </a:solidFill>
                <a:ea typeface="Calibri" panose="020F0502020204030204" pitchFamily="34" charset="0"/>
              </a:rPr>
              <a:t>. The cells have been grown, and RNA has been extracted and </a:t>
            </a:r>
            <a:r>
              <a:rPr lang="en-US" sz="3200" dirty="0" err="1">
                <a:solidFill>
                  <a:prstClr val="black"/>
                </a:solidFill>
                <a:ea typeface="Calibri" panose="020F0502020204030204" pitchFamily="34" charset="0"/>
              </a:rPr>
              <a:t>tRNA</a:t>
            </a:r>
            <a:r>
              <a:rPr lang="en-US" sz="3200" baseline="30000" dirty="0" err="1">
                <a:solidFill>
                  <a:prstClr val="black"/>
                </a:solidFill>
                <a:ea typeface="Calibri" panose="020F0502020204030204" pitchFamily="34" charset="0"/>
              </a:rPr>
              <a:t>Trp</a:t>
            </a:r>
            <a:r>
              <a:rPr lang="en-US" sz="3200" dirty="0">
                <a:solidFill>
                  <a:prstClr val="black"/>
                </a:solidFill>
                <a:ea typeface="Calibri" panose="020F0502020204030204" pitchFamily="34" charset="0"/>
              </a:rPr>
              <a:t> has been purified from these samples. The tRNA was digested with P1 nuclease and phosphatase and analyzed by UPLC to determine if Um is present. The retention time of the Um peak was first determined by analyzing </a:t>
            </a:r>
            <a:r>
              <a:rPr lang="en-US" sz="3200" dirty="0" err="1">
                <a:cs typeface="Arial" panose="020B0604020202020204" pitchFamily="34" charset="0"/>
              </a:rPr>
              <a:t>tRNA</a:t>
            </a:r>
            <a:r>
              <a:rPr lang="en-US" sz="3200" baseline="30000" dirty="0" err="1">
                <a:cs typeface="Arial" panose="020B0604020202020204" pitchFamily="34" charset="0"/>
              </a:rPr>
              <a:t>Ser</a:t>
            </a:r>
            <a:r>
              <a:rPr lang="en-US" sz="3200" baseline="30000" dirty="0">
                <a:cs typeface="Arial" panose="020B0604020202020204" pitchFamily="34" charset="0"/>
              </a:rPr>
              <a:t>(AGA) </a:t>
            </a:r>
            <a:r>
              <a:rPr lang="en-US" sz="3200" dirty="0">
                <a:solidFill>
                  <a:prstClr val="black"/>
                </a:solidFill>
                <a:ea typeface="Calibri" panose="020F0502020204030204" pitchFamily="34" charset="0"/>
              </a:rPr>
              <a:t> from wild type and </a:t>
            </a:r>
            <a:r>
              <a:rPr lang="en-US" sz="3200" i="1" dirty="0">
                <a:solidFill>
                  <a:prstClr val="black"/>
                </a:solidFill>
                <a:ea typeface="Calibri" panose="020F0502020204030204" pitchFamily="34" charset="0"/>
              </a:rPr>
              <a:t>trm44∆ </a:t>
            </a:r>
            <a:r>
              <a:rPr lang="en-US" sz="3200" dirty="0">
                <a:solidFill>
                  <a:prstClr val="black"/>
                </a:solidFill>
                <a:ea typeface="Calibri" panose="020F0502020204030204" pitchFamily="34" charset="0"/>
              </a:rPr>
              <a:t>cells</a:t>
            </a:r>
            <a:r>
              <a:rPr lang="en-US" sz="3200" i="1" dirty="0">
                <a:solidFill>
                  <a:prstClr val="black"/>
                </a:solidFill>
                <a:ea typeface="Calibri" panose="020F0502020204030204" pitchFamily="34" charset="0"/>
              </a:rPr>
              <a:t> </a:t>
            </a:r>
            <a:r>
              <a:rPr lang="en-US" sz="3200" dirty="0">
                <a:solidFill>
                  <a:prstClr val="black"/>
                </a:solidFill>
                <a:ea typeface="Calibri" panose="020F0502020204030204" pitchFamily="34" charset="0"/>
              </a:rPr>
              <a:t>(Figure 3). It is important to note that this was not performed within </a:t>
            </a:r>
            <a:r>
              <a:rPr lang="en-US" sz="3200" i="1" dirty="0">
                <a:solidFill>
                  <a:prstClr val="black"/>
                </a:solidFill>
                <a:ea typeface="Calibri" panose="020F0502020204030204" pitchFamily="34" charset="0"/>
              </a:rPr>
              <a:t>met22</a:t>
            </a:r>
            <a:r>
              <a:rPr lang="el-GR" sz="3200" i="1" dirty="0">
                <a:solidFill>
                  <a:prstClr val="black"/>
                </a:solidFill>
                <a:ea typeface="Calibri" panose="020F0502020204030204" pitchFamily="34" charset="0"/>
              </a:rPr>
              <a:t>Δ</a:t>
            </a:r>
            <a:r>
              <a:rPr lang="en-US" sz="3200" i="1" dirty="0">
                <a:solidFill>
                  <a:prstClr val="black"/>
                </a:solidFill>
                <a:ea typeface="Calibri" panose="020F0502020204030204" pitchFamily="34" charset="0"/>
              </a:rPr>
              <a:t> </a:t>
            </a:r>
            <a:r>
              <a:rPr lang="en-US" sz="3200" dirty="0">
                <a:solidFill>
                  <a:prstClr val="black"/>
                </a:solidFill>
                <a:ea typeface="Calibri" panose="020F0502020204030204" pitchFamily="34" charset="0"/>
              </a:rPr>
              <a:t>cells, but it does indicate that tRNA can be purified from yeast. </a:t>
            </a:r>
            <a:endParaRPr lang="en-US" sz="3200" dirty="0">
              <a:solidFill>
                <a:prstClr val="black"/>
              </a:solidFill>
            </a:endParaRPr>
          </a:p>
        </p:txBody>
      </p:sp>
      <p:pic>
        <p:nvPicPr>
          <p:cNvPr id="59" name="Picture 58">
            <a:extLst>
              <a:ext uri="{FF2B5EF4-FFF2-40B4-BE49-F238E27FC236}">
                <a16:creationId xmlns:a16="http://schemas.microsoft.com/office/drawing/2014/main" id="{8BC1D31C-CBE1-4207-898D-62EBC6ECA9DC}"/>
              </a:ext>
            </a:extLst>
          </p:cNvPr>
          <p:cNvPicPr>
            <a:picLocks noChangeAspect="1"/>
          </p:cNvPicPr>
          <p:nvPr/>
        </p:nvPicPr>
        <p:blipFill rotWithShape="1">
          <a:blip r:embed="rId11"/>
          <a:srcRect r="10208"/>
          <a:stretch/>
        </p:blipFill>
        <p:spPr>
          <a:xfrm>
            <a:off x="27556544" y="10582333"/>
            <a:ext cx="16079673" cy="4319862"/>
          </a:xfrm>
          <a:prstGeom prst="rect">
            <a:avLst/>
          </a:prstGeom>
        </p:spPr>
      </p:pic>
      <p:sp>
        <p:nvSpPr>
          <p:cNvPr id="60" name="TextBox 59">
            <a:extLst>
              <a:ext uri="{FF2B5EF4-FFF2-40B4-BE49-F238E27FC236}">
                <a16:creationId xmlns:a16="http://schemas.microsoft.com/office/drawing/2014/main" id="{F9E878F6-BCA1-4C01-BA69-4A8E0E53C92C}"/>
              </a:ext>
            </a:extLst>
          </p:cNvPr>
          <p:cNvSpPr txBox="1"/>
          <p:nvPr/>
        </p:nvSpPr>
        <p:spPr>
          <a:xfrm>
            <a:off x="28630604" y="15227689"/>
            <a:ext cx="14845946" cy="1077218"/>
          </a:xfrm>
          <a:prstGeom prst="rect">
            <a:avLst/>
          </a:prstGeom>
          <a:noFill/>
        </p:spPr>
        <p:txBody>
          <a:bodyPr wrap="square" rtlCol="0">
            <a:spAutoFit/>
          </a:bodyPr>
          <a:lstStyle/>
          <a:p>
            <a:pPr algn="ctr"/>
            <a:r>
              <a:rPr lang="en-US" sz="3200" b="1" i="1" dirty="0">
                <a:solidFill>
                  <a:schemeClr val="accent3">
                    <a:lumMod val="75000"/>
                  </a:schemeClr>
                </a:solidFill>
              </a:rPr>
              <a:t>Figure 4</a:t>
            </a:r>
            <a:r>
              <a:rPr lang="en-US" sz="3200" i="1" dirty="0">
                <a:solidFill>
                  <a:schemeClr val="accent3">
                    <a:lumMod val="75000"/>
                  </a:schemeClr>
                </a:solidFill>
              </a:rPr>
              <a:t>. Preliminary UPLC traces of</a:t>
            </a:r>
            <a:r>
              <a:rPr lang="en-US" sz="3200" i="1" dirty="0">
                <a:solidFill>
                  <a:schemeClr val="accent3">
                    <a:lumMod val="75000"/>
                  </a:schemeClr>
                </a:solidFill>
                <a:ea typeface="Calibri" panose="020F0502020204030204" pitchFamily="34" charset="0"/>
              </a:rPr>
              <a:t> </a:t>
            </a:r>
            <a:r>
              <a:rPr lang="en-US" sz="3200" i="1" dirty="0" err="1">
                <a:solidFill>
                  <a:schemeClr val="accent3">
                    <a:lumMod val="75000"/>
                  </a:schemeClr>
                </a:solidFill>
                <a:cs typeface="Arial" panose="020B0604020202020204" pitchFamily="34" charset="0"/>
              </a:rPr>
              <a:t>tRNA</a:t>
            </a:r>
            <a:r>
              <a:rPr lang="en-US" sz="3200" i="1" baseline="30000" dirty="0" err="1">
                <a:solidFill>
                  <a:schemeClr val="accent3">
                    <a:lumMod val="75000"/>
                  </a:schemeClr>
                </a:solidFill>
                <a:cs typeface="Arial" panose="020B0604020202020204" pitchFamily="34" charset="0"/>
              </a:rPr>
              <a:t>Trp</a:t>
            </a:r>
            <a:r>
              <a:rPr lang="en-US" sz="3200" i="1" baseline="30000" dirty="0">
                <a:solidFill>
                  <a:schemeClr val="accent3">
                    <a:lumMod val="75000"/>
                  </a:schemeClr>
                </a:solidFill>
                <a:cs typeface="Arial" panose="020B0604020202020204" pitchFamily="34" charset="0"/>
              </a:rPr>
              <a:t>  </a:t>
            </a:r>
            <a:r>
              <a:rPr lang="en-US" sz="3200" i="1" dirty="0">
                <a:solidFill>
                  <a:schemeClr val="accent3">
                    <a:lumMod val="75000"/>
                  </a:schemeClr>
                </a:solidFill>
                <a:ea typeface="Calibri" panose="020F0502020204030204" pitchFamily="34" charset="0"/>
              </a:rPr>
              <a:t>from strains expressing candidate genes and Arabidopsis </a:t>
            </a:r>
            <a:r>
              <a:rPr lang="en-US" sz="3200" i="1" dirty="0" err="1">
                <a:solidFill>
                  <a:schemeClr val="accent3">
                    <a:lumMod val="75000"/>
                  </a:schemeClr>
                </a:solidFill>
                <a:ea typeface="Calibri" panose="020F0502020204030204" pitchFamily="34" charset="0"/>
              </a:rPr>
              <a:t>tRNA</a:t>
            </a:r>
            <a:r>
              <a:rPr lang="en-US" sz="3200" i="1" baseline="30000" dirty="0" err="1">
                <a:solidFill>
                  <a:schemeClr val="accent3">
                    <a:lumMod val="75000"/>
                  </a:schemeClr>
                </a:solidFill>
                <a:ea typeface="Calibri" panose="020F0502020204030204" pitchFamily="34" charset="0"/>
              </a:rPr>
              <a:t>Trp</a:t>
            </a:r>
            <a:r>
              <a:rPr lang="en-US" sz="3200" i="1" dirty="0">
                <a:solidFill>
                  <a:schemeClr val="accent3">
                    <a:lumMod val="75000"/>
                  </a:schemeClr>
                </a:solidFill>
                <a:ea typeface="Calibri" panose="020F0502020204030204" pitchFamily="34" charset="0"/>
              </a:rPr>
              <a:t>.  Question mark represents possible detection of Um. </a:t>
            </a:r>
            <a:endParaRPr lang="en-US" sz="3200" i="1" dirty="0">
              <a:solidFill>
                <a:schemeClr val="accent3">
                  <a:lumMod val="75000"/>
                </a:schemeClr>
              </a:solidFill>
            </a:endParaRPr>
          </a:p>
        </p:txBody>
      </p:sp>
      <p:sp>
        <p:nvSpPr>
          <p:cNvPr id="61" name="Rectangle 60">
            <a:extLst>
              <a:ext uri="{FF2B5EF4-FFF2-40B4-BE49-F238E27FC236}">
                <a16:creationId xmlns:a16="http://schemas.microsoft.com/office/drawing/2014/main" id="{6D55B9B1-1FC0-420A-A6E7-D72B15374C8E}"/>
              </a:ext>
            </a:extLst>
          </p:cNvPr>
          <p:cNvSpPr/>
          <p:nvPr/>
        </p:nvSpPr>
        <p:spPr>
          <a:xfrm>
            <a:off x="32769991" y="16613494"/>
            <a:ext cx="5917261" cy="1323439"/>
          </a:xfrm>
          <a:prstGeom prst="rect">
            <a:avLst/>
          </a:prstGeom>
        </p:spPr>
        <p:txBody>
          <a:bodyPr wrap="square">
            <a:spAutoFit/>
          </a:bodyPr>
          <a:lstStyle/>
          <a:p>
            <a:r>
              <a:rPr lang="en-US" sz="8000" dirty="0">
                <a:solidFill>
                  <a:srgbClr val="7030A0"/>
                </a:solidFill>
              </a:rPr>
              <a:t>Future Work</a:t>
            </a:r>
          </a:p>
        </p:txBody>
      </p:sp>
      <p:sp>
        <p:nvSpPr>
          <p:cNvPr id="62" name="Rectangle 61">
            <a:extLst>
              <a:ext uri="{FF2B5EF4-FFF2-40B4-BE49-F238E27FC236}">
                <a16:creationId xmlns:a16="http://schemas.microsoft.com/office/drawing/2014/main" id="{7EF75B83-1D26-4E99-9DA7-ACCE61F8A613}"/>
              </a:ext>
            </a:extLst>
          </p:cNvPr>
          <p:cNvSpPr/>
          <p:nvPr/>
        </p:nvSpPr>
        <p:spPr>
          <a:xfrm>
            <a:off x="28445071" y="18158954"/>
            <a:ext cx="15699764" cy="2862322"/>
          </a:xfrm>
          <a:prstGeom prst="rect">
            <a:avLst/>
          </a:prstGeom>
        </p:spPr>
        <p:txBody>
          <a:bodyPr wrap="square">
            <a:spAutoFit/>
          </a:bodyPr>
          <a:lstStyle/>
          <a:p>
            <a:pPr marL="571500" lvl="0" indent="-571500">
              <a:buFont typeface="Arial" panose="020B0604020202020204" pitchFamily="34" charset="0"/>
              <a:buChar char="•"/>
            </a:pPr>
            <a:r>
              <a:rPr lang="en-US" sz="3000" dirty="0"/>
              <a:t>Use </a:t>
            </a:r>
            <a:r>
              <a:rPr lang="en-US" sz="3000" i="1" dirty="0"/>
              <a:t>met22</a:t>
            </a:r>
            <a:r>
              <a:rPr lang="en-US" sz="3000" i="1" dirty="0">
                <a:solidFill>
                  <a:prstClr val="black"/>
                </a:solidFill>
                <a:ea typeface="Calibri" panose="020F0502020204030204" pitchFamily="34" charset="0"/>
              </a:rPr>
              <a:t>∆</a:t>
            </a:r>
            <a:r>
              <a:rPr lang="en-US" sz="3000" dirty="0"/>
              <a:t> strains to block the rapid tRNA decay pathway to obtain better tRNA yields and </a:t>
            </a:r>
            <a:r>
              <a:rPr lang="en-US" sz="3000" dirty="0">
                <a:solidFill>
                  <a:prstClr val="black"/>
                </a:solidFill>
              </a:rPr>
              <a:t>continue testing candidate genes for Nm</a:t>
            </a:r>
            <a:r>
              <a:rPr lang="en-US" sz="3000" baseline="-25000" dirty="0">
                <a:solidFill>
                  <a:prstClr val="black"/>
                </a:solidFill>
              </a:rPr>
              <a:t>39</a:t>
            </a:r>
            <a:r>
              <a:rPr lang="en-US" sz="3000" dirty="0">
                <a:solidFill>
                  <a:prstClr val="black"/>
                </a:solidFill>
              </a:rPr>
              <a:t> activity in yeast</a:t>
            </a:r>
            <a:endParaRPr lang="en-US" sz="3000" i="1" dirty="0">
              <a:solidFill>
                <a:prstClr val="black"/>
              </a:solidFill>
            </a:endParaRPr>
          </a:p>
          <a:p>
            <a:pPr marL="571500" lvl="0" indent="-571500">
              <a:buFont typeface="Arial" panose="020B0604020202020204" pitchFamily="34" charset="0"/>
              <a:buChar char="•"/>
            </a:pPr>
            <a:r>
              <a:rPr lang="en-US" sz="3000" dirty="0">
                <a:solidFill>
                  <a:prstClr val="black"/>
                </a:solidFill>
              </a:rPr>
              <a:t>Once gene is identified from </a:t>
            </a:r>
            <a:r>
              <a:rPr lang="en-US" sz="3000" i="1" dirty="0">
                <a:solidFill>
                  <a:prstClr val="black"/>
                </a:solidFill>
              </a:rPr>
              <a:t>Arabidopsis</a:t>
            </a:r>
            <a:r>
              <a:rPr lang="en-US" sz="3000" dirty="0">
                <a:solidFill>
                  <a:prstClr val="black"/>
                </a:solidFill>
              </a:rPr>
              <a:t>, identify and verify human homolog</a:t>
            </a:r>
          </a:p>
          <a:p>
            <a:pPr marL="571500" lvl="0" indent="-571500">
              <a:buFont typeface="Arial" panose="020B0604020202020204" pitchFamily="34" charset="0"/>
              <a:buChar char="•"/>
            </a:pPr>
            <a:r>
              <a:rPr lang="en-US" sz="3000" dirty="0">
                <a:solidFill>
                  <a:prstClr val="black"/>
                </a:solidFill>
              </a:rPr>
              <a:t>Once the enzyme is identified, use site-directed mutagenesis experiments to determine the active site of the enzyme. </a:t>
            </a:r>
          </a:p>
          <a:p>
            <a:pPr marL="571500" lvl="0" indent="-571500">
              <a:buFont typeface="Arial" panose="020B0604020202020204" pitchFamily="34" charset="0"/>
              <a:buChar char="•"/>
            </a:pPr>
            <a:r>
              <a:rPr lang="en-US" sz="3000" dirty="0">
                <a:solidFill>
                  <a:prstClr val="black"/>
                </a:solidFill>
              </a:rPr>
              <a:t>Search for potential guide RNAs that may be required for this modification. </a:t>
            </a:r>
          </a:p>
        </p:txBody>
      </p:sp>
      <p:sp>
        <p:nvSpPr>
          <p:cNvPr id="63" name="Rectangle 62">
            <a:extLst>
              <a:ext uri="{FF2B5EF4-FFF2-40B4-BE49-F238E27FC236}">
                <a16:creationId xmlns:a16="http://schemas.microsoft.com/office/drawing/2014/main" id="{C4FB8A8D-BF81-4AD9-8533-4B14915004CC}"/>
              </a:ext>
            </a:extLst>
          </p:cNvPr>
          <p:cNvSpPr/>
          <p:nvPr/>
        </p:nvSpPr>
        <p:spPr>
          <a:xfrm>
            <a:off x="32940301" y="20949855"/>
            <a:ext cx="6516592" cy="1107996"/>
          </a:xfrm>
          <a:prstGeom prst="rect">
            <a:avLst/>
          </a:prstGeom>
        </p:spPr>
        <p:txBody>
          <a:bodyPr wrap="none">
            <a:spAutoFit/>
          </a:bodyPr>
          <a:lstStyle/>
          <a:p>
            <a:pPr lvl="0"/>
            <a:r>
              <a:rPr lang="en-US" sz="6600" dirty="0">
                <a:solidFill>
                  <a:srgbClr val="7030A0"/>
                </a:solidFill>
              </a:rPr>
              <a:t>Acknowledgments</a:t>
            </a:r>
          </a:p>
        </p:txBody>
      </p:sp>
      <p:sp>
        <p:nvSpPr>
          <p:cNvPr id="64" name="Rectangle 63">
            <a:extLst>
              <a:ext uri="{FF2B5EF4-FFF2-40B4-BE49-F238E27FC236}">
                <a16:creationId xmlns:a16="http://schemas.microsoft.com/office/drawing/2014/main" id="{51413D1F-EB14-4548-9107-D1244D8957AE}"/>
              </a:ext>
            </a:extLst>
          </p:cNvPr>
          <p:cNvSpPr/>
          <p:nvPr/>
        </p:nvSpPr>
        <p:spPr>
          <a:xfrm>
            <a:off x="30284125" y="21891339"/>
            <a:ext cx="13352092" cy="2862322"/>
          </a:xfrm>
          <a:prstGeom prst="rect">
            <a:avLst/>
          </a:prstGeom>
        </p:spPr>
        <p:txBody>
          <a:bodyPr wrap="square">
            <a:spAutoFit/>
          </a:bodyPr>
          <a:lstStyle/>
          <a:p>
            <a:pPr lvl="0" defTabSz="914400">
              <a:buClr>
                <a:srgbClr val="000000"/>
              </a:buClr>
            </a:pPr>
            <a:r>
              <a:rPr lang="en-US" sz="3000" kern="0" dirty="0">
                <a:solidFill>
                  <a:srgbClr val="000000"/>
                </a:solidFill>
                <a:latin typeface="Arial"/>
                <a:cs typeface="Arial"/>
                <a:sym typeface="Arial"/>
              </a:rPr>
              <a:t>Thanks to the Greaves Fellowship, Center for Integrative Natural Science and Mathematics (CINSAM), Kentucky Biomedical Research Infrastructure Network (KBRIN), the National Institutes of Health (NIH), and NKU for funding. We also thank the NKU Department of Chemistry &amp; Biochemistry for its support, as well as all our fellow lab mates for their support throughout the project.</a:t>
            </a:r>
          </a:p>
        </p:txBody>
      </p:sp>
      <p:sp>
        <p:nvSpPr>
          <p:cNvPr id="65" name="TextBox 64">
            <a:extLst>
              <a:ext uri="{FF2B5EF4-FFF2-40B4-BE49-F238E27FC236}">
                <a16:creationId xmlns:a16="http://schemas.microsoft.com/office/drawing/2014/main" id="{51ECBF40-6C33-4534-B9FE-78A7B06CC29D}"/>
              </a:ext>
            </a:extLst>
          </p:cNvPr>
          <p:cNvSpPr txBox="1"/>
          <p:nvPr/>
        </p:nvSpPr>
        <p:spPr>
          <a:xfrm>
            <a:off x="31480905" y="24363417"/>
            <a:ext cx="9628095" cy="1107996"/>
          </a:xfrm>
          <a:prstGeom prst="rect">
            <a:avLst/>
          </a:prstGeom>
          <a:noFill/>
        </p:spPr>
        <p:txBody>
          <a:bodyPr wrap="square" rtlCol="0">
            <a:spAutoFit/>
          </a:bodyPr>
          <a:lstStyle/>
          <a:p>
            <a:pPr algn="ctr"/>
            <a:r>
              <a:rPr lang="en-US" sz="6600" dirty="0">
                <a:solidFill>
                  <a:srgbClr val="7030A0"/>
                </a:solidFill>
              </a:rPr>
              <a:t>References</a:t>
            </a:r>
          </a:p>
        </p:txBody>
      </p:sp>
      <p:sp>
        <p:nvSpPr>
          <p:cNvPr id="19" name="Rectangle 18">
            <a:extLst>
              <a:ext uri="{FF2B5EF4-FFF2-40B4-BE49-F238E27FC236}">
                <a16:creationId xmlns:a16="http://schemas.microsoft.com/office/drawing/2014/main" id="{249EE3BE-ADBA-4934-87C8-BD396FE83EC3}"/>
              </a:ext>
            </a:extLst>
          </p:cNvPr>
          <p:cNvSpPr/>
          <p:nvPr/>
        </p:nvSpPr>
        <p:spPr>
          <a:xfrm>
            <a:off x="32379809" y="25695145"/>
            <a:ext cx="10018277" cy="4154984"/>
          </a:xfrm>
          <a:prstGeom prst="rect">
            <a:avLst/>
          </a:prstGeom>
        </p:spPr>
        <p:txBody>
          <a:bodyPr wrap="square">
            <a:spAutoFit/>
          </a:bodyPr>
          <a:lstStyle/>
          <a:p>
            <a:pPr lvl="0"/>
            <a:r>
              <a:rPr lang="en-US" sz="2400" dirty="0">
                <a:latin typeface="Times New Roman" panose="02020603050405020304" pitchFamily="18" charset="0"/>
                <a:cs typeface="Times New Roman" panose="02020603050405020304" pitchFamily="18" charset="0"/>
              </a:rPr>
              <a:t>1.Phizicky EM, Hopper AK. tRNA biology charges to the front. Genes Dev. 2010 Sep 1;24(17):1832–60</a:t>
            </a:r>
          </a:p>
          <a:p>
            <a:pPr lvl="0"/>
            <a:r>
              <a:rPr lang="en-US" sz="2400" dirty="0">
                <a:latin typeface="Times New Roman" panose="02020603050405020304" pitchFamily="18" charset="0"/>
                <a:cs typeface="Times New Roman" panose="02020603050405020304" pitchFamily="18" charset="0"/>
              </a:rPr>
              <a:t>2. Torres, Adrian Gabriel, et al. Role of TRNA Modifications in Human Diseases. Trends in Molecular Medicine 2014 June 20(6):306–314</a:t>
            </a:r>
          </a:p>
          <a:p>
            <a:pPr lvl="0"/>
            <a:r>
              <a:rPr lang="en-US" sz="2400" dirty="0">
                <a:latin typeface="Times New Roman" panose="02020603050405020304" pitchFamily="18" charset="0"/>
                <a:cs typeface="Times New Roman" panose="02020603050405020304" pitchFamily="18" charset="0"/>
              </a:rPr>
              <a:t>3.Machnicka MA, </a:t>
            </a:r>
            <a:r>
              <a:rPr lang="en-US" sz="2400" dirty="0" err="1">
                <a:latin typeface="Times New Roman" panose="02020603050405020304" pitchFamily="18" charset="0"/>
                <a:cs typeface="Times New Roman" panose="02020603050405020304" pitchFamily="18" charset="0"/>
              </a:rPr>
              <a:t>Milanowska</a:t>
            </a:r>
            <a:r>
              <a:rPr lang="en-US" sz="2400" dirty="0">
                <a:latin typeface="Times New Roman" panose="02020603050405020304" pitchFamily="18" charset="0"/>
                <a:cs typeface="Times New Roman" panose="02020603050405020304" pitchFamily="18" charset="0"/>
              </a:rPr>
              <a:t> K, Osman </a:t>
            </a:r>
            <a:r>
              <a:rPr lang="en-US" sz="2400" dirty="0" err="1">
                <a:latin typeface="Times New Roman" panose="02020603050405020304" pitchFamily="18" charset="0"/>
                <a:cs typeface="Times New Roman" panose="02020603050405020304" pitchFamily="18" charset="0"/>
              </a:rPr>
              <a:t>Oglou</a:t>
            </a:r>
            <a:r>
              <a:rPr lang="en-US" sz="2400" dirty="0">
                <a:latin typeface="Times New Roman" panose="02020603050405020304" pitchFamily="18" charset="0"/>
                <a:cs typeface="Times New Roman" panose="02020603050405020304" pitchFamily="18" charset="0"/>
              </a:rPr>
              <a:t> O, </a:t>
            </a:r>
            <a:r>
              <a:rPr lang="en-US" sz="2400" dirty="0" err="1">
                <a:latin typeface="Times New Roman" panose="02020603050405020304" pitchFamily="18" charset="0"/>
                <a:cs typeface="Times New Roman" panose="02020603050405020304" pitchFamily="18" charset="0"/>
              </a:rPr>
              <a:t>Purta</a:t>
            </a:r>
            <a:r>
              <a:rPr lang="en-US" sz="2400" dirty="0">
                <a:latin typeface="Times New Roman" panose="02020603050405020304" pitchFamily="18" charset="0"/>
                <a:cs typeface="Times New Roman" panose="02020603050405020304" pitchFamily="18" charset="0"/>
              </a:rPr>
              <a:t> E, </a:t>
            </a:r>
            <a:r>
              <a:rPr lang="en-US" sz="2400" dirty="0" err="1">
                <a:latin typeface="Times New Roman" panose="02020603050405020304" pitchFamily="18" charset="0"/>
                <a:cs typeface="Times New Roman" panose="02020603050405020304" pitchFamily="18" charset="0"/>
              </a:rPr>
              <a:t>Kurkowska</a:t>
            </a:r>
            <a:r>
              <a:rPr lang="en-US" sz="2400" dirty="0">
                <a:latin typeface="Times New Roman" panose="02020603050405020304" pitchFamily="18" charset="0"/>
                <a:cs typeface="Times New Roman" panose="02020603050405020304" pitchFamily="18" charset="0"/>
              </a:rPr>
              <a:t> M, </a:t>
            </a:r>
            <a:r>
              <a:rPr lang="en-US" sz="2400" dirty="0" err="1">
                <a:latin typeface="Times New Roman" panose="02020603050405020304" pitchFamily="18" charset="0"/>
                <a:cs typeface="Times New Roman" panose="02020603050405020304" pitchFamily="18" charset="0"/>
              </a:rPr>
              <a:t>Olchowik</a:t>
            </a:r>
            <a:r>
              <a:rPr lang="en-US" sz="2400" dirty="0">
                <a:latin typeface="Times New Roman" panose="02020603050405020304" pitchFamily="18" charset="0"/>
                <a:cs typeface="Times New Roman" panose="02020603050405020304" pitchFamily="18" charset="0"/>
              </a:rPr>
              <a:t> A, et al. MODOMICS: a database of RNA modification pathways--2013 update. Nucleic Acids Res. 2013 Jan;41(Database issue):D262-267.</a:t>
            </a:r>
          </a:p>
          <a:p>
            <a:pPr lvl="0"/>
            <a:r>
              <a:rPr lang="en-US" sz="2400" dirty="0">
                <a:latin typeface="Times New Roman" panose="02020603050405020304" pitchFamily="18" charset="0"/>
                <a:cs typeface="Times New Roman" panose="02020603050405020304" pitchFamily="18" charset="0"/>
              </a:rPr>
              <a:t>4. </a:t>
            </a:r>
            <a:r>
              <a:rPr lang="en-US" sz="2400" dirty="0" err="1">
                <a:latin typeface="Times New Roman" panose="02020603050405020304" pitchFamily="18" charset="0"/>
                <a:cs typeface="Times New Roman" panose="02020603050405020304" pitchFamily="18" charset="0"/>
              </a:rPr>
              <a:t>Lecointe</a:t>
            </a:r>
            <a:r>
              <a:rPr lang="en-US" sz="2400" dirty="0">
                <a:latin typeface="Times New Roman" panose="02020603050405020304" pitchFamily="18" charset="0"/>
                <a:cs typeface="Times New Roman" panose="02020603050405020304" pitchFamily="18" charset="0"/>
              </a:rPr>
              <a:t> F, Simos G, Sauer A, Hurt EC, </a:t>
            </a:r>
            <a:r>
              <a:rPr lang="en-US" sz="2400" dirty="0" err="1">
                <a:latin typeface="Times New Roman" panose="02020603050405020304" pitchFamily="18" charset="0"/>
                <a:cs typeface="Times New Roman" panose="02020603050405020304" pitchFamily="18" charset="0"/>
              </a:rPr>
              <a:t>Motorin</a:t>
            </a:r>
            <a:r>
              <a:rPr lang="en-US" sz="2400" dirty="0">
                <a:latin typeface="Times New Roman" panose="02020603050405020304" pitchFamily="18" charset="0"/>
                <a:cs typeface="Times New Roman" panose="02020603050405020304" pitchFamily="18" charset="0"/>
              </a:rPr>
              <a:t> Y, Grosjean H. Characterization of yeast protein Deg1 as </a:t>
            </a:r>
            <a:r>
              <a:rPr lang="en-US" sz="2400" dirty="0" err="1">
                <a:latin typeface="Times New Roman" panose="02020603050405020304" pitchFamily="18" charset="0"/>
                <a:cs typeface="Times New Roman" panose="02020603050405020304" pitchFamily="18" charset="0"/>
              </a:rPr>
              <a:t>pseudouridine</a:t>
            </a:r>
            <a:r>
              <a:rPr lang="en-US" sz="2400" dirty="0">
                <a:latin typeface="Times New Roman" panose="02020603050405020304" pitchFamily="18" charset="0"/>
                <a:cs typeface="Times New Roman" panose="02020603050405020304" pitchFamily="18" charset="0"/>
              </a:rPr>
              <a:t> synthase (Pus3) catalyzing the formation of psi 38 and psi 39 in tRNA anticodon loop. J Biol Chem. 1998 Jan 16;273(3):1316–23.</a:t>
            </a:r>
          </a:p>
        </p:txBody>
      </p:sp>
      <p:pic>
        <p:nvPicPr>
          <p:cNvPr id="3" name="Picture 2">
            <a:extLst>
              <a:ext uri="{FF2B5EF4-FFF2-40B4-BE49-F238E27FC236}">
                <a16:creationId xmlns:a16="http://schemas.microsoft.com/office/drawing/2014/main" id="{3FE66080-E03C-44E9-9F02-7AD4F12B3A52}"/>
              </a:ext>
            </a:extLst>
          </p:cNvPr>
          <p:cNvPicPr>
            <a:picLocks noChangeAspect="1"/>
          </p:cNvPicPr>
          <p:nvPr/>
        </p:nvPicPr>
        <p:blipFill>
          <a:blip r:embed="rId12"/>
          <a:stretch>
            <a:fillRect/>
          </a:stretch>
        </p:blipFill>
        <p:spPr>
          <a:xfrm>
            <a:off x="4526568" y="24917415"/>
            <a:ext cx="9592421" cy="4743439"/>
          </a:xfrm>
          <a:prstGeom prst="rect">
            <a:avLst/>
          </a:prstGeom>
        </p:spPr>
      </p:pic>
      <p:pic>
        <p:nvPicPr>
          <p:cNvPr id="6" name="Audio 5">
            <a:hlinkClick r:id="" action="ppaction://media"/>
            <a:extLst>
              <a:ext uri="{FF2B5EF4-FFF2-40B4-BE49-F238E27FC236}">
                <a16:creationId xmlns:a16="http://schemas.microsoft.com/office/drawing/2014/main" id="{4FD04F23-7D03-4866-9943-38A072FB2815}"/>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43129200" y="32156400"/>
            <a:ext cx="609600" cy="609600"/>
          </a:xfrm>
          <a:prstGeom prst="rect">
            <a:avLst/>
          </a:prstGeom>
        </p:spPr>
      </p:pic>
    </p:spTree>
    <p:extLst>
      <p:ext uri="{BB962C8B-B14F-4D97-AF65-F5344CB8AC3E}">
        <p14:creationId xmlns:p14="http://schemas.microsoft.com/office/powerpoint/2010/main" val="3422978702"/>
      </p:ext>
    </p:extLst>
  </p:cSld>
  <p:clrMapOvr>
    <a:masterClrMapping/>
  </p:clrMapOvr>
  <mc:AlternateContent xmlns:mc="http://schemas.openxmlformats.org/markup-compatibility/2006">
    <mc:Choice xmlns:p14="http://schemas.microsoft.com/office/powerpoint/2010/main" Requires="p14">
      <p:transition spd="slow" p14:dur="2000" advTm="232395"/>
    </mc:Choice>
    <mc:Fallback>
      <p:transition spd="slow" advTm="2323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2.24"/>
  <p:tag name="PPTVERSION" val="14"/>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6154</TotalTime>
  <Words>1237</Words>
  <Application>Microsoft Office PowerPoint</Application>
  <PresentationFormat>Custom</PresentationFormat>
  <Paragraphs>46</Paragraphs>
  <Slides>1</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Company>NKU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NKU</dc:creator>
  <cp:lastModifiedBy>Alex Keith</cp:lastModifiedBy>
  <cp:revision>91</cp:revision>
  <cp:lastPrinted>2015-05-18T19:14:01Z</cp:lastPrinted>
  <dcterms:created xsi:type="dcterms:W3CDTF">2015-05-18T18:59:26Z</dcterms:created>
  <dcterms:modified xsi:type="dcterms:W3CDTF">2020-11-05T19:05:02Z</dcterms:modified>
</cp:coreProperties>
</file>