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DB0725-95FD-4DE2-827E-54CE39B26195}">
  <a:tblStyle styleId="{D7DB0725-95FD-4DE2-827E-54CE39B26195}"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7" y="13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8d32094558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8d32094558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8d3209455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8d320945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8d3209455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8d3209455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d3209455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d3209455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8d32094558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8d32094558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8d32094558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8d3209455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8d3209455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8d3209455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8d3209455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8d3209455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8d3209455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8d3209455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533300"/>
            <a:ext cx="8520600" cy="102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TeloReport</a:t>
            </a:r>
            <a:endParaRPr/>
          </a:p>
        </p:txBody>
      </p:sp>
      <p:sp>
        <p:nvSpPr>
          <p:cNvPr id="55" name="Google Shape;55;p13"/>
          <p:cNvSpPr txBox="1">
            <a:spLocks noGrp="1"/>
          </p:cNvSpPr>
          <p:nvPr>
            <p:ph type="subTitle" idx="1"/>
          </p:nvPr>
        </p:nvSpPr>
        <p:spPr>
          <a:xfrm>
            <a:off x="311700" y="3757200"/>
            <a:ext cx="8520600" cy="128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dirty="0"/>
              <a:t>Seth Baunach and Trey Stansfield</a:t>
            </a:r>
            <a:endParaRPr sz="2400" dirty="0"/>
          </a:p>
          <a:p>
            <a:pPr marL="0" lvl="0" indent="0" algn="ctr" rtl="0">
              <a:spcBef>
                <a:spcPts val="0"/>
              </a:spcBef>
              <a:spcAft>
                <a:spcPts val="0"/>
              </a:spcAft>
              <a:buNone/>
            </a:pPr>
            <a:r>
              <a:rPr lang="en" sz="2400" dirty="0"/>
              <a:t>7/31/2020</a:t>
            </a:r>
          </a:p>
          <a:p>
            <a:pPr marL="0" lvl="0" indent="0" algn="ctr" rtl="0">
              <a:spcBef>
                <a:spcPts val="0"/>
              </a:spcBef>
              <a:spcAft>
                <a:spcPts val="0"/>
              </a:spcAft>
              <a:buNone/>
            </a:pPr>
            <a:r>
              <a:rPr lang="en" sz="1600" dirty="0"/>
              <a:t>Jerzy W. Jaromczyk, Mark Farman</a:t>
            </a:r>
          </a:p>
        </p:txBody>
      </p:sp>
      <p:sp>
        <p:nvSpPr>
          <p:cNvPr id="56" name="Google Shape;56;p13"/>
          <p:cNvSpPr txBox="1">
            <a:spLocks noGrp="1"/>
          </p:cNvSpPr>
          <p:nvPr>
            <p:ph type="subTitle" idx="1"/>
          </p:nvPr>
        </p:nvSpPr>
        <p:spPr>
          <a:xfrm>
            <a:off x="311700" y="2061300"/>
            <a:ext cx="8520600" cy="10209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700">
                <a:solidFill>
                  <a:srgbClr val="000000"/>
                </a:solidFill>
              </a:rPr>
              <a:t>extraction and clustering of telomeric raw reads</a:t>
            </a:r>
            <a:endParaRPr sz="2700">
              <a:solidFill>
                <a:srgbClr val="000000"/>
              </a:solidFill>
            </a:endParaRPr>
          </a:p>
          <a:p>
            <a:pPr marL="0" lvl="0" indent="0" algn="ctr" rtl="0">
              <a:spcBef>
                <a:spcPts val="0"/>
              </a:spcBef>
              <a:spcAft>
                <a:spcPts val="0"/>
              </a:spcAft>
              <a:buNone/>
            </a:pPr>
            <a:r>
              <a:rPr lang="en" sz="2700">
                <a:solidFill>
                  <a:srgbClr val="000000"/>
                </a:solidFill>
              </a:rPr>
              <a:t>identification of potential </a:t>
            </a:r>
            <a:r>
              <a:rPr lang="en" sz="2700" i="1">
                <a:solidFill>
                  <a:srgbClr val="000000"/>
                </a:solidFill>
              </a:rPr>
              <a:t>de novo</a:t>
            </a:r>
            <a:r>
              <a:rPr lang="en" sz="2700">
                <a:solidFill>
                  <a:srgbClr val="000000"/>
                </a:solidFill>
              </a:rPr>
              <a:t> telomere formation</a:t>
            </a:r>
            <a:endParaRPr sz="2700">
              <a:solidFill>
                <a:srgbClr val="000000"/>
              </a:solidFill>
            </a:endParaRPr>
          </a:p>
        </p:txBody>
      </p:sp>
      <p:pic>
        <p:nvPicPr>
          <p:cNvPr id="1028" name="Picture 4">
            <a:extLst>
              <a:ext uri="{FF2B5EF4-FFF2-40B4-BE49-F238E27FC236}">
                <a16:creationId xmlns:a16="http://schemas.microsoft.com/office/drawing/2014/main" id="{DE784715-FD12-4CDF-BA68-045814859E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34569" y="4075814"/>
            <a:ext cx="1097731" cy="8979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estern Kentucky University | Avant Assessment">
            <a:extLst>
              <a:ext uri="{FF2B5EF4-FFF2-40B4-BE49-F238E27FC236}">
                <a16:creationId xmlns:a16="http://schemas.microsoft.com/office/drawing/2014/main" id="{6B22BF42-93ED-4ABE-AF7D-BEA19C6805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700" y="4075813"/>
            <a:ext cx="897917" cy="897917"/>
          </a:xfrm>
          <a:prstGeom prst="rect">
            <a:avLst/>
          </a:prstGeom>
          <a:noFill/>
          <a:extLst>
            <a:ext uri="{909E8E84-426E-40DD-AFC4-6F175D3DCCD1}">
              <a14:hiddenFill xmlns:a14="http://schemas.microsoft.com/office/drawing/2010/main">
                <a:solidFill>
                  <a:srgbClr val="FFFFFF"/>
                </a:solidFill>
              </a14:hiddenFill>
            </a:ext>
          </a:extLst>
        </p:spPr>
      </p:pic>
      <p:pic>
        <p:nvPicPr>
          <p:cNvPr id="6" name="kas_baunach_stansfield_teloreport_slide1">
            <a:hlinkClick r:id="" action="ppaction://media"/>
            <a:extLst>
              <a:ext uri="{FF2B5EF4-FFF2-40B4-BE49-F238E27FC236}">
                <a16:creationId xmlns:a16="http://schemas.microsoft.com/office/drawing/2014/main" id="{EB0A0C3D-F349-4B28-81B9-0F631E8B6B7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88618" y="-4178"/>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Future work</a:t>
            </a:r>
            <a:endParaRPr/>
          </a:p>
        </p:txBody>
      </p:sp>
      <p:sp>
        <p:nvSpPr>
          <p:cNvPr id="113" name="Google Shape;113;p22"/>
          <p:cNvSpPr txBox="1">
            <a:spLocks noGrp="1"/>
          </p:cNvSpPr>
          <p:nvPr>
            <p:ph type="body" idx="1"/>
          </p:nvPr>
        </p:nvSpPr>
        <p:spPr>
          <a:xfrm>
            <a:off x="311700" y="1145275"/>
            <a:ext cx="8520600" cy="3998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Improve the pipeline so that the potential </a:t>
            </a:r>
            <a:r>
              <a:rPr lang="en" i="1"/>
              <a:t>de novo</a:t>
            </a:r>
            <a:r>
              <a:rPr lang="en"/>
              <a:t> telomeres and clusters can more easily be interrogated and blasted against the genome.</a:t>
            </a:r>
            <a:endParaRPr/>
          </a:p>
          <a:p>
            <a:pPr marL="914400" lvl="1" indent="-317500" algn="l" rtl="0">
              <a:spcBef>
                <a:spcPts val="0"/>
              </a:spcBef>
              <a:spcAft>
                <a:spcPts val="0"/>
              </a:spcAft>
              <a:buSzPts val="1400"/>
              <a:buChar char="○"/>
            </a:pPr>
            <a:r>
              <a:rPr lang="en"/>
              <a:t>Currently, the process requires manual interrogation</a:t>
            </a:r>
            <a:endParaRPr/>
          </a:p>
          <a:p>
            <a:pPr marL="457200" lvl="0" indent="-342900" algn="l" rtl="0">
              <a:spcBef>
                <a:spcPts val="0"/>
              </a:spcBef>
              <a:spcAft>
                <a:spcPts val="0"/>
              </a:spcAft>
              <a:buSzPts val="1800"/>
              <a:buChar char="●"/>
            </a:pPr>
            <a:r>
              <a:rPr lang="en"/>
              <a:t>Blast low-representation clusters in addition to singleton reads to confirm they are not supposed to be a part of other clusters.</a:t>
            </a:r>
            <a:endParaRPr/>
          </a:p>
          <a:p>
            <a:pPr marL="914400" lvl="1" indent="-317500" algn="l" rtl="0">
              <a:spcBef>
                <a:spcPts val="0"/>
              </a:spcBef>
              <a:spcAft>
                <a:spcPts val="0"/>
              </a:spcAft>
              <a:buSzPts val="1400"/>
              <a:buChar char="○"/>
            </a:pPr>
            <a:r>
              <a:rPr lang="en"/>
              <a:t>Some low-representation clusters may correspond to </a:t>
            </a:r>
            <a:r>
              <a:rPr lang="en" i="1"/>
              <a:t>de novo</a:t>
            </a:r>
            <a:r>
              <a:rPr lang="en"/>
              <a:t> telomeres as well.</a:t>
            </a:r>
            <a:endParaRPr/>
          </a:p>
          <a:p>
            <a:pPr marL="457200" lvl="0" indent="-342900" algn="l" rtl="0">
              <a:spcBef>
                <a:spcPts val="0"/>
              </a:spcBef>
              <a:spcAft>
                <a:spcPts val="0"/>
              </a:spcAft>
              <a:buSzPts val="1800"/>
              <a:buChar char="●"/>
            </a:pPr>
            <a:r>
              <a:rPr lang="en"/>
              <a:t>Confirm that the significantly large clusters probably correspond to telomere ends</a:t>
            </a:r>
            <a:endParaRPr/>
          </a:p>
          <a:p>
            <a:pPr marL="914400" lvl="1" indent="-317500" algn="l" rtl="0">
              <a:spcBef>
                <a:spcPts val="0"/>
              </a:spcBef>
              <a:spcAft>
                <a:spcPts val="0"/>
              </a:spcAft>
              <a:buSzPts val="1400"/>
              <a:buChar char="○"/>
            </a:pPr>
            <a:r>
              <a:rPr lang="en"/>
              <a:t>blasting to the genome and investigating results</a:t>
            </a:r>
            <a:endParaRPr/>
          </a:p>
          <a:p>
            <a:pPr marL="457200" lvl="0" indent="-342900" algn="l" rtl="0">
              <a:spcBef>
                <a:spcPts val="0"/>
              </a:spcBef>
              <a:spcAft>
                <a:spcPts val="0"/>
              </a:spcAft>
              <a:buSzPts val="1800"/>
              <a:buChar char="●"/>
            </a:pPr>
            <a:r>
              <a:rPr lang="en"/>
              <a:t>Integrate the confirmation and analysis of </a:t>
            </a:r>
            <a:r>
              <a:rPr lang="en" i="1"/>
              <a:t>de novo </a:t>
            </a:r>
            <a:r>
              <a:rPr lang="en"/>
              <a:t>telomeres to the genome</a:t>
            </a:r>
            <a:endParaRPr/>
          </a:p>
          <a:p>
            <a:pPr marL="457200" lvl="0" indent="-342900" algn="l" rtl="0">
              <a:spcBef>
                <a:spcPts val="0"/>
              </a:spcBef>
              <a:spcAft>
                <a:spcPts val="0"/>
              </a:spcAft>
              <a:buSzPts val="1800"/>
              <a:buChar char="●"/>
            </a:pPr>
            <a:r>
              <a:rPr lang="en"/>
              <a:t>Finally, in the long term, we would like to run our methods on more genomes and investigate the results</a:t>
            </a:r>
            <a:endParaRPr/>
          </a:p>
        </p:txBody>
      </p:sp>
      <p:pic>
        <p:nvPicPr>
          <p:cNvPr id="2" name="kas_baunach_stansfield_teloreport_slide10">
            <a:hlinkClick r:id="" action="ppaction://media"/>
            <a:extLst>
              <a:ext uri="{FF2B5EF4-FFF2-40B4-BE49-F238E27FC236}">
                <a16:creationId xmlns:a16="http://schemas.microsoft.com/office/drawing/2014/main" id="{BD5700A1-760B-47C6-8FBB-2DCFA67BF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8" y="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2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Background </a:t>
            </a:r>
            <a:endParaRPr/>
          </a:p>
        </p:txBody>
      </p:sp>
      <p:sp>
        <p:nvSpPr>
          <p:cNvPr id="62" name="Google Shape;62;p14"/>
          <p:cNvSpPr txBox="1">
            <a:spLocks noGrp="1"/>
          </p:cNvSpPr>
          <p:nvPr>
            <p:ph type="body" idx="1"/>
          </p:nvPr>
        </p:nvSpPr>
        <p:spPr>
          <a:xfrm>
            <a:off x="311700" y="1152475"/>
            <a:ext cx="8520600" cy="3706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Telomeres are repetitive sequences of DNA that occur at chromosome ends. The properties of telomeric regions of DNA are often of great relevance to the study of the organism’s evolution and adaptation.</a:t>
            </a:r>
            <a:endParaRPr/>
          </a:p>
          <a:p>
            <a:pPr marL="0" lvl="0" indent="0" algn="l" rtl="0">
              <a:spcBef>
                <a:spcPts val="1600"/>
              </a:spcBef>
              <a:spcAft>
                <a:spcPts val="0"/>
              </a:spcAft>
              <a:buNone/>
            </a:pPr>
            <a:r>
              <a:rPr lang="en"/>
              <a:t>A particular fungus </a:t>
            </a:r>
            <a:r>
              <a:rPr lang="en" i="1"/>
              <a:t>Magnaporthe oryzae</a:t>
            </a:r>
            <a:r>
              <a:rPr lang="en"/>
              <a:t>, which infects several kinds of crops, has been extensively studied for its telomeres. Some strains of </a:t>
            </a:r>
            <a:r>
              <a:rPr lang="en" i="1"/>
              <a:t>M. oryzae</a:t>
            </a:r>
            <a:r>
              <a:rPr lang="en"/>
              <a:t> demonstrate highly unstable chromosome ends that undergo frequent rearrangements, often attributed to the presence of retrotransposons inserted into the telomeres.</a:t>
            </a:r>
            <a:endParaRPr/>
          </a:p>
          <a:p>
            <a:pPr marL="0" lvl="0" indent="0" algn="l" rtl="0">
              <a:spcBef>
                <a:spcPts val="1600"/>
              </a:spcBef>
              <a:spcAft>
                <a:spcPts val="0"/>
              </a:spcAft>
              <a:buNone/>
            </a:pPr>
            <a:r>
              <a:rPr lang="en"/>
              <a:t>Telomeres are often poorly represented in fully assembled genomes; thus, it is necessary to investigate the raw reads from which the genome was assembled. Some of these reads may give a closer look at how telomeres change.</a:t>
            </a:r>
            <a:endParaRPr/>
          </a:p>
          <a:p>
            <a:pPr marL="0" lvl="0" indent="0" algn="l" rtl="0">
              <a:spcBef>
                <a:spcPts val="1600"/>
              </a:spcBef>
              <a:spcAft>
                <a:spcPts val="1600"/>
              </a:spcAft>
              <a:buNone/>
            </a:pPr>
            <a:endParaRPr/>
          </a:p>
        </p:txBody>
      </p:sp>
      <p:pic>
        <p:nvPicPr>
          <p:cNvPr id="2" name="kas_baunach_stansfield_teloreport_slide2">
            <a:hlinkClick r:id="" action="ppaction://media"/>
            <a:extLst>
              <a:ext uri="{FF2B5EF4-FFF2-40B4-BE49-F238E27FC236}">
                <a16:creationId xmlns:a16="http://schemas.microsoft.com/office/drawing/2014/main" id="{96A18D71-B79E-4DA4-90B5-6F7EEAACB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8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Goals</a:t>
            </a:r>
            <a:endParaRPr/>
          </a:p>
        </p:txBody>
      </p:sp>
      <p:sp>
        <p:nvSpPr>
          <p:cNvPr id="68" name="Google Shape;68;p15"/>
          <p:cNvSpPr txBox="1">
            <a:spLocks noGrp="1"/>
          </p:cNvSpPr>
          <p:nvPr>
            <p:ph type="body" idx="1"/>
          </p:nvPr>
        </p:nvSpPr>
        <p:spPr>
          <a:xfrm>
            <a:off x="311700" y="1152475"/>
            <a:ext cx="8520600" cy="3811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Classify raw telomeric reads</a:t>
            </a:r>
            <a:endParaRPr/>
          </a:p>
          <a:p>
            <a:pPr marL="914400" lvl="1" indent="-317500" algn="l" rtl="0">
              <a:spcBef>
                <a:spcPts val="0"/>
              </a:spcBef>
              <a:spcAft>
                <a:spcPts val="0"/>
              </a:spcAft>
              <a:buSzPts val="1400"/>
              <a:buChar char="○"/>
            </a:pPr>
            <a:r>
              <a:rPr lang="en"/>
              <a:t>Extract telomeric reads from a raw read dataset</a:t>
            </a:r>
            <a:endParaRPr/>
          </a:p>
          <a:p>
            <a:pPr marL="914400" lvl="1" indent="-317500" algn="l" rtl="0">
              <a:spcBef>
                <a:spcPts val="0"/>
              </a:spcBef>
              <a:spcAft>
                <a:spcPts val="0"/>
              </a:spcAft>
              <a:buSzPts val="1400"/>
              <a:buChar char="○"/>
            </a:pPr>
            <a:r>
              <a:rPr lang="en"/>
              <a:t>Cluster telomeric reads based on telomere-adjacent sequence</a:t>
            </a:r>
            <a:endParaRPr/>
          </a:p>
          <a:p>
            <a:pPr marL="1371600" lvl="2" indent="-317500" algn="l" rtl="0">
              <a:spcBef>
                <a:spcPts val="0"/>
              </a:spcBef>
              <a:spcAft>
                <a:spcPts val="0"/>
              </a:spcAft>
              <a:buSzPts val="1400"/>
              <a:buChar char="■"/>
            </a:pPr>
            <a:r>
              <a:rPr lang="en"/>
              <a:t>The sequence immediately following the telomere repeat allows us to group reads which most likely came from the same part of the genome, corresponding to telomere ends</a:t>
            </a:r>
            <a:endParaRPr/>
          </a:p>
          <a:p>
            <a:pPr marL="457200" lvl="0" indent="-342900" algn="l" rtl="0">
              <a:spcBef>
                <a:spcPts val="0"/>
              </a:spcBef>
              <a:spcAft>
                <a:spcPts val="0"/>
              </a:spcAft>
              <a:buSzPts val="1800"/>
              <a:buChar char="●"/>
            </a:pPr>
            <a:r>
              <a:rPr lang="en"/>
              <a:t>Investigate clusters</a:t>
            </a:r>
            <a:endParaRPr/>
          </a:p>
          <a:p>
            <a:pPr marL="914400" lvl="1" indent="-317500" algn="l" rtl="0">
              <a:spcBef>
                <a:spcPts val="0"/>
              </a:spcBef>
              <a:spcAft>
                <a:spcPts val="0"/>
              </a:spcAft>
              <a:buSzPts val="1400"/>
              <a:buChar char="○"/>
            </a:pPr>
            <a:r>
              <a:rPr lang="en"/>
              <a:t>Observe frequency of clusters</a:t>
            </a:r>
            <a:endParaRPr/>
          </a:p>
          <a:p>
            <a:pPr marL="914400" lvl="1" indent="-317500" algn="l" rtl="0">
              <a:spcBef>
                <a:spcPts val="0"/>
              </a:spcBef>
              <a:spcAft>
                <a:spcPts val="0"/>
              </a:spcAft>
              <a:buSzPts val="1400"/>
              <a:buChar char="○"/>
            </a:pPr>
            <a:r>
              <a:rPr lang="en"/>
              <a:t>Investigate whether telomere-adjacent sequence corresponds to known retrotransposon sequence in certain clusters</a:t>
            </a:r>
            <a:endParaRPr/>
          </a:p>
          <a:p>
            <a:pPr marL="914400" lvl="1" indent="-317500" algn="l" rtl="0">
              <a:spcBef>
                <a:spcPts val="0"/>
              </a:spcBef>
              <a:spcAft>
                <a:spcPts val="0"/>
              </a:spcAft>
              <a:buSzPts val="1400"/>
              <a:buChar char="○"/>
            </a:pPr>
            <a:r>
              <a:rPr lang="en"/>
              <a:t>Generate a consensus sequence for each cluster</a:t>
            </a:r>
            <a:endParaRPr/>
          </a:p>
          <a:p>
            <a:pPr marL="457200" lvl="0" indent="-342900" algn="l" rtl="0">
              <a:spcBef>
                <a:spcPts val="0"/>
              </a:spcBef>
              <a:spcAft>
                <a:spcPts val="0"/>
              </a:spcAft>
              <a:buSzPts val="1800"/>
              <a:buChar char="●"/>
            </a:pPr>
            <a:r>
              <a:rPr lang="en"/>
              <a:t>Identify potential </a:t>
            </a:r>
            <a:r>
              <a:rPr lang="en" i="1"/>
              <a:t>de novo</a:t>
            </a:r>
            <a:r>
              <a:rPr lang="en"/>
              <a:t> telomeres</a:t>
            </a:r>
            <a:endParaRPr/>
          </a:p>
          <a:p>
            <a:pPr marL="914400" lvl="1" indent="-317500" algn="l" rtl="0">
              <a:spcBef>
                <a:spcPts val="0"/>
              </a:spcBef>
              <a:spcAft>
                <a:spcPts val="0"/>
              </a:spcAft>
              <a:buSzPts val="1400"/>
              <a:buChar char="○"/>
            </a:pPr>
            <a:r>
              <a:rPr lang="en"/>
              <a:t>Look at small clusters and singleton reads for potentially newly-formed telomere sequence</a:t>
            </a:r>
            <a:endParaRPr/>
          </a:p>
          <a:p>
            <a:pPr marL="914400" lvl="1" indent="-317500" algn="l" rtl="0">
              <a:spcBef>
                <a:spcPts val="0"/>
              </a:spcBef>
              <a:spcAft>
                <a:spcPts val="0"/>
              </a:spcAft>
              <a:buSzPts val="1400"/>
              <a:buChar char="○"/>
            </a:pPr>
            <a:r>
              <a:rPr lang="en"/>
              <a:t>BLAST potential </a:t>
            </a:r>
            <a:r>
              <a:rPr lang="en" i="1"/>
              <a:t>de novo</a:t>
            </a:r>
            <a:r>
              <a:rPr lang="en"/>
              <a:t> telomeres against the assembled genome and identify matches</a:t>
            </a:r>
            <a:endParaRPr/>
          </a:p>
          <a:p>
            <a:pPr marL="457200" lvl="0" indent="0" algn="l" rtl="0">
              <a:spcBef>
                <a:spcPts val="1600"/>
              </a:spcBef>
              <a:spcAft>
                <a:spcPts val="1600"/>
              </a:spcAft>
              <a:buNone/>
            </a:pPr>
            <a:endParaRPr/>
          </a:p>
        </p:txBody>
      </p:sp>
      <p:pic>
        <p:nvPicPr>
          <p:cNvPr id="2" name="kas_baunach_stansfield_teloreport_slide3">
            <a:hlinkClick r:id="" action="ppaction://media"/>
            <a:extLst>
              <a:ext uri="{FF2B5EF4-FFF2-40B4-BE49-F238E27FC236}">
                <a16:creationId xmlns:a16="http://schemas.microsoft.com/office/drawing/2014/main" id="{DDAF9D71-6BAF-494C-80E4-7AD96D272F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8" y="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Methods </a:t>
            </a:r>
            <a:endParaRPr/>
          </a:p>
        </p:txBody>
      </p:sp>
      <p:sp>
        <p:nvSpPr>
          <p:cNvPr id="74" name="Google Shape;7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Two methods were used to find telomeres in raw reads and cluster the telomere-adjacent sequences: fuzzy and exact.</a:t>
            </a:r>
            <a:endParaRPr/>
          </a:p>
          <a:p>
            <a:pPr marL="914400" lvl="1" indent="-317500" algn="l" rtl="0">
              <a:spcBef>
                <a:spcPts val="0"/>
              </a:spcBef>
              <a:spcAft>
                <a:spcPts val="0"/>
              </a:spcAft>
              <a:buSzPts val="1400"/>
              <a:buChar char="○"/>
            </a:pPr>
            <a:r>
              <a:rPr lang="en"/>
              <a:t>The fuzzy method uses a scoring algorithm both for extracting raw reads and for determining clusters. The algorithm does not require exact matches, but enforces high similarity in clusters.</a:t>
            </a:r>
            <a:endParaRPr/>
          </a:p>
          <a:p>
            <a:pPr marL="914400" lvl="1" indent="-317500" algn="l" rtl="0">
              <a:spcBef>
                <a:spcPts val="0"/>
              </a:spcBef>
              <a:spcAft>
                <a:spcPts val="0"/>
              </a:spcAft>
              <a:buSzPts val="1400"/>
              <a:buChar char="○"/>
            </a:pPr>
            <a:r>
              <a:rPr lang="en"/>
              <a:t>The exact method uses exact string matching at all stages, from extracting raw reads to the generation of clusters.</a:t>
            </a:r>
            <a:endParaRPr/>
          </a:p>
          <a:p>
            <a:pPr marL="457200" lvl="0" indent="-342900" algn="l" rtl="0">
              <a:spcBef>
                <a:spcPts val="0"/>
              </a:spcBef>
              <a:spcAft>
                <a:spcPts val="0"/>
              </a:spcAft>
              <a:buSzPts val="1800"/>
              <a:buChar char="●"/>
            </a:pPr>
            <a:r>
              <a:rPr lang="en"/>
              <a:t>Reads that did not cluster were blasted against the consensus sequences generated from each cluster.</a:t>
            </a:r>
            <a:endParaRPr/>
          </a:p>
          <a:p>
            <a:pPr marL="914400" lvl="1" indent="-317500" algn="l" rtl="0">
              <a:spcBef>
                <a:spcPts val="0"/>
              </a:spcBef>
              <a:spcAft>
                <a:spcPts val="0"/>
              </a:spcAft>
              <a:buSzPts val="1400"/>
              <a:buChar char="○"/>
            </a:pPr>
            <a:r>
              <a:rPr lang="en"/>
              <a:t>This is to ensure that they were not falsely marked as singletons.</a:t>
            </a:r>
            <a:endParaRPr/>
          </a:p>
          <a:p>
            <a:pPr marL="457200" lvl="0" indent="-342900" algn="l" rtl="0">
              <a:spcBef>
                <a:spcPts val="0"/>
              </a:spcBef>
              <a:spcAft>
                <a:spcPts val="0"/>
              </a:spcAft>
              <a:buSzPts val="1800"/>
              <a:buChar char="●"/>
            </a:pPr>
            <a:r>
              <a:rPr lang="en"/>
              <a:t>De novo telomeres were then confirmed by blasting singletons against the assembled genome.</a:t>
            </a:r>
            <a:endParaRPr/>
          </a:p>
        </p:txBody>
      </p:sp>
      <p:pic>
        <p:nvPicPr>
          <p:cNvPr id="2" name="kas_baunach_stansfield_teloreport_slide4">
            <a:hlinkClick r:id="" action="ppaction://media"/>
            <a:extLst>
              <a:ext uri="{FF2B5EF4-FFF2-40B4-BE49-F238E27FC236}">
                <a16:creationId xmlns:a16="http://schemas.microsoft.com/office/drawing/2014/main" id="{9B37FCAD-6AB6-4C09-9202-50C0F01E81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1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 Exact method vs Fuzzy method</a:t>
            </a:r>
            <a:endParaRPr/>
          </a:p>
        </p:txBody>
      </p:sp>
      <p:graphicFrame>
        <p:nvGraphicFramePr>
          <p:cNvPr id="80" name="Google Shape;80;p17"/>
          <p:cNvGraphicFramePr/>
          <p:nvPr/>
        </p:nvGraphicFramePr>
        <p:xfrm>
          <a:off x="311700" y="1152475"/>
          <a:ext cx="8520650" cy="1360700"/>
        </p:xfrm>
        <a:graphic>
          <a:graphicData uri="http://schemas.openxmlformats.org/drawingml/2006/table">
            <a:tbl>
              <a:tblPr>
                <a:noFill/>
                <a:tableStyleId>{D7DB0725-95FD-4DE2-827E-54CE39B26195}</a:tableStyleId>
              </a:tblPr>
              <a:tblGrid>
                <a:gridCol w="911950">
                  <a:extLst>
                    <a:ext uri="{9D8B030D-6E8A-4147-A177-3AD203B41FA5}">
                      <a16:colId xmlns:a16="http://schemas.microsoft.com/office/drawing/2014/main" val="20000"/>
                    </a:ext>
                  </a:extLst>
                </a:gridCol>
                <a:gridCol w="857500">
                  <a:extLst>
                    <a:ext uri="{9D8B030D-6E8A-4147-A177-3AD203B41FA5}">
                      <a16:colId xmlns:a16="http://schemas.microsoft.com/office/drawing/2014/main" val="20001"/>
                    </a:ext>
                  </a:extLst>
                </a:gridCol>
                <a:gridCol w="871125">
                  <a:extLst>
                    <a:ext uri="{9D8B030D-6E8A-4147-A177-3AD203B41FA5}">
                      <a16:colId xmlns:a16="http://schemas.microsoft.com/office/drawing/2014/main" val="20002"/>
                    </a:ext>
                  </a:extLst>
                </a:gridCol>
                <a:gridCol w="1293075">
                  <a:extLst>
                    <a:ext uri="{9D8B030D-6E8A-4147-A177-3AD203B41FA5}">
                      <a16:colId xmlns:a16="http://schemas.microsoft.com/office/drawing/2014/main" val="20003"/>
                    </a:ext>
                  </a:extLst>
                </a:gridCol>
                <a:gridCol w="775850">
                  <a:extLst>
                    <a:ext uri="{9D8B030D-6E8A-4147-A177-3AD203B41FA5}">
                      <a16:colId xmlns:a16="http://schemas.microsoft.com/office/drawing/2014/main" val="20004"/>
                    </a:ext>
                  </a:extLst>
                </a:gridCol>
                <a:gridCol w="1361150">
                  <a:extLst>
                    <a:ext uri="{9D8B030D-6E8A-4147-A177-3AD203B41FA5}">
                      <a16:colId xmlns:a16="http://schemas.microsoft.com/office/drawing/2014/main" val="20005"/>
                    </a:ext>
                  </a:extLst>
                </a:gridCol>
                <a:gridCol w="1333900">
                  <a:extLst>
                    <a:ext uri="{9D8B030D-6E8A-4147-A177-3AD203B41FA5}">
                      <a16:colId xmlns:a16="http://schemas.microsoft.com/office/drawing/2014/main" val="20006"/>
                    </a:ext>
                  </a:extLst>
                </a:gridCol>
                <a:gridCol w="1116100">
                  <a:extLst>
                    <a:ext uri="{9D8B030D-6E8A-4147-A177-3AD203B41FA5}">
                      <a16:colId xmlns:a16="http://schemas.microsoft.com/office/drawing/2014/main" val="20007"/>
                    </a:ext>
                  </a:extLst>
                </a:gridCol>
              </a:tblGrid>
              <a:tr h="585850">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Matching Method</a:t>
                      </a:r>
                      <a:endParaRPr b="1">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Forward telomeres</a:t>
                      </a:r>
                      <a:endParaRPr>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Reverse telomeres</a:t>
                      </a:r>
                      <a:endParaRPr b="1">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Runtime (first component) (m)</a:t>
                      </a:r>
                      <a:endParaRPr>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Clusters</a:t>
                      </a:r>
                      <a:endParaRPr>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Well-represented clusters</a:t>
                      </a:r>
                      <a:endParaRPr baseline="30000">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a:latin typeface="Times New Roman"/>
                          <a:ea typeface="Times New Roman"/>
                          <a:cs typeface="Times New Roman"/>
                          <a:sym typeface="Times New Roman"/>
                        </a:rPr>
                        <a:t>Potential </a:t>
                      </a:r>
                      <a:r>
                        <a:rPr lang="en" i="1">
                          <a:latin typeface="Times New Roman"/>
                          <a:ea typeface="Times New Roman"/>
                          <a:cs typeface="Times New Roman"/>
                          <a:sym typeface="Times New Roman"/>
                        </a:rPr>
                        <a:t>de novo</a:t>
                      </a:r>
                      <a:r>
                        <a:rPr lang="en">
                          <a:latin typeface="Times New Roman"/>
                          <a:ea typeface="Times New Roman"/>
                          <a:cs typeface="Times New Roman"/>
                          <a:sym typeface="Times New Roman"/>
                        </a:rPr>
                        <a:t> telomeres</a:t>
                      </a:r>
                      <a:endParaRPr>
                        <a:latin typeface="Times New Roman"/>
                        <a:ea typeface="Times New Roman"/>
                        <a:cs typeface="Times New Roman"/>
                        <a:sym typeface="Times New Roman"/>
                      </a:endParaRPr>
                    </a:p>
                  </a:txBody>
                  <a:tcPr marL="63500" marR="63500" marT="63500" marB="63500"/>
                </a:tc>
                <a:tc>
                  <a:txBody>
                    <a:bodyPr/>
                    <a:lstStyle/>
                    <a:p>
                      <a:pPr marL="0" lvl="0" indent="0" algn="ctr" rtl="0">
                        <a:spcBef>
                          <a:spcPts val="0"/>
                        </a:spcBef>
                        <a:spcAft>
                          <a:spcPts val="0"/>
                        </a:spcAft>
                        <a:buNone/>
                      </a:pPr>
                      <a:r>
                        <a:rPr lang="en" i="1">
                          <a:latin typeface="Times New Roman"/>
                          <a:ea typeface="Times New Roman"/>
                          <a:cs typeface="Times New Roman"/>
                          <a:sym typeface="Times New Roman"/>
                        </a:rPr>
                        <a:t>De novo</a:t>
                      </a:r>
                      <a:r>
                        <a:rPr lang="en">
                          <a:latin typeface="Times New Roman"/>
                          <a:ea typeface="Times New Roman"/>
                          <a:cs typeface="Times New Roman"/>
                          <a:sym typeface="Times New Roman"/>
                        </a:rPr>
                        <a:t> telomeres</a:t>
                      </a:r>
                      <a:endParaRPr>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38742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Fuzzy</a:t>
                      </a:r>
                      <a:endParaRPr b="1">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897</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411</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6.58</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17</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9</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66</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3/2</a:t>
                      </a:r>
                      <a:endParaRPr>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387425">
                <a:tc>
                  <a:txBody>
                    <a:bodyPr/>
                    <a:lstStyle/>
                    <a:p>
                      <a:pPr marL="0" lvl="0" indent="0" algn="l" rtl="0">
                        <a:spcBef>
                          <a:spcPts val="0"/>
                        </a:spcBef>
                        <a:spcAft>
                          <a:spcPts val="0"/>
                        </a:spcAft>
                        <a:buNone/>
                      </a:pPr>
                      <a:r>
                        <a:rPr lang="en" b="1">
                          <a:latin typeface="Times New Roman"/>
                          <a:ea typeface="Times New Roman"/>
                          <a:cs typeface="Times New Roman"/>
                          <a:sym typeface="Times New Roman"/>
                        </a:rPr>
                        <a:t>Exact</a:t>
                      </a:r>
                      <a:endParaRPr b="1">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438</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118</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8.38</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20</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4</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42</a:t>
                      </a:r>
                      <a:endParaRPr>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a:latin typeface="Times New Roman"/>
                          <a:ea typeface="Times New Roman"/>
                          <a:cs typeface="Times New Roman"/>
                          <a:sym typeface="Times New Roman"/>
                        </a:rPr>
                        <a:t>0/1</a:t>
                      </a:r>
                      <a:endParaRPr>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bl>
          </a:graphicData>
        </a:graphic>
      </p:graphicFrame>
      <p:sp>
        <p:nvSpPr>
          <p:cNvPr id="81" name="Google Shape;81;p17"/>
          <p:cNvSpPr txBox="1">
            <a:spLocks noGrp="1"/>
          </p:cNvSpPr>
          <p:nvPr>
            <p:ph type="body" idx="1"/>
          </p:nvPr>
        </p:nvSpPr>
        <p:spPr>
          <a:xfrm>
            <a:off x="311700" y="2715725"/>
            <a:ext cx="8520600" cy="19812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Fuzzy method was able to better recognize reverse telomeres (ending with TTAGGG)</a:t>
            </a:r>
            <a:endParaRPr sz="1600"/>
          </a:p>
          <a:p>
            <a:pPr marL="914400" lvl="1" indent="-304800" algn="l" rtl="0">
              <a:spcBef>
                <a:spcPts val="0"/>
              </a:spcBef>
              <a:spcAft>
                <a:spcPts val="0"/>
              </a:spcAft>
              <a:buSzPts val="1200"/>
              <a:buChar char="○"/>
            </a:pPr>
            <a:r>
              <a:rPr lang="en" sz="1200"/>
              <a:t>Recognizing reverse telomeres is often more difficult with exact matching due to sequence quality drop-off</a:t>
            </a:r>
            <a:endParaRPr sz="1200"/>
          </a:p>
          <a:p>
            <a:pPr marL="457200" lvl="0" indent="-330200" algn="l" rtl="0">
              <a:spcBef>
                <a:spcPts val="0"/>
              </a:spcBef>
              <a:spcAft>
                <a:spcPts val="0"/>
              </a:spcAft>
              <a:buSzPts val="1600"/>
              <a:buChar char="●"/>
            </a:pPr>
            <a:r>
              <a:rPr lang="en" sz="1600"/>
              <a:t>Fuzzy method output less clusters than exact method</a:t>
            </a:r>
            <a:endParaRPr sz="1600"/>
          </a:p>
          <a:p>
            <a:pPr marL="914400" lvl="1" indent="-304800" algn="l" rtl="0">
              <a:spcBef>
                <a:spcPts val="0"/>
              </a:spcBef>
              <a:spcAft>
                <a:spcPts val="0"/>
              </a:spcAft>
              <a:buSzPts val="1200"/>
              <a:buChar char="○"/>
            </a:pPr>
            <a:r>
              <a:rPr lang="en" sz="1200"/>
              <a:t>Exact method often generated clusters which should have been included in other clusters</a:t>
            </a:r>
            <a:endParaRPr sz="1200"/>
          </a:p>
          <a:p>
            <a:pPr marL="457200" lvl="0" indent="-330200" algn="l" rtl="0">
              <a:spcBef>
                <a:spcPts val="0"/>
              </a:spcBef>
              <a:spcAft>
                <a:spcPts val="0"/>
              </a:spcAft>
              <a:buSzPts val="1600"/>
              <a:buChar char="●"/>
            </a:pPr>
            <a:r>
              <a:rPr lang="en" sz="1600"/>
              <a:t>Fuzzy method found more </a:t>
            </a:r>
            <a:r>
              <a:rPr lang="en" sz="1600" i="1"/>
              <a:t>de novo </a:t>
            </a:r>
            <a:r>
              <a:rPr lang="en" sz="1600"/>
              <a:t>telomeres</a:t>
            </a:r>
            <a:endParaRPr sz="1600"/>
          </a:p>
          <a:p>
            <a:pPr marL="457200" lvl="0" indent="-330200" algn="l" rtl="0">
              <a:spcBef>
                <a:spcPts val="0"/>
              </a:spcBef>
              <a:spcAft>
                <a:spcPts val="0"/>
              </a:spcAft>
              <a:buSzPts val="1600"/>
              <a:buChar char="●"/>
            </a:pPr>
            <a:r>
              <a:rPr lang="en" sz="1600"/>
              <a:t>Fuzzy method had more clusters with high representation</a:t>
            </a:r>
            <a:endParaRPr sz="1200"/>
          </a:p>
        </p:txBody>
      </p:sp>
      <p:pic>
        <p:nvPicPr>
          <p:cNvPr id="2" name="kas_baunach_stansfield_teloreport_slide5">
            <a:hlinkClick r:id="" action="ppaction://media"/>
            <a:extLst>
              <a:ext uri="{FF2B5EF4-FFF2-40B4-BE49-F238E27FC236}">
                <a16:creationId xmlns:a16="http://schemas.microsoft.com/office/drawing/2014/main" id="{8D69E3C1-2D72-47A5-8775-76831C71C3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8"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 Exact method vs Fuzzy method</a:t>
            </a:r>
            <a:r>
              <a:rPr lang="en" i="1"/>
              <a:t> cont.</a:t>
            </a:r>
            <a:endParaRPr/>
          </a:p>
        </p:txBody>
      </p:sp>
      <p:pic>
        <p:nvPicPr>
          <p:cNvPr id="87" name="Google Shape;87;p18"/>
          <p:cNvPicPr preferRelativeResize="0"/>
          <p:nvPr/>
        </p:nvPicPr>
        <p:blipFill>
          <a:blip r:embed="rId5">
            <a:alphaModFix/>
          </a:blip>
          <a:stretch>
            <a:fillRect/>
          </a:stretch>
        </p:blipFill>
        <p:spPr>
          <a:xfrm>
            <a:off x="204375" y="1017725"/>
            <a:ext cx="3935175" cy="2257050"/>
          </a:xfrm>
          <a:prstGeom prst="rect">
            <a:avLst/>
          </a:prstGeom>
          <a:noFill/>
          <a:ln>
            <a:noFill/>
          </a:ln>
        </p:spPr>
      </p:pic>
      <p:pic>
        <p:nvPicPr>
          <p:cNvPr id="88" name="Google Shape;88;p18"/>
          <p:cNvPicPr preferRelativeResize="0"/>
          <p:nvPr/>
        </p:nvPicPr>
        <p:blipFill>
          <a:blip r:embed="rId6">
            <a:alphaModFix/>
          </a:blip>
          <a:stretch>
            <a:fillRect/>
          </a:stretch>
        </p:blipFill>
        <p:spPr>
          <a:xfrm>
            <a:off x="4719686" y="1017725"/>
            <a:ext cx="4112613" cy="2257050"/>
          </a:xfrm>
          <a:prstGeom prst="rect">
            <a:avLst/>
          </a:prstGeom>
          <a:noFill/>
          <a:ln>
            <a:noFill/>
          </a:ln>
        </p:spPr>
      </p:pic>
      <p:sp>
        <p:nvSpPr>
          <p:cNvPr id="89" name="Google Shape;89;p18"/>
          <p:cNvSpPr txBox="1">
            <a:spLocks noGrp="1"/>
          </p:cNvSpPr>
          <p:nvPr>
            <p:ph type="body" idx="1"/>
          </p:nvPr>
        </p:nvSpPr>
        <p:spPr>
          <a:xfrm>
            <a:off x="204375" y="3364075"/>
            <a:ext cx="8628000" cy="17001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Both methods found a somewhat similar distribution of telomere-adjacent sequence, but the fuzzy matching shows much more clear differences between the representations of telomeres.</a:t>
            </a:r>
            <a:endParaRPr sz="1600"/>
          </a:p>
          <a:p>
            <a:pPr marL="457200" lvl="0" indent="-330200" algn="l" rtl="0">
              <a:spcBef>
                <a:spcPts val="0"/>
              </a:spcBef>
              <a:spcAft>
                <a:spcPts val="0"/>
              </a:spcAft>
              <a:buSzPts val="1600"/>
              <a:buChar char="●"/>
            </a:pPr>
            <a:r>
              <a:rPr lang="en" sz="1600"/>
              <a:t>From the cluster sizes alone with exact matching, it is unclear whether low-represented clusters should correspond to other clusters or potential </a:t>
            </a:r>
            <a:r>
              <a:rPr lang="en" sz="1600" i="1"/>
              <a:t>de novo</a:t>
            </a:r>
            <a:r>
              <a:rPr lang="en" sz="1600"/>
              <a:t> telomeres.</a:t>
            </a:r>
            <a:endParaRPr sz="1600"/>
          </a:p>
          <a:p>
            <a:pPr marL="914400" lvl="1" indent="-304800" algn="l" rtl="0">
              <a:spcBef>
                <a:spcPts val="0"/>
              </a:spcBef>
              <a:spcAft>
                <a:spcPts val="0"/>
              </a:spcAft>
              <a:buSzPts val="1200"/>
              <a:buChar char="○"/>
            </a:pPr>
            <a:r>
              <a:rPr lang="en" sz="1200"/>
              <a:t>Blasting low-represented clusters against the better-represented clusters could alleviate this.</a:t>
            </a:r>
            <a:endParaRPr sz="1200"/>
          </a:p>
        </p:txBody>
      </p:sp>
      <p:pic>
        <p:nvPicPr>
          <p:cNvPr id="2" name="kas_baunach_stansfield_teloreport_slide6">
            <a:hlinkClick r:id="" action="ppaction://media"/>
            <a:extLst>
              <a:ext uri="{FF2B5EF4-FFF2-40B4-BE49-F238E27FC236}">
                <a16:creationId xmlns:a16="http://schemas.microsoft.com/office/drawing/2014/main" id="{E9CB6CC8-00DD-47E7-8209-DCF965C798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56637" y="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Results - Preliminary </a:t>
            </a:r>
            <a:r>
              <a:rPr lang="en" i="1"/>
              <a:t>de novo</a:t>
            </a:r>
            <a:r>
              <a:rPr lang="en"/>
              <a:t> telomere analysis</a:t>
            </a:r>
            <a:endParaRPr/>
          </a:p>
        </p:txBody>
      </p:sp>
      <p:sp>
        <p:nvSpPr>
          <p:cNvPr id="95" name="Google Shape;95;p19"/>
          <p:cNvSpPr txBox="1">
            <a:spLocks noGrp="1"/>
          </p:cNvSpPr>
          <p:nvPr>
            <p:ph type="body" idx="1"/>
          </p:nvPr>
        </p:nvSpPr>
        <p:spPr>
          <a:xfrm>
            <a:off x="311700" y="1152475"/>
            <a:ext cx="8520600" cy="3902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Of the </a:t>
            </a:r>
            <a:r>
              <a:rPr lang="en" i="1"/>
              <a:t>de novo</a:t>
            </a:r>
            <a:r>
              <a:rPr lang="en"/>
              <a:t> telomeres that had matches to the assembled genome:</a:t>
            </a:r>
            <a:endParaRPr/>
          </a:p>
          <a:p>
            <a:pPr marL="457200" lvl="0" indent="-342900" algn="l" rtl="0">
              <a:spcBef>
                <a:spcPts val="1600"/>
              </a:spcBef>
              <a:spcAft>
                <a:spcPts val="0"/>
              </a:spcAft>
              <a:buSzPts val="1800"/>
              <a:buChar char="●"/>
            </a:pPr>
            <a:r>
              <a:rPr lang="en"/>
              <a:t>Two reads matched the same </a:t>
            </a:r>
            <a:r>
              <a:rPr lang="en" i="1"/>
              <a:t>M. oryzae </a:t>
            </a:r>
            <a:r>
              <a:rPr lang="en"/>
              <a:t>retrotransposon in the genome, one matching in reverse orientation and one in forward orientation, corresponding to </a:t>
            </a:r>
            <a:r>
              <a:rPr lang="en" i="1"/>
              <a:t>M. oryzae </a:t>
            </a:r>
            <a:r>
              <a:rPr lang="en"/>
              <a:t>retrotransposon, MoTeR1.</a:t>
            </a:r>
            <a:endParaRPr/>
          </a:p>
          <a:p>
            <a:pPr marL="457200" lvl="0" indent="-342900" algn="l" rtl="0">
              <a:spcBef>
                <a:spcPts val="0"/>
              </a:spcBef>
              <a:spcAft>
                <a:spcPts val="0"/>
              </a:spcAft>
              <a:buSzPts val="1800"/>
              <a:buChar char="●"/>
            </a:pPr>
            <a:r>
              <a:rPr lang="en"/>
              <a:t>Another two reads matched a </a:t>
            </a:r>
            <a:r>
              <a:rPr lang="en" i="1"/>
              <a:t>M. oryzae </a:t>
            </a:r>
            <a:r>
              <a:rPr lang="en"/>
              <a:t>retrotransposon, in the same orientation, corresponding to the middle of </a:t>
            </a:r>
            <a:r>
              <a:rPr lang="en" i="1"/>
              <a:t>M. oryzae</a:t>
            </a:r>
            <a:r>
              <a:rPr lang="en"/>
              <a:t> retrotransposon, MoTeR1.</a:t>
            </a:r>
            <a:endParaRPr/>
          </a:p>
          <a:p>
            <a:pPr marL="457200" lvl="0" indent="-342900" algn="l" rtl="0">
              <a:spcBef>
                <a:spcPts val="0"/>
              </a:spcBef>
              <a:spcAft>
                <a:spcPts val="0"/>
              </a:spcAft>
              <a:buSzPts val="1800"/>
              <a:buChar char="●"/>
            </a:pPr>
            <a:r>
              <a:rPr lang="en"/>
              <a:t>One read matched the genome in four different contigs. These contigs do not correspond to any well-represented telomere ends. Additionally, the sequence does not match any known </a:t>
            </a:r>
            <a:r>
              <a:rPr lang="en" i="1"/>
              <a:t>M. oryzae </a:t>
            </a:r>
            <a:r>
              <a:rPr lang="en"/>
              <a:t>transposon element.</a:t>
            </a:r>
            <a:endParaRPr/>
          </a:p>
          <a:p>
            <a:pPr marL="914400" lvl="1" indent="-317500" algn="l" rtl="0">
              <a:spcBef>
                <a:spcPts val="0"/>
              </a:spcBef>
              <a:spcAft>
                <a:spcPts val="0"/>
              </a:spcAft>
              <a:buSzPts val="1400"/>
              <a:buChar char="○"/>
            </a:pPr>
            <a:r>
              <a:rPr lang="en"/>
              <a:t>Potentially a new </a:t>
            </a:r>
            <a:r>
              <a:rPr lang="en" i="1"/>
              <a:t>M. oryzae </a:t>
            </a:r>
            <a:r>
              <a:rPr lang="en"/>
              <a:t>transposon or represents a new method of telomere recombination?</a:t>
            </a:r>
            <a:endParaRPr/>
          </a:p>
        </p:txBody>
      </p:sp>
      <p:pic>
        <p:nvPicPr>
          <p:cNvPr id="2" name="kas_baunach_stansfield_teloreport_slide7">
            <a:hlinkClick r:id="" action="ppaction://media"/>
            <a:extLst>
              <a:ext uri="{FF2B5EF4-FFF2-40B4-BE49-F238E27FC236}">
                <a16:creationId xmlns:a16="http://schemas.microsoft.com/office/drawing/2014/main" id="{A0F7F765-2181-441C-B0ED-7222142A9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8" y="0"/>
            <a:ext cx="48736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9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Interesting results</a:t>
            </a:r>
            <a:endParaRPr/>
          </a:p>
        </p:txBody>
      </p:sp>
      <p:sp>
        <p:nvSpPr>
          <p:cNvPr id="101" name="Google Shape;101;p20"/>
          <p:cNvSpPr txBox="1">
            <a:spLocks noGrp="1"/>
          </p:cNvSpPr>
          <p:nvPr>
            <p:ph type="body" idx="1"/>
          </p:nvPr>
        </p:nvSpPr>
        <p:spPr>
          <a:xfrm>
            <a:off x="311700" y="1152475"/>
            <a:ext cx="8520600" cy="3525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The fuzzy matching, theoretically, should’ve needed many more computations than the grep command used for exact matching. However, due to the compiler optimization of C++, it ran faster (by about two minutes for a 24 million sequence raw read dataset, with sequence lengths of 150bp).</a:t>
            </a:r>
            <a:endParaRPr sz="1600"/>
          </a:p>
          <a:p>
            <a:pPr marL="457200" lvl="0" indent="-330200" algn="l" rtl="0">
              <a:spcBef>
                <a:spcPts val="0"/>
              </a:spcBef>
              <a:spcAft>
                <a:spcPts val="0"/>
              </a:spcAft>
              <a:buSzPts val="1600"/>
              <a:buChar char="●"/>
            </a:pPr>
            <a:r>
              <a:rPr lang="en" sz="1600" i="1"/>
              <a:t>M. oryzae</a:t>
            </a:r>
            <a:r>
              <a:rPr lang="en" sz="1600"/>
              <a:t> has 7 chromosomes and, therefore, 14 telomere ends. With nine very large clusters (sizes 134, 60, 32, 31, 25, 24, 22, 20, 18), and with the next largest being size 8, these nine clusters probably correspond to the 14 telomere ends. The largest (134) probably appears on four or five ends, and the second largest (60) probably appears on two or three ends, for this strain in particular.</a:t>
            </a:r>
            <a:endParaRPr sz="1600"/>
          </a:p>
          <a:p>
            <a:pPr marL="457200" lvl="0" indent="-330200" algn="l" rtl="0">
              <a:spcBef>
                <a:spcPts val="0"/>
              </a:spcBef>
              <a:spcAft>
                <a:spcPts val="0"/>
              </a:spcAft>
              <a:buSzPts val="1600"/>
              <a:buChar char="●"/>
            </a:pPr>
            <a:r>
              <a:rPr lang="en" sz="1600"/>
              <a:t>Not all of the de novo telomeres matched up with known </a:t>
            </a:r>
            <a:r>
              <a:rPr lang="en" sz="1600" i="1"/>
              <a:t>M. oryzae </a:t>
            </a:r>
            <a:r>
              <a:rPr lang="en" sz="1600"/>
              <a:t>retrotransposons, which may potentially suggest a new </a:t>
            </a:r>
            <a:r>
              <a:rPr lang="en" sz="1600" i="1"/>
              <a:t>M. oryzae </a:t>
            </a:r>
            <a:r>
              <a:rPr lang="en" sz="1600"/>
              <a:t>retrotransposon element, or another method of recombination may be occurring near chromosome ends.</a:t>
            </a:r>
            <a:endParaRPr sz="1600"/>
          </a:p>
        </p:txBody>
      </p:sp>
      <p:pic>
        <p:nvPicPr>
          <p:cNvPr id="2" name="kas_baunach_stansfield_teloreport_slide8">
            <a:hlinkClick r:id="" action="ppaction://media"/>
            <a:extLst>
              <a:ext uri="{FF2B5EF4-FFF2-40B4-BE49-F238E27FC236}">
                <a16:creationId xmlns:a16="http://schemas.microsoft.com/office/drawing/2014/main" id="{D03AE308-D575-49AF-85AB-7E41C71EE2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7" y="0"/>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7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Conclusions and Comments</a:t>
            </a:r>
            <a:endParaRPr/>
          </a:p>
        </p:txBody>
      </p:sp>
      <p:sp>
        <p:nvSpPr>
          <p:cNvPr id="107" name="Google Shape;107;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fuzzy method for interrogating telomeres seems to perform much better than known rudimentary algorithms which use exact matching.</a:t>
            </a:r>
            <a:endParaRPr/>
          </a:p>
          <a:p>
            <a:pPr marL="914400" lvl="1" indent="-317500" algn="l" rtl="0">
              <a:spcBef>
                <a:spcPts val="0"/>
              </a:spcBef>
              <a:spcAft>
                <a:spcPts val="0"/>
              </a:spcAft>
              <a:buSzPts val="1400"/>
              <a:buChar char="○"/>
            </a:pPr>
            <a:r>
              <a:rPr lang="en"/>
              <a:t>This is to be expected, because the fuzzy method accounts for potential small errors in raw reads.</a:t>
            </a:r>
            <a:endParaRPr/>
          </a:p>
          <a:p>
            <a:pPr marL="457200" lvl="0" indent="-342900" algn="l" rtl="0">
              <a:spcBef>
                <a:spcPts val="0"/>
              </a:spcBef>
              <a:spcAft>
                <a:spcPts val="0"/>
              </a:spcAft>
              <a:buSzPts val="1800"/>
              <a:buChar char="●"/>
            </a:pPr>
            <a:r>
              <a:rPr lang="en"/>
              <a:t>The methods used can effectively be put to use in characterizing telomeres using raw reads as well as finding </a:t>
            </a:r>
            <a:r>
              <a:rPr lang="en" i="1"/>
              <a:t>de novo</a:t>
            </a:r>
            <a:r>
              <a:rPr lang="en"/>
              <a:t> telomeres</a:t>
            </a:r>
            <a:endParaRPr/>
          </a:p>
          <a:p>
            <a:pPr marL="457200" lvl="0" indent="-342900" algn="l" rtl="0">
              <a:spcBef>
                <a:spcPts val="0"/>
              </a:spcBef>
              <a:spcAft>
                <a:spcPts val="0"/>
              </a:spcAft>
              <a:buSzPts val="1800"/>
              <a:buChar char="●"/>
            </a:pPr>
            <a:r>
              <a:rPr lang="en"/>
              <a:t>There is more work to be done before the methods used can be applied rigorously</a:t>
            </a:r>
            <a:endParaRPr/>
          </a:p>
        </p:txBody>
      </p:sp>
      <p:pic>
        <p:nvPicPr>
          <p:cNvPr id="2" name="kas_baunach_stansfield_teloreport_slide9">
            <a:hlinkClick r:id="" action="ppaction://media"/>
            <a:extLst>
              <a:ext uri="{FF2B5EF4-FFF2-40B4-BE49-F238E27FC236}">
                <a16:creationId xmlns:a16="http://schemas.microsoft.com/office/drawing/2014/main" id="{6C76FE88-5F92-4B16-B908-4A7E988A11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56638" y="0"/>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2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TotalTime>
  <Words>1072</Words>
  <Application>Microsoft Office PowerPoint</Application>
  <PresentationFormat>On-screen Show (16:9)</PresentationFormat>
  <Paragraphs>88</Paragraphs>
  <Slides>10</Slides>
  <Notes>10</Notes>
  <HiddenSlides>0</HiddenSlides>
  <MMClips>10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Simple Light</vt:lpstr>
      <vt:lpstr>TeloReport</vt:lpstr>
      <vt:lpstr>Background </vt:lpstr>
      <vt:lpstr>Goals</vt:lpstr>
      <vt:lpstr>Methods </vt:lpstr>
      <vt:lpstr>Results - Exact method vs Fuzzy method</vt:lpstr>
      <vt:lpstr>Results - Exact method vs Fuzzy method cont.</vt:lpstr>
      <vt:lpstr>Results - Preliminary de novo telomere analysis</vt:lpstr>
      <vt:lpstr>Interesting results</vt:lpstr>
      <vt:lpstr>Conclusions and Comments</vt:lpstr>
      <vt:lpstr>Future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TeloReport</dc:title>
  <dc:creator>Seth</dc:creator>
  <cp:lastModifiedBy>Baunach, Seth</cp:lastModifiedBy>
  <cp:revision>3</cp:revision>
  <dcterms:modified xsi:type="dcterms:W3CDTF">2020-10-30T19:36:11Z</dcterms:modified>
</cp:coreProperties>
</file>