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2.xml" ContentType="application/vnd.ms-office.inkAction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3.xml" ContentType="application/vnd.ms-office.inkAction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4.xml" ContentType="application/vnd.ms-office.inkAction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Action5.xml" ContentType="application/vnd.ms-office.inkAction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66" r:id="rId9"/>
    <p:sldId id="264" r:id="rId10"/>
    <p:sldId id="265" r:id="rId11"/>
  </p:sldIdLst>
  <p:sldSz cx="43891200" cy="32918400"/>
  <p:notesSz cx="9144000" cy="6858000"/>
  <p:defaultTextStyle>
    <a:defPPr>
      <a:defRPr lang="en-US"/>
    </a:defPPr>
    <a:lvl1pPr marL="0" algn="l" defTabSz="4388419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210" algn="l" defTabSz="4388419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8419" algn="l" defTabSz="4388419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2629" algn="l" defTabSz="4388419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6834" algn="l" defTabSz="4388419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1043" algn="l" defTabSz="4388419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5253" algn="l" defTabSz="4388419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59462" algn="l" defTabSz="4388419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3672" algn="l" defTabSz="4388419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08" autoAdjust="0"/>
    <p:restoredTop sz="92009" autoAdjust="0"/>
  </p:normalViewPr>
  <p:slideViewPr>
    <p:cSldViewPr>
      <p:cViewPr varScale="1">
        <p:scale>
          <a:sx n="22" d="100"/>
          <a:sy n="22" d="100"/>
        </p:scale>
        <p:origin x="1338" y="8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115.91837" units="1/cm"/>
          <inkml:channelProperty channel="Y" name="resolution" value="116.36364" units="1/cm"/>
          <inkml:channelProperty channel="T" name="resolution" value="1" units="1/dev"/>
        </inkml:channelProperties>
      </inkml:inkSource>
      <inkml:timestamp xml:id="ts0" timeString="2020-11-01T03:24:37.042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51961">
    <iact:property name="dataType"/>
    <iact:actionData xml:id="d0">
      <inkml:trace xmlns:inkml="http://www.w3.org/2003/InkML" xml:id="stk0" contextRef="#ctx0" brushRef="#br0">56761 50107 0,'60'-60'10,"299"-119"0,240-180 1,180-119 0,119-1 2,180-179-5,239-119 3,61 59-1,119 120 1,359 60 0,180-1-2,120 61 3,120 119-2,119 60 0,240 179 1,0 61 3,-180 238-7,-179 120 4,478 60-1,1 60 0,-240-1 2,419 180-2,-239 299 0,-239 60 2,-1 60-3,-180 239 2,1 179-1,-240 61 0,-239 238 1,-240 120 0,-120 0-1,-120 120 1,-239 299-1,-180-180 0,-299-179 4,-180 299-6,-359 59 3,-299-238-1,-300-120 1,-359 119-1,-300-179 1,-299-119-1,0-300 2,-300-119-2,-359-180 0,120-358 0,0-120 1,-180-60-1,-119-60 0,-180-179 1,0-180 0,59-239 1,-538-239-3,240-60 4,-360-179-4,-180 60 0,300 59 3,-120-239-2,119-239 1,61-179-2,0-360 1,718 120 3,539 60-5,-59-179 4,179-60-2,-120-598 1,120-300-1,659 240 1,299-359 0,359-598-1,420-179 0,479 179 1,419 179-1,119 599 1,241 418-1,598 0 0,419 299 1,60 419-1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115.91837" units="1/cm"/>
          <inkml:channelProperty channel="Y" name="resolution" value="116.36364" units="1/cm"/>
          <inkml:channelProperty channel="T" name="resolution" value="1" units="1/dev"/>
        </inkml:channelProperties>
      </inkml:inkSource>
      <inkml:timestamp xml:id="ts0" timeString="2020-11-01T03:24:37.04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4758">
    <iact:property name="dataType"/>
    <iact:actionData xml:id="d0">
      <inkml:trace xmlns:inkml="http://www.w3.org/2003/InkML" xml:id="stk0" contextRef="#ctx0" brushRef="#br0">11069 15957 0,'0'0'7,"0"0"2,-60 0 2,1 0 1,-121 59-2,0-59 1,-119 0-1,-61 0 1,-178 0-1,-121-59 1,60 59-1,120-60 0,120 0 1,-61 0 0,-59 0-1,60 1 1,60-1-1,59 60 1,61 0 1,-1 0-3,121 0 1,-1 0 1,0 60-2,0-1 3,0 121-1,1-1-1,-1 120 1,0 180-1,0 179 0,1 59 1,119 1-2,0 359 2,60 179 0,-1 59 0,1 61-1,0-60 1,0 0-1,0-120 2,0 179-3,0 120 2,0-239-1,-60-239-1,59-60 3,1 0-2,0-299 0,0-239 1,-60-61 0,0 1 0,0-119-1,0-1 1,0 0-1,0-60 1,0-59-1,0 0 1,0-61-1,0 1 0,60 0 1,60 0 0,59 0 0,61-1-1,59 1 0,-59 0 1,-1 0-1,1 0 0,0 0 3,59 119-6,60 0 4,120 1-1,0-61 1,-59 1 1,119 0-3,119-1 2,61-119 1,0 0-3,59 0 2,180 0-2,-60-60 2,-179 60 0,-60-59-1,-60-1 1,-120 60 0,-180 0-1,-119 0 1,-120 0-2,-60 0 1</inkml:trace>
    </iact:actionData>
  </iact:action>
  <iact:action type="add" startTime="28136">
    <iact:property name="dataType"/>
    <iact:actionData xml:id="d1">
      <inkml:trace xmlns:inkml="http://www.w3.org/2003/InkML" xml:id="stk1" contextRef="#ctx0" brushRef="#br0">109938 15060 0,'0'0'10,"0"0"0,0 0 0,0 0 0,0 0 2,60 0-3,120 0 2,119 0 1,120 0-3,61 0 2,58 0 0,121 0-1,120 0 1,-121 0-1,-59 0 0,60-60 2,0 0-2,-60 60 0,-180-60 2,-120 60-3,-59 0 2,-61 60-1,-59 0 1,-60 0 0,60 59-1,-60 61 1,0-1 2,-60 120-6,0 60 4,-60 239 1,0 299-3,0 0 3,0 240-3,0 238 2,0 300 1,0 179-3,60-120 2,0 180 0,0-60-1,-59-60 1,-1 300 0,-120-300-1,-60-179 1,1-120-1,-61-179 0,61-300 3,119-417-5,0 58 3,1 1-1,-1-119 1,60-121 0,0-119-1,60-59 1,0-121 0,0 1-1,0-1 0,0-59 0,0 0 1,0-60 0,0 0-2,0 0 3,0 60-1,0-60-1,-60 60 1,60-60 0,-60 0-1,0 59 0,-179 1 1,-180 0-1,-180 0 1,-120-60-1,-179 0 1,0-120 0,179-59-1,120 59 1,0-59-1,60 59 0,60 1 1,120 59-1,60 0 1,59 0 0,60 60-1,61 0 0,59-60 3</inkml:trace>
    </iact:actionData>
  </iact:action>
  <iact:action type="add" startTime="38887">
    <iact:property name="dataType"/>
    <iact:actionData xml:id="d2">
      <inkml:trace xmlns:inkml="http://www.w3.org/2003/InkML" xml:id="stk2" contextRef="#ctx0" brushRef="#br0">30053 28337 0,'60'0'7,"119"0"3,121-60 1,59 0-1,120 1 2,120-61-2,179 0 0,-59 1 1,-180 59-2,-120 60 3,0 60-1,60-1-2,-59 121 3,-1-1-3,-120 1 2,-59 119 3,-1 60-8,1 119 7,-61 1-5,-59-1 3,-60 120 0,-60 120-1,-60-180 1,-119-59 0,-61-1-1,-119-59 0,-61-1 1,-118 1-1,-181 59 1,-119-179-1,119-119 0,-60-180 2,-59-180-1,0-178-1,239-1 3,120-120-5,119-238 2,181-61 1,299-239-2,419-119 3,479 0-2,778-360 0</inkml:trace>
    </iact:actionData>
  </iact:action>
  <iact:action type="add" startTime="53693">
    <iact:property name="dataType"/>
    <iact:actionData xml:id="d3">
      <inkml:trace xmlns:inkml="http://www.w3.org/2003/InkML" xml:id="stk3" contextRef="#ctx0" brushRef="#br0">55444 29772 0,'0'0'11,"0"0"-2,0 0 2,0 0 0,0 0-2,0-119 2,0-1 2,0 60-5,0-59 3,0-1-1,0 0 1,59 1-1,121-61 1,120 61-1,179 59 1,0 0 0,239 0-2,181 120 3,-1 0-1,-180 60-1,1 119 0,-60 179 0,-60 61 3,-120 59-5,-60 120 3,-120 179-1,-59 120 1,-180 180-1,-180 59 1,-179-120 0,-181 1 0,-58-180-1,-61-179 0,-120-180 3,-59-179-5,59-120 3,-179-179-1,-120-120 0,179-119 1,121-240 1,-1-358-2,60-420 1,120-298-1,240-60 1,299 120-1,120 298 1,59 121-1,121 178 0,-1 180 1,180 1-1,360 59 1,-360 358 0</inkml:trace>
    </iact:actionData>
  </iact:action>
  <iact:action type="add" startTime="59948">
    <iact:property name="dataType"/>
    <iact:actionData xml:id="d4">
      <inkml:trace xmlns:inkml="http://www.w3.org/2003/InkML" xml:id="stk4" contextRef="#ctx0" brushRef="#br0">89638 42033 0,'0'0'9,"0"0"3,0 0-2,0 0 0,119 60 2,61-60-2,179 0 0,1 60 0,59-1 1,60 1 0,120 60-1,179 59 2,-59 1-2,-240-61-1,-60 1 3,-60-60 0,-59 59-3,-1 1 1,-119 59 0,-1 1 1,-59-1-1,0 1 1,0 119 0,0 119-1,-1 121 1,1 238-1,60 180 1,-1 478-1,-59 300 1,-120 358 0,-60 599-1,0-180 0,60-1 1,-59 300 0,-1-59 1,-60-121-3,120-119 1,60-120 1,-60-358-1,60-120 0,59-60 1,1-239-1,0-180 1,-120-119 0,60-180-1,-60-119 2,0-60-3,0-299 2,0-180-1,60-119 1,-60-60 0,60-60-1,-1 1 0,1-1 3,-60 0-4,0 0 2,0-119-1,60-1 1,-60 1-1,0-60-1,0 60 3,0-61-1,0 1-2,-60 0 1,-59 0 3,-121 0-5,-59 59 3,-180-119 0,-180 0-1,-239 0 2,-1-60-3,61-59 3,-120-1 0,119 60-4,181 1 2,59-1 1,0-60-1,0 0 2,120 1-1,120-1-1,239 60 1</inkml:trace>
    </iact:actionData>
  </iact:action>
  <iact:action type="add" startTime="68508">
    <iact:property name="dataType"/>
    <iact:actionData xml:id="d5">
      <inkml:trace xmlns:inkml="http://www.w3.org/2003/InkML" xml:id="stk5" contextRef="#ctx0" brushRef="#br0">64426 46997 0,'0'0'10,"0"0"-1,0 0 2,120 60 0,120 0-1,59 0 1,180-1 0,0 1-1,0 0 1,0 0-1,0 0 0,0 59 2,-59 1-3,-1-1 2,-120 1 1,61 59-3,-61 1 2,0 119-1,1 0 1,-121 120-1,1-1 1,-120 61-1,-60-1 2,-60 120-2,-120 120 0,-119 0 3,0-1-5,-1-119 3,1 1 0,-61-61-1,-59-179 1,0-1 0,0-118-1,0-121 1,-60 1-1,119-120 1,1 0 1,0-60-3,-1 0 2,61-119-1,-60-60 1,59-120-1,1-60 1,-1 1-1,61-61 2,59 60-3,60 1 2,120-1 2,0-119-5,0-60 3,120-120-1,60 60 1,-60 120 0,59 119-1,-59 1 0,120 59 0,-1 0 0,120-60 1,1 1 1,59-1-2,-60 60 1,1 60-1,119 60 1,0 59 0,-60 1-2,-120 119 2,1 60-1,-61 0 1,-59 60-1,0 0 2,-1 0-2,-59-1 0,0 1 1,0 0 0,-1 119 1,1-59-3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115.91837" units="1/cm"/>
          <inkml:channelProperty channel="Y" name="resolution" value="116.36364" units="1/cm"/>
          <inkml:channelProperty channel="T" name="resolution" value="1" units="1/dev"/>
        </inkml:channelProperties>
      </inkml:inkSource>
      <inkml:timestamp xml:id="ts0" timeString="2020-11-01T03:24:37.04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30860">
    <iact:property name="dataType"/>
    <iact:actionData xml:id="d0">
      <inkml:trace xmlns:inkml="http://www.w3.org/2003/InkML" xml:id="stk0" contextRef="#ctx0" brushRef="#br0">70654 28516 0,'0'0'8,"0"0"5,0 0-6,0 0 4,0 0 0,0 60-1,120 0 1,0 0 0,59 119-1,61 120 0,-1 60 1,1-60-1,0 0 6,-1 0-11,1 0 7,119 120-2,0 59 1,120 61 0,-60-1-1,-119-60 0,59 1 1,1 119 0,59 0-1,-60 0 0,-60-119 0,1-61 1,-1 1 4,61 119-9,-1 60 6,-60-59-2,61-121-1,-61 61 3,0-61-2,1 121 0,-1-61 1,-119-119-1,0 0 0,-1-120 2,-119-60-2,0 1 2,0-61-3,0 1 1,0 0 1,0-1-1,-1 61 1,-59-1-1,0 1 1,0 59 0,0 0-1,0 0 1,60 0 2,0 1-5,0-1 2,0-60 1,0 1-1,0-1 1,0 60-1,0 1 1,59-1 0,-59 0-1,0-59 1,0-61 0,0 1-1,0-1 0,0 1 1,-1 0-1,1-61 0,0 1 1,0 0-1,0 0 3,60 0-4,0 0 2,-1-1-1,1 1 1,0 0-1,0 0 1,-1-60-1,1 0 1,0 0-1,60 0 0,-1 0 2,-59 0-2,60 60 0,59-60 1,1 0-1,59 0 2,60 59-3,61 1 2,-61 0 1,0 0-3,1 0 1,238 59 1,121 1 0,0-60-1,-61-60 1,-119 0-1,0 59 1,0 1-1,-120 0 1,-59-60 1,-61 0-3,1 60 1,-61-60 1,61 0 0,-1 0-1,0 0 1,1 0-1,-61 0 2,-59 0-3,0 0 2,-1 0-1,-119 0 1,0 0 0,0 0-1,0 0 0,-60 0 1,0 0 0,0 0-1,0 0 2,0 0-3,60-60 1,0-60 1,0 1-1,-1-1 1,61-59-1,0-60 1,0-1 1,-1 1-2,-59 60 0,0-1 0,0 61 1,0-1-1,0 0 1,0 1-1,0-1 1,0 1-1,-1-1 2,1 0 0,-60 1-4,60-121 3,60-59-1,0-59 1,-1-1-1,61-60 1,60 60-1,-1-59 2,1-121-3,-1-59 2,-59 60 3,0 119-7,-1-59 4,-59-1-1,0-59 1,0-60 0,-1 60-1,1 59 0,180-238 3,59-121-5,0 121 3,0 59 3,-59 60-7,-1 59 4,-59 61-1,-61 59 1,1 120 0,-120 120-2,0-1 2,0 1-1,0 59 1,0 1 0,-1 59 0,1 0 0,0 0-2,0 0 2,-60 1-1,60-1 3,0 0-5,0 0 3,60-59 1,59-1-3,121-60 2,59-59-1,60 0 1,120 0 0,120 0-1,119 59 0,61 1 4,119 59-7,60-59 4,-60 119-1,-120 60 1,1 60 3,-240-1-7,-120-59 4,-120 60 0,-60-60-1,-119 0 0,-60 0 3,0 0-5</inkml:trace>
    </iact:actionData>
  </iact:action>
  <iact:action type="add" startTime="43774">
    <iact:property name="dataType"/>
    <iact:actionData xml:id="d1">
      <inkml:trace xmlns:inkml="http://www.w3.org/2003/InkML" xml:id="stk1" contextRef="#ctx0" brushRef="#br0">105447 47356 0,'0'0'10,"0"0"0,0 0 1,0 0-1,0 0 0,0 0 1,0 0-1,0 0 1,0 0-1,0 0 3,120 0-4,0 0 2,59-60-1,61-59 1,119 59-1,0 0 3,61 60-5,59 0 4,60 0-3,59 0 2,1-60 0,60-60-1,60 1 1,-121 59 0,-59 0-1,-60 0 0,-119 120 0,-61 0 1,-119 0 0,-1 0-1,-59-1 0,-60-59 2,0 60-2,0-60 0,-60 0 4,0 60-6,60 0 2,-60 0 1,60 119-1,0 1 0,-60-1 2,0 0-3,59 120 4,1 60-3,-60 120 0,0 119 0,0 0 1,60 120-1,60 179 0,0-60 1,-60 0 0,59 1-1,-59 59 0,0-60 4,60 120-6,-60 0 2,0-180 1,0 1 0,-1 179-1,1-60 0,0-119 1,60 59 0,-60 0-1,0-179 0,0-120 1,0 120 0,-1-60-1,1-59 0,0-181 1,0-59 0,0-59-1,0 59 0,-60-60 4,60 0-6,0 0 2,0 1 1,-1-121-1,-59 1 1,0 0-1,0-61 1,0 1 1,0-60-3,0 60 1,0-60 2,0 0-3,0 0 2,0 60 0,-59 0-1,-1-1 2,-120 1-3,0-60 2,-119 0 2,-120 0-5,-120-60 2,60 1 1,-60-61-1,-60 60 0,-120-59 2,1 59-2,59 0 2,-120 60-2,-59-60 0,60 0 1,179-59-1,-60-1 0,-60 60 0,121 0 1,118 1-1,121-1 1,0 0 0,0 60 2,119 0-5,60 0 2,61 0 1,-1 0-1,120 0 1,0 0-1,0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115.91837" units="1/cm"/>
          <inkml:channelProperty channel="Y" name="resolution" value="116.36364" units="1/cm"/>
          <inkml:channelProperty channel="T" name="resolution" value="1" units="1/dev"/>
        </inkml:channelProperties>
      </inkml:inkSource>
      <inkml:timestamp xml:id="ts0" timeString="2020-11-01T03:24:37.04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32716">
    <iact:property name="dataType"/>
    <iact:actionData xml:id="d0">
      <inkml:trace xmlns:inkml="http://www.w3.org/2003/InkML" xml:id="stk0" contextRef="#ctx0" brushRef="#br0">23405 46100 0,'0'0'9,"-59"0"-6,-61 60 1,-898 59 2,599-59 4,59 60 1,1-1-1,60-59 3,59 0-5,0 0 3,1 59-1,-1 1 1,1 0-1,-1-1 1,1 1-1,59-60 1,0 59 0,-59 61-1,-1 59 0,-119 120 1,0 119-1,-1 120 1,1 60-1,0 60 2,0 239-3,-1 119 1,61 360 1,119 179 0,1 358-1,-1 659 1,180 358-1,60 240 1,-120-60-1,-60-598 0,60-360 3,0-298-5,60-478 3,0-360-1,0 1 1,-60-1-1,1-119 1,-61-60-1,60-179 2,-60-60-3,0-60 1,1-119 1,59-121-1,0-118 1,60-1-1,0 0 2,0 0 0,0-59-3,0-61 1,0 1 0,60-60 1,60 0-1,119 119 0,60 0 1,240 1-1,180-61 0,179-59 2,120-60 1,60-60-6,-179-59 4,-61-61-1,-60 1 1,-119 119-1,-120 0 1,0 120-1,-120 0 0,0 0 1,-59 0 0,-61-1-1,-179-59 1</inkml:trace>
    </iact:actionData>
  </iact:action>
  <iact:action type="add" startTime="58901">
    <iact:property name="dataType"/>
    <iact:actionData xml:id="d1">
      <inkml:trace xmlns:inkml="http://www.w3.org/2003/InkML" xml:id="stk1" contextRef="#ctx0" brushRef="#br0">75265 22057 0,'0'0'10,"0"0"0,0 0 1,0 0-2,-60-179 3,1-240-2,-1 0 1,60 1-1,-60-61 2,60 1-3,0-1 2,0 61 1,0-1-3,0 120 2,60 0-1,0 0 1,-1 119-1,1 1 1,0 119-1,0 0 1,0 1-1,60-1 0,59 0 4,121 0-6,119 0 3,120 1-1,120 59 1,179 0-1,0 0 0,61 59 1,238-59 1,1 0-3,300 0 1,178 0 1,61 0 0,60-59 0,-240 59-1,180 0 0,119-60 1,-179 120-1,0 59 1,-120 1-1,120 59 1,-60-59-1,120 119 1,-60-60 0,-180-59-1,-120-60 1,-179-60-1,60 0 1,-240 60-1,60 0 1,60-60-1,-180 0 1,-119 0-1,-1 59 1,-59 1 0,-240 0-1,-60 0 1,0-60-1,-60 0 3,61-60-5,-61 0 3,0-59-1,-59 59 1,-121 0-1,1 0 1,-120 0 0,0 0 0,0 1-2,0 59 2,-60 0-1,0 0 1,0 59 0,0 61-1,-60 179 0,-60 120 1,-60 119 0,-59 180 0,-180 298 1,-1 121-4,61 179 3,119-1-1,1 121 1,59-61-1,180-238 1,-60-121-1,60-358 2,-59-179-2,59-1 0,-60-119 1,0-120-1,0-59 1,60-120-1</inkml:trace>
    </iact:actionData>
  </iact:action>
  <iact:action type="add" startTime="70746">
    <iact:property name="dataType"/>
    <iact:actionData xml:id="d2">
      <inkml:trace xmlns:inkml="http://www.w3.org/2003/InkML" xml:id="stk2" contextRef="#ctx0" brushRef="#br0">61552 78396 0,'0'0'14,"0"0"-7,0 0 4,0 0-1,0 0 0,-60 60 1,60-60-1,0 60 1,0 0-1,0 0 1,0-1 0,120 1-1,179 60 1,180-1-1,60-59 1,299-60 0,121 0 1,59 0-4,179 0 3,61-119 0,0-180-1,-61 0 1,-299 119-1,-59 1 1,-121-1 0,-179 1-1,-179 59 0,-61 1 1,-59-1-1,-61-59 1,1-61 3,-60-238-7,-60-60 4,-120 119-1,0 0 1,0 1 1,0 59-3,0 60 1,0 0 0,0 0 1,1 59 0,-1 1 5,0 60-9,60-1 2,0 1 1,0 59 2,0 1-1,60-1-2,0 0 1,59 1 4,1-1-7,120 1 3,59-1 1,180 60 0,120 0 1,0 120-3,179 120 1,121-1 1,-61 120-1,-60 0 1,61 120 0,-61-60-1,-179-60 0,-180-60 1,-59-60 0,-1 61-1,-60-1 1,-119-60-1,-60-59 1</inkml:trace>
    </iact:actionData>
  </iact:action>
  <iact:action type="add" startTime="71878">
    <iact:property name="dataType"/>
    <iact:actionData xml:id="d3">
      <inkml:trace xmlns:inkml="http://www.w3.org/2003/InkML" xml:id="stk3" contextRef="#ctx0" brushRef="#br0">73828 71758 0,'0'0'7,"0"0"4,0 0-1,-60 59 1,0 1-1,-59 0 1,-1 119-1,0-59-1,-60 60 4,1 59-3,-1 0 3,0 60-5,1 0 5,-1 0-5,0 120 3,-59-60-1,-1-1 1,121-118-1,-1-121 3,60 1-4,0-60 1,60-60 0,0 0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115.91837" units="1/cm"/>
          <inkml:channelProperty channel="Y" name="resolution" value="116.36364" units="1/cm"/>
          <inkml:channelProperty channel="T" name="resolution" value="1" units="1/dev"/>
        </inkml:channelProperties>
      </inkml:inkSource>
      <inkml:timestamp xml:id="ts0" timeString="2020-11-01T03:24:37.04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9886">
    <iact:property name="dataType"/>
    <iact:actionData xml:id="d0">
      <inkml:trace xmlns:inkml="http://www.w3.org/2003/InkML" xml:id="stk0" contextRef="#ctx0" brushRef="#br0">38676 17990 0,'-60'0'2,"-60"0"1,-239 0 2,-479 0-2,359 60 10,-1-60-3,61 0 0,-60 60 1,0 0-1,0-1 0,0 1 0,0 60 2,60-1-2,59 61 1,-59-1-1,0 1 2,0 179-3,0 179 1,-1 299 1,1 419-1,60 359 1,119 478-1,1 359 1,-1 0 0,1-119-1,-1-300 1,61 1 1,-1-60-3,-60-240 1,1 0 0,-1-298 0,61-1 1,59-119-1,0-479 1,0 1 1,61-180-3,59-300 2,0-118-1,0-121 0,0 1 1,119-1-1,61-59 1,179 60 1,120 0-3,300-61 2,299 1-1,119-60 1,121 0-1,-180 60 0,-60 0 1,179 59-1,-179 61 1,60-1-1,-60-59 4,-180 59-7,120 1 4,-239-1 3,-240 1-7,-120-61 4,-60 1 0,-60-60-1,-59-60 2,-60-60-4</inkml:trace>
    </iact:actionData>
  </iact:action>
  <iact:action type="add" startTime="14764">
    <iact:property name="dataType"/>
    <iact:actionData xml:id="d1">
      <inkml:trace xmlns:inkml="http://www.w3.org/2003/InkML" xml:id="stk1" contextRef="#ctx0" brushRef="#br0">87601 56626 0,'0'0'9,"0"0"1,120-60 1,60 60 0,59 60-1,61 0 2,59 0-1,240 59-1,120 1 0,59-120 1,1 0-1,119 0 0,0 0 1,-239 0-1,-120 0 1,-120 60-1,-120 0 3,-119-1-4,0 121 2,-61-1 2,-59 120-5,0 120 2,-60 0 1,0 239-1,0 298 1,0 121-1,0 418 1,60 0 3,0 1-7,60-1 4,119-60-1,1-59 1,-60 59-1,-1-119 1,-59-120-1,0 0 2,-60-239-3,59 120 1,1-60 3,0-180-4,0-60 1,-60-119 1,-1-119-1,1-181 1,0-118-1,0-61 1,0-59 1,0-1-3,0 1 1,-60-1 1,0 1 0,0-60-1,0 0 1,0 0-1,0-1 1,0 1-1,0 120 1,60-1 3,-60 60-8,0 0 5,0 1 0,0-121 0,0 1-1,0 0 1,0-1-1,0-59 2,-60 0-3,-60 0 1,-179-1 1,-181 61-1,-118 0 1,-1-61 0,-120-59 0,-119 60-1,59 0 0,61 0 1,-300 59-1,60 1 1,-1 0-1,-119-1 1,300-59-1,299-60 1,120 0 0,119 0-1,1 0 2,59 0-3,0 0 2,120 0-1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D4A00-E65C-41D7-A826-FB4EAC670120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10679-4D6F-4261-8678-55FCCB80F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3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hardware and software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0679-4D6F-4261-8678-55FCCB80F1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9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raw data frame from camera and processed color image of M27 Dumbbell Nebula for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0679-4D6F-4261-8678-55FCCB80F1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8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method for locating and taking data on an exoplanet transit, HAT-P-20b is shown in the example data frame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0679-4D6F-4261-8678-55FCCB80F1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48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example of how the graphs are generated from multiple data frames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0679-4D6F-4261-8678-55FCCB80F1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85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Outline of reasons for constructing a custom pipeline with 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0679-4D6F-4261-8678-55FCCB80F1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79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of </a:t>
            </a:r>
            <a:r>
              <a:rPr lang="en-US" dirty="0" err="1"/>
              <a:t>AstroImageJ</a:t>
            </a:r>
            <a:r>
              <a:rPr lang="en-US" dirty="0"/>
              <a:t> output vs Python script output on 2 variable objects, graphs will be made in Excel to simplify visual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0679-4D6F-4261-8678-55FCCB80F1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9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of </a:t>
            </a:r>
            <a:r>
              <a:rPr lang="en-US" dirty="0" err="1"/>
              <a:t>AstroImageJ</a:t>
            </a:r>
            <a:r>
              <a:rPr lang="en-US" dirty="0"/>
              <a:t> output vs Python script output on 2 variable objects, graphs will be made in Excel to simplify visual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0679-4D6F-4261-8678-55FCCB80F1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33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of presentation &amp; outline of goals for future work. Excerpt from Python processing script and </a:t>
            </a:r>
            <a:r>
              <a:rPr lang="en-US" dirty="0" err="1"/>
              <a:t>AstroImageJ</a:t>
            </a:r>
            <a:r>
              <a:rPr lang="en-US" dirty="0"/>
              <a:t> window are shown.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0679-4D6F-4261-8678-55FCCB80F1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65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 slide, end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0679-4D6F-4261-8678-55FCCB80F1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7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50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9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65"/>
            <a:ext cx="9875520" cy="28087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65"/>
            <a:ext cx="28895040" cy="280873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9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6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8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3"/>
            <a:ext cx="19385280" cy="2172462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3"/>
            <a:ext cx="19385280" cy="2172462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0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1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5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4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6AF7E-9F9D-42B2-8AA7-D1A062429CAD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A0A95-B86D-4CA7-AACE-A08D002B3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2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microsoft.com/office/2011/relationships/inkAction" Target="../ink/inkAction1.xml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11/relationships/inkAction" Target="../ink/inkAction2.xml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10" Type="http://schemas.microsoft.com/office/2011/relationships/inkAction" Target="../ink/inkAction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microsoft.com/office/2011/relationships/inkAction" Target="../ink/inkAction4.xml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microsoft.com/office/2011/relationships/inkAction" Target="../ink/inkAction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6" t="49058" r="-269" b="-298"/>
          <a:stretch/>
        </p:blipFill>
        <p:spPr bwMode="auto">
          <a:xfrm>
            <a:off x="38116043" y="23393400"/>
            <a:ext cx="5967538" cy="9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-23156" y="12326660"/>
            <a:ext cx="43891200" cy="7561540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 anchor="ctr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Transiting Exoplanet and Variable Star Photometry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 NKU 14-inch Telescope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8800" dirty="0">
              <a:latin typeface="Arial Black" panose="020B0A04020102020204" pitchFamily="34" charset="0"/>
            </a:endParaRPr>
          </a:p>
          <a:p>
            <a:pPr algn="ctr"/>
            <a:r>
              <a:rPr lang="en-US" sz="8800" dirty="0">
                <a:latin typeface="+mj-lt"/>
              </a:rPr>
              <a:t>David Dodge and Nathan De Lee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Department of Physics, Geology, and Engineering Technology</a:t>
            </a:r>
            <a:endParaRPr lang="en-US" sz="880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6B124-1089-4DCC-A1CF-10F623C1EB25}"/>
              </a:ext>
            </a:extLst>
          </p:cNvPr>
          <p:cNvGrpSpPr/>
          <p:nvPr/>
        </p:nvGrpSpPr>
        <p:grpSpPr>
          <a:xfrm>
            <a:off x="17523206" y="2438400"/>
            <a:ext cx="8844787" cy="7349869"/>
            <a:chOff x="27674764" y="23926814"/>
            <a:chExt cx="5410200" cy="4495785"/>
          </a:xfrm>
        </p:grpSpPr>
        <p:pic>
          <p:nvPicPr>
            <p:cNvPr id="14" name="Picture 13" descr="NKU_CMYK_A [Converted].png">
              <a:extLst>
                <a:ext uri="{FF2B5EF4-FFF2-40B4-BE49-F238E27FC236}">
                  <a16:creationId xmlns:a16="http://schemas.microsoft.com/office/drawing/2014/main" id="{B060B725-57AF-40DB-A849-69CD85B58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8" t="-14037" r="49674" b="-19485"/>
            <a:stretch/>
          </p:blipFill>
          <p:spPr>
            <a:xfrm>
              <a:off x="27889201" y="23926814"/>
              <a:ext cx="4952999" cy="2971782"/>
            </a:xfrm>
            <a:prstGeom prst="rect">
              <a:avLst/>
            </a:prstGeom>
          </p:spPr>
        </p:pic>
        <p:pic>
          <p:nvPicPr>
            <p:cNvPr id="15" name="Picture 14" descr="NKU_CMYK_A [Converted].png">
              <a:extLst>
                <a:ext uri="{FF2B5EF4-FFF2-40B4-BE49-F238E27FC236}">
                  <a16:creationId xmlns:a16="http://schemas.microsoft.com/office/drawing/2014/main" id="{C91CB5D8-EFFD-4986-837E-B1014285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0" r="-5085" b="24680"/>
            <a:stretch/>
          </p:blipFill>
          <p:spPr>
            <a:xfrm>
              <a:off x="27674764" y="26288999"/>
              <a:ext cx="5410200" cy="1676401"/>
            </a:xfrm>
            <a:prstGeom prst="rect">
              <a:avLst/>
            </a:prstGeom>
          </p:spPr>
        </p:pic>
        <p:pic>
          <p:nvPicPr>
            <p:cNvPr id="20" name="Picture 19" descr="NKU_CMYK_A [Converted].png">
              <a:extLst>
                <a:ext uri="{FF2B5EF4-FFF2-40B4-BE49-F238E27FC236}">
                  <a16:creationId xmlns:a16="http://schemas.microsoft.com/office/drawing/2014/main" id="{9A4D9C74-57A4-49D3-A581-5140DE652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9" t="76677" r="9282" b="2781"/>
            <a:stretch/>
          </p:blipFill>
          <p:spPr>
            <a:xfrm>
              <a:off x="28512964" y="27965400"/>
              <a:ext cx="3733800" cy="457199"/>
            </a:xfrm>
            <a:prstGeom prst="rect">
              <a:avLst/>
            </a:prstGeom>
          </p:spPr>
        </p:pic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25E4408-CE67-4681-AFE3-FBE0567B9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05"/>
    </mc:Choice>
    <mc:Fallback>
      <p:transition spd="slow" advTm="22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6" t="49058" r="-269" b="-298"/>
          <a:stretch/>
        </p:blipFill>
        <p:spPr bwMode="auto">
          <a:xfrm>
            <a:off x="38116043" y="23393400"/>
            <a:ext cx="5967538" cy="9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6257640" y="1105159"/>
            <a:ext cx="34204560" cy="3535246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 anchor="ctr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600" dirty="0">
                <a:latin typeface="+mj-lt"/>
              </a:rPr>
              <a:t>References &amp; Acknowledgements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7912C3-98A0-463A-BEF4-758C26B40991}"/>
              </a:ext>
            </a:extLst>
          </p:cNvPr>
          <p:cNvGrpSpPr/>
          <p:nvPr/>
        </p:nvGrpSpPr>
        <p:grpSpPr>
          <a:xfrm>
            <a:off x="0" y="5362075"/>
            <a:ext cx="43891200" cy="152400"/>
            <a:chOff x="0" y="6019800"/>
            <a:chExt cx="43891200" cy="1524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0" y="6172200"/>
              <a:ext cx="43891200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019800"/>
              <a:ext cx="438912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6B124-1089-4DCC-A1CF-10F623C1EB25}"/>
              </a:ext>
            </a:extLst>
          </p:cNvPr>
          <p:cNvGrpSpPr/>
          <p:nvPr/>
        </p:nvGrpSpPr>
        <p:grpSpPr>
          <a:xfrm>
            <a:off x="633003" y="590676"/>
            <a:ext cx="5410200" cy="4495785"/>
            <a:chOff x="27674764" y="23926814"/>
            <a:chExt cx="5410200" cy="4495785"/>
          </a:xfrm>
        </p:grpSpPr>
        <p:pic>
          <p:nvPicPr>
            <p:cNvPr id="14" name="Picture 13" descr="NKU_CMYK_A [Converted].png">
              <a:extLst>
                <a:ext uri="{FF2B5EF4-FFF2-40B4-BE49-F238E27FC236}">
                  <a16:creationId xmlns:a16="http://schemas.microsoft.com/office/drawing/2014/main" id="{B060B725-57AF-40DB-A849-69CD85B58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8" t="-14037" r="49674" b="-19485"/>
            <a:stretch/>
          </p:blipFill>
          <p:spPr>
            <a:xfrm>
              <a:off x="27889201" y="23926814"/>
              <a:ext cx="4952999" cy="2971782"/>
            </a:xfrm>
            <a:prstGeom prst="rect">
              <a:avLst/>
            </a:prstGeom>
          </p:spPr>
        </p:pic>
        <p:pic>
          <p:nvPicPr>
            <p:cNvPr id="15" name="Picture 14" descr="NKU_CMYK_A [Converted].png">
              <a:extLst>
                <a:ext uri="{FF2B5EF4-FFF2-40B4-BE49-F238E27FC236}">
                  <a16:creationId xmlns:a16="http://schemas.microsoft.com/office/drawing/2014/main" id="{C91CB5D8-EFFD-4986-837E-B1014285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0" r="-5085" b="24680"/>
            <a:stretch/>
          </p:blipFill>
          <p:spPr>
            <a:xfrm>
              <a:off x="27674764" y="26288999"/>
              <a:ext cx="5410200" cy="1676401"/>
            </a:xfrm>
            <a:prstGeom prst="rect">
              <a:avLst/>
            </a:prstGeom>
          </p:spPr>
        </p:pic>
        <p:pic>
          <p:nvPicPr>
            <p:cNvPr id="20" name="Picture 19" descr="NKU_CMYK_A [Converted].png">
              <a:extLst>
                <a:ext uri="{FF2B5EF4-FFF2-40B4-BE49-F238E27FC236}">
                  <a16:creationId xmlns:a16="http://schemas.microsoft.com/office/drawing/2014/main" id="{9A4D9C74-57A4-49D3-A581-5140DE652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9" t="76677" r="9282" b="2781"/>
            <a:stretch/>
          </p:blipFill>
          <p:spPr>
            <a:xfrm>
              <a:off x="28512964" y="27965400"/>
              <a:ext cx="3733800" cy="457199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046A74-6797-4CC2-B9B3-FAF56C817913}"/>
              </a:ext>
            </a:extLst>
          </p:cNvPr>
          <p:cNvSpPr txBox="1"/>
          <p:nvPr/>
        </p:nvSpPr>
        <p:spPr>
          <a:xfrm>
            <a:off x="10747018" y="27136080"/>
            <a:ext cx="609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ESO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80A304-7B35-4762-91A2-0D61CB50D2E8}"/>
              </a:ext>
            </a:extLst>
          </p:cNvPr>
          <p:cNvSpPr txBox="1"/>
          <p:nvPr/>
        </p:nvSpPr>
        <p:spPr>
          <a:xfrm>
            <a:off x="847440" y="7002590"/>
            <a:ext cx="39319200" cy="12106784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>
            <a:noAutofit/>
          </a:bodyPr>
          <a:lstStyle/>
          <a:p>
            <a:pPr marL="571500" indent="-5715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Collins, K. A.,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Kielkopf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J. F.,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Stassun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K. G., et al. 2017, AJ, 153, 77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Jensen, E. 2013, Tapir: A web interface for transit/eclipse observability, ascl:1306.007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This material is based upon work supported by the National Science Foundation under Grant No. 1616684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2BEBBE-0447-4918-929A-69DF2078A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1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7"/>
    </mc:Choice>
    <mc:Fallback>
      <p:transition spd="slow" advTm="4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6" t="49058" r="-269" b="-298"/>
          <a:stretch/>
        </p:blipFill>
        <p:spPr bwMode="auto">
          <a:xfrm>
            <a:off x="38116043" y="23393400"/>
            <a:ext cx="5967538" cy="9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01011" y="8229600"/>
            <a:ext cx="25908000" cy="20929925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8000" b="1" dirty="0">
                <a:latin typeface="Arial" pitchFamily="34" charset="0"/>
                <a:cs typeface="Arial" pitchFamily="34" charset="0"/>
              </a:rPr>
              <a:t>Hardware</a:t>
            </a:r>
          </a:p>
          <a:p>
            <a:pPr marL="857250" indent="-8572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14in (355mm) Schmidt-Cassegrain Optical Tube </a:t>
            </a:r>
          </a:p>
          <a:p>
            <a:pPr marL="857250" indent="-8572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German Equatorial Mount</a:t>
            </a:r>
          </a:p>
          <a:p>
            <a:pPr marL="857250" indent="-8572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SBIG STT-3200ME CCD with Autoguiding</a:t>
            </a:r>
          </a:p>
          <a:p>
            <a:pPr marL="857250" indent="-8572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Johnson Filter Set (</a:t>
            </a:r>
            <a:r>
              <a:rPr lang="en-US" sz="8000" dirty="0" err="1">
                <a:latin typeface="Arial" pitchFamily="34" charset="0"/>
                <a:cs typeface="Arial" pitchFamily="34" charset="0"/>
              </a:rPr>
              <a:t>U,B,V,Rc,I</a:t>
            </a:r>
            <a:r>
              <a:rPr lang="en-US" sz="80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8000" b="1" dirty="0">
                <a:latin typeface="Arial" pitchFamily="34" charset="0"/>
                <a:cs typeface="Arial" pitchFamily="34" charset="0"/>
              </a:rPr>
              <a:t>Software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MaxImDL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CPWI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8000" dirty="0" err="1">
                <a:latin typeface="Arial" pitchFamily="34" charset="0"/>
                <a:cs typeface="Arial" pitchFamily="34" charset="0"/>
              </a:rPr>
              <a:t>AstroImageJ</a:t>
            </a:r>
            <a:endParaRPr lang="en-US" sz="80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8000" dirty="0">
                <a:latin typeface="Arial" pitchFamily="34" charset="0"/>
                <a:cs typeface="Arial" pitchFamily="34" charset="0"/>
              </a:rPr>
              <a:t>Python (</a:t>
            </a:r>
            <a:r>
              <a:rPr lang="en-US" sz="8000" dirty="0" err="1">
                <a:latin typeface="Arial" pitchFamily="34" charset="0"/>
                <a:cs typeface="Arial" pitchFamily="34" charset="0"/>
              </a:rPr>
              <a:t>Astropy</a:t>
            </a:r>
            <a:r>
              <a:rPr lang="en-US" sz="8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8000" dirty="0" err="1">
                <a:latin typeface="Arial" pitchFamily="34" charset="0"/>
                <a:cs typeface="Arial" pitchFamily="34" charset="0"/>
              </a:rPr>
              <a:t>photutils</a:t>
            </a:r>
            <a:r>
              <a:rPr lang="en-US" sz="8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7912C3-98A0-463A-BEF4-758C26B40991}"/>
              </a:ext>
            </a:extLst>
          </p:cNvPr>
          <p:cNvGrpSpPr/>
          <p:nvPr/>
        </p:nvGrpSpPr>
        <p:grpSpPr>
          <a:xfrm>
            <a:off x="0" y="5362075"/>
            <a:ext cx="43891200" cy="152400"/>
            <a:chOff x="0" y="6019800"/>
            <a:chExt cx="43891200" cy="1524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0" y="6172200"/>
              <a:ext cx="43891200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019800"/>
              <a:ext cx="438912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6B124-1089-4DCC-A1CF-10F623C1EB25}"/>
              </a:ext>
            </a:extLst>
          </p:cNvPr>
          <p:cNvGrpSpPr/>
          <p:nvPr/>
        </p:nvGrpSpPr>
        <p:grpSpPr>
          <a:xfrm>
            <a:off x="633003" y="590676"/>
            <a:ext cx="5410200" cy="4495785"/>
            <a:chOff x="27674764" y="23926814"/>
            <a:chExt cx="5410200" cy="4495785"/>
          </a:xfrm>
        </p:grpSpPr>
        <p:pic>
          <p:nvPicPr>
            <p:cNvPr id="14" name="Picture 13" descr="NKU_CMYK_A [Converted].png">
              <a:extLst>
                <a:ext uri="{FF2B5EF4-FFF2-40B4-BE49-F238E27FC236}">
                  <a16:creationId xmlns:a16="http://schemas.microsoft.com/office/drawing/2014/main" id="{B060B725-57AF-40DB-A849-69CD85B58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8" t="-14037" r="49674" b="-19485"/>
            <a:stretch/>
          </p:blipFill>
          <p:spPr>
            <a:xfrm>
              <a:off x="27889201" y="23926814"/>
              <a:ext cx="4952999" cy="2971782"/>
            </a:xfrm>
            <a:prstGeom prst="rect">
              <a:avLst/>
            </a:prstGeom>
          </p:spPr>
        </p:pic>
        <p:pic>
          <p:nvPicPr>
            <p:cNvPr id="15" name="Picture 14" descr="NKU_CMYK_A [Converted].png">
              <a:extLst>
                <a:ext uri="{FF2B5EF4-FFF2-40B4-BE49-F238E27FC236}">
                  <a16:creationId xmlns:a16="http://schemas.microsoft.com/office/drawing/2014/main" id="{C91CB5D8-EFFD-4986-837E-B1014285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0" r="-5085" b="24680"/>
            <a:stretch/>
          </p:blipFill>
          <p:spPr>
            <a:xfrm>
              <a:off x="27674764" y="26288999"/>
              <a:ext cx="5410200" cy="1676401"/>
            </a:xfrm>
            <a:prstGeom prst="rect">
              <a:avLst/>
            </a:prstGeom>
          </p:spPr>
        </p:pic>
        <p:pic>
          <p:nvPicPr>
            <p:cNvPr id="20" name="Picture 19" descr="NKU_CMYK_A [Converted].png">
              <a:extLst>
                <a:ext uri="{FF2B5EF4-FFF2-40B4-BE49-F238E27FC236}">
                  <a16:creationId xmlns:a16="http://schemas.microsoft.com/office/drawing/2014/main" id="{9A4D9C74-57A4-49D3-A581-5140DE652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9" t="76677" r="9282" b="2781"/>
            <a:stretch/>
          </p:blipFill>
          <p:spPr>
            <a:xfrm>
              <a:off x="28512964" y="27965400"/>
              <a:ext cx="3733800" cy="457199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046A74-6797-4CC2-B9B3-FAF56C817913}"/>
              </a:ext>
            </a:extLst>
          </p:cNvPr>
          <p:cNvSpPr txBox="1"/>
          <p:nvPr/>
        </p:nvSpPr>
        <p:spPr>
          <a:xfrm>
            <a:off x="10747018" y="27136080"/>
            <a:ext cx="609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ESO</a:t>
            </a:r>
          </a:p>
        </p:txBody>
      </p:sp>
      <p:pic>
        <p:nvPicPr>
          <p:cNvPr id="8" name="Picture 7" descr="A picture containing wall, indoor, object&#10;&#10;Description automatically generated">
            <a:extLst>
              <a:ext uri="{FF2B5EF4-FFF2-40B4-BE49-F238E27FC236}">
                <a16:creationId xmlns:a16="http://schemas.microsoft.com/office/drawing/2014/main" id="{D7DE15AC-7A3B-47C0-BBAC-CC4A0CADA5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5"/>
          <a:stretch/>
        </p:blipFill>
        <p:spPr>
          <a:xfrm rot="5400000">
            <a:off x="-896315" y="12756631"/>
            <a:ext cx="19085266" cy="119797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A10AC1-F7FB-4DE8-8F02-C2BFB3B16047}"/>
              </a:ext>
            </a:extLst>
          </p:cNvPr>
          <p:cNvSpPr txBox="1">
            <a:spLocks noChangeAspect="1"/>
          </p:cNvSpPr>
          <p:nvPr/>
        </p:nvSpPr>
        <p:spPr>
          <a:xfrm>
            <a:off x="6257640" y="1105159"/>
            <a:ext cx="34204560" cy="3535246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 anchor="ctr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600" dirty="0">
                <a:latin typeface="+mj-lt"/>
              </a:rPr>
              <a:t>Instrumentation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3887E04-60AF-4E12-82D5-7E652E73F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4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58"/>
    </mc:Choice>
    <mc:Fallback>
      <p:transition spd="slow" advTm="6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6" t="49058" r="-269" b="-298"/>
          <a:stretch/>
        </p:blipFill>
        <p:spPr bwMode="auto">
          <a:xfrm>
            <a:off x="38116043" y="23393400"/>
            <a:ext cx="5967538" cy="9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6257640" y="1105159"/>
            <a:ext cx="34204560" cy="3535246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 anchor="ctr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600" dirty="0">
                <a:latin typeface="+mj-lt"/>
              </a:rPr>
              <a:t>Example Images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7912C3-98A0-463A-BEF4-758C26B40991}"/>
              </a:ext>
            </a:extLst>
          </p:cNvPr>
          <p:cNvGrpSpPr/>
          <p:nvPr/>
        </p:nvGrpSpPr>
        <p:grpSpPr>
          <a:xfrm>
            <a:off x="0" y="5362075"/>
            <a:ext cx="43891200" cy="152400"/>
            <a:chOff x="0" y="6019800"/>
            <a:chExt cx="43891200" cy="1524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0" y="6172200"/>
              <a:ext cx="43891200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019800"/>
              <a:ext cx="438912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6B124-1089-4DCC-A1CF-10F623C1EB25}"/>
              </a:ext>
            </a:extLst>
          </p:cNvPr>
          <p:cNvGrpSpPr/>
          <p:nvPr/>
        </p:nvGrpSpPr>
        <p:grpSpPr>
          <a:xfrm>
            <a:off x="633003" y="590676"/>
            <a:ext cx="5410200" cy="4495785"/>
            <a:chOff x="27674764" y="23926814"/>
            <a:chExt cx="5410200" cy="4495785"/>
          </a:xfrm>
        </p:grpSpPr>
        <p:pic>
          <p:nvPicPr>
            <p:cNvPr id="14" name="Picture 13" descr="NKU_CMYK_A [Converted].png">
              <a:extLst>
                <a:ext uri="{FF2B5EF4-FFF2-40B4-BE49-F238E27FC236}">
                  <a16:creationId xmlns:a16="http://schemas.microsoft.com/office/drawing/2014/main" id="{B060B725-57AF-40DB-A849-69CD85B58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8" t="-14037" r="49674" b="-19485"/>
            <a:stretch/>
          </p:blipFill>
          <p:spPr>
            <a:xfrm>
              <a:off x="27889201" y="23926814"/>
              <a:ext cx="4952999" cy="2971782"/>
            </a:xfrm>
            <a:prstGeom prst="rect">
              <a:avLst/>
            </a:prstGeom>
          </p:spPr>
        </p:pic>
        <p:pic>
          <p:nvPicPr>
            <p:cNvPr id="15" name="Picture 14" descr="NKU_CMYK_A [Converted].png">
              <a:extLst>
                <a:ext uri="{FF2B5EF4-FFF2-40B4-BE49-F238E27FC236}">
                  <a16:creationId xmlns:a16="http://schemas.microsoft.com/office/drawing/2014/main" id="{C91CB5D8-EFFD-4986-837E-B1014285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0" r="-5085" b="24680"/>
            <a:stretch/>
          </p:blipFill>
          <p:spPr>
            <a:xfrm>
              <a:off x="27674764" y="26288999"/>
              <a:ext cx="5410200" cy="1676401"/>
            </a:xfrm>
            <a:prstGeom prst="rect">
              <a:avLst/>
            </a:prstGeom>
          </p:spPr>
        </p:pic>
        <p:pic>
          <p:nvPicPr>
            <p:cNvPr id="20" name="Picture 19" descr="NKU_CMYK_A [Converted].png">
              <a:extLst>
                <a:ext uri="{FF2B5EF4-FFF2-40B4-BE49-F238E27FC236}">
                  <a16:creationId xmlns:a16="http://schemas.microsoft.com/office/drawing/2014/main" id="{9A4D9C74-57A4-49D3-A581-5140DE652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9" t="76677" r="9282" b="2781"/>
            <a:stretch/>
          </p:blipFill>
          <p:spPr>
            <a:xfrm>
              <a:off x="28512964" y="27965400"/>
              <a:ext cx="3733800" cy="457199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046A74-6797-4CC2-B9B3-FAF56C817913}"/>
              </a:ext>
            </a:extLst>
          </p:cNvPr>
          <p:cNvSpPr txBox="1"/>
          <p:nvPr/>
        </p:nvSpPr>
        <p:spPr>
          <a:xfrm>
            <a:off x="10747018" y="27136080"/>
            <a:ext cx="609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ESO</a:t>
            </a:r>
          </a:p>
        </p:txBody>
      </p:sp>
      <p:pic>
        <p:nvPicPr>
          <p:cNvPr id="8" name="Picture 7" descr="A picture containing wall, indoor, object&#10;&#10;Description automatically generated">
            <a:extLst>
              <a:ext uri="{FF2B5EF4-FFF2-40B4-BE49-F238E27FC236}">
                <a16:creationId xmlns:a16="http://schemas.microsoft.com/office/drawing/2014/main" id="{D7DE15AC-7A3B-47C0-BBAC-CC4A0CADA5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5"/>
          <a:stretch/>
        </p:blipFill>
        <p:spPr>
          <a:xfrm rot="5400000">
            <a:off x="-26667" y="12487387"/>
            <a:ext cx="17999299" cy="11298087"/>
          </a:xfrm>
          <a:prstGeom prst="rect">
            <a:avLst/>
          </a:prstGeom>
        </p:spPr>
      </p:pic>
      <p:pic>
        <p:nvPicPr>
          <p:cNvPr id="21" name="Picture 20" descr="A star in the night sky&#10;&#10;Description automatically generated">
            <a:extLst>
              <a:ext uri="{FF2B5EF4-FFF2-40B4-BE49-F238E27FC236}">
                <a16:creationId xmlns:a16="http://schemas.microsoft.com/office/drawing/2014/main" id="{F4239DFB-A736-4365-A3B0-74302C3A9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238" y="7467600"/>
            <a:ext cx="15416805" cy="10390814"/>
          </a:xfrm>
          <a:prstGeom prst="rect">
            <a:avLst/>
          </a:prstGeom>
        </p:spPr>
      </p:pic>
      <p:pic>
        <p:nvPicPr>
          <p:cNvPr id="6" name="Picture 5" descr="A star filled sky&#10;&#10;Description automatically generated">
            <a:extLst>
              <a:ext uri="{FF2B5EF4-FFF2-40B4-BE49-F238E27FC236}">
                <a16:creationId xmlns:a16="http://schemas.microsoft.com/office/drawing/2014/main" id="{EE57146F-3D7F-4802-9094-AB601300B4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994" y="18688475"/>
            <a:ext cx="15416805" cy="98236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20971A4-C72B-499D-B4E6-AF9727FEEE0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636200" y="15627240"/>
              <a:ext cx="23477400" cy="15868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20971A4-C72B-499D-B4E6-AF9727FEEE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620360" y="15563880"/>
                <a:ext cx="23508720" cy="15995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55E9DD6-0BAE-4674-841A-CC0F9B8FFB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41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42"/>
    </mc:Choice>
    <mc:Fallback>
      <p:transition spd="slow" advTm="6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6" t="49058" r="-269" b="-298"/>
          <a:stretch/>
        </p:blipFill>
        <p:spPr bwMode="auto">
          <a:xfrm>
            <a:off x="38116043" y="23393400"/>
            <a:ext cx="5967538" cy="9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6257640" y="1105159"/>
            <a:ext cx="34204560" cy="3535246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 anchor="ctr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600" dirty="0">
                <a:latin typeface="+mj-lt"/>
              </a:rPr>
              <a:t>Variable Object Tracking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7912C3-98A0-463A-BEF4-758C26B40991}"/>
              </a:ext>
            </a:extLst>
          </p:cNvPr>
          <p:cNvGrpSpPr/>
          <p:nvPr/>
        </p:nvGrpSpPr>
        <p:grpSpPr>
          <a:xfrm>
            <a:off x="0" y="5362075"/>
            <a:ext cx="43891200" cy="152400"/>
            <a:chOff x="0" y="6019800"/>
            <a:chExt cx="43891200" cy="1524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0" y="6172200"/>
              <a:ext cx="43891200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019800"/>
              <a:ext cx="438912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6B124-1089-4DCC-A1CF-10F623C1EB25}"/>
              </a:ext>
            </a:extLst>
          </p:cNvPr>
          <p:cNvGrpSpPr/>
          <p:nvPr/>
        </p:nvGrpSpPr>
        <p:grpSpPr>
          <a:xfrm>
            <a:off x="633003" y="590676"/>
            <a:ext cx="5410200" cy="4495785"/>
            <a:chOff x="27674764" y="23926814"/>
            <a:chExt cx="5410200" cy="4495785"/>
          </a:xfrm>
        </p:grpSpPr>
        <p:pic>
          <p:nvPicPr>
            <p:cNvPr id="14" name="Picture 13" descr="NKU_CMYK_A [Converted].png">
              <a:extLst>
                <a:ext uri="{FF2B5EF4-FFF2-40B4-BE49-F238E27FC236}">
                  <a16:creationId xmlns:a16="http://schemas.microsoft.com/office/drawing/2014/main" id="{B060B725-57AF-40DB-A849-69CD85B58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8" t="-14037" r="49674" b="-19485"/>
            <a:stretch/>
          </p:blipFill>
          <p:spPr>
            <a:xfrm>
              <a:off x="27889201" y="23926814"/>
              <a:ext cx="4952999" cy="2971782"/>
            </a:xfrm>
            <a:prstGeom prst="rect">
              <a:avLst/>
            </a:prstGeom>
          </p:spPr>
        </p:pic>
        <p:pic>
          <p:nvPicPr>
            <p:cNvPr id="15" name="Picture 14" descr="NKU_CMYK_A [Converted].png">
              <a:extLst>
                <a:ext uri="{FF2B5EF4-FFF2-40B4-BE49-F238E27FC236}">
                  <a16:creationId xmlns:a16="http://schemas.microsoft.com/office/drawing/2014/main" id="{C91CB5D8-EFFD-4986-837E-B1014285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0" r="-5085" b="24680"/>
            <a:stretch/>
          </p:blipFill>
          <p:spPr>
            <a:xfrm>
              <a:off x="27674764" y="26288999"/>
              <a:ext cx="5410200" cy="1676401"/>
            </a:xfrm>
            <a:prstGeom prst="rect">
              <a:avLst/>
            </a:prstGeom>
          </p:spPr>
        </p:pic>
        <p:pic>
          <p:nvPicPr>
            <p:cNvPr id="20" name="Picture 19" descr="NKU_CMYK_A [Converted].png">
              <a:extLst>
                <a:ext uri="{FF2B5EF4-FFF2-40B4-BE49-F238E27FC236}">
                  <a16:creationId xmlns:a16="http://schemas.microsoft.com/office/drawing/2014/main" id="{9A4D9C74-57A4-49D3-A581-5140DE652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9" t="76677" r="9282" b="2781"/>
            <a:stretch/>
          </p:blipFill>
          <p:spPr>
            <a:xfrm>
              <a:off x="28512964" y="27965400"/>
              <a:ext cx="3733800" cy="457199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046A74-6797-4CC2-B9B3-FAF56C817913}"/>
              </a:ext>
            </a:extLst>
          </p:cNvPr>
          <p:cNvSpPr txBox="1"/>
          <p:nvPr/>
        </p:nvSpPr>
        <p:spPr>
          <a:xfrm>
            <a:off x="19713311" y="32482773"/>
            <a:ext cx="57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ESO</a:t>
            </a:r>
          </a:p>
        </p:txBody>
      </p:sp>
      <p:pic>
        <p:nvPicPr>
          <p:cNvPr id="7" name="Picture 6" descr="A star in the night sky&#10;&#10;Description automatically generated">
            <a:extLst>
              <a:ext uri="{FF2B5EF4-FFF2-40B4-BE49-F238E27FC236}">
                <a16:creationId xmlns:a16="http://schemas.microsoft.com/office/drawing/2014/main" id="{0EBBD712-5D14-411A-B106-7CA4AABAA8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8" y="16098555"/>
            <a:ext cx="23383918" cy="15760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609F-18EC-4160-BB42-FC33E319C4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92" y="16095991"/>
            <a:ext cx="23977415" cy="15717250"/>
          </a:xfrm>
          <a:prstGeom prst="rect">
            <a:avLst/>
          </a:prstGeom>
        </p:spPr>
      </p:pic>
      <p:pic>
        <p:nvPicPr>
          <p:cNvPr id="28" name="Picture 2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C169D36-C981-47B7-810F-5280E15FC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87" y="6706668"/>
            <a:ext cx="38599625" cy="82555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8D3F94B-0811-4334-A49A-0DAFAE4A1E5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11840" y="5356800"/>
              <a:ext cx="41198400" cy="27150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8D3F94B-0811-4334-A49A-0DAFAE4A1E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96000" y="5293440"/>
                <a:ext cx="41229720" cy="272775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2671815-CECD-4637-88CF-D9B9B4EAE2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98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26"/>
    </mc:Choice>
    <mc:Fallback>
      <p:transition spd="slow" advTm="13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6" t="49058" r="-269" b="-298"/>
          <a:stretch/>
        </p:blipFill>
        <p:spPr bwMode="auto">
          <a:xfrm>
            <a:off x="38116043" y="23393400"/>
            <a:ext cx="5967538" cy="9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6257640" y="1105159"/>
            <a:ext cx="34204560" cy="3535246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 anchor="ctr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600" dirty="0">
                <a:latin typeface="+mj-lt"/>
              </a:rPr>
              <a:t>Data Processing of Variable Objects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7912C3-98A0-463A-BEF4-758C26B40991}"/>
              </a:ext>
            </a:extLst>
          </p:cNvPr>
          <p:cNvGrpSpPr/>
          <p:nvPr/>
        </p:nvGrpSpPr>
        <p:grpSpPr>
          <a:xfrm>
            <a:off x="0" y="5362075"/>
            <a:ext cx="43891200" cy="152400"/>
            <a:chOff x="0" y="6019800"/>
            <a:chExt cx="43891200" cy="1524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0" y="6172200"/>
              <a:ext cx="43891200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019800"/>
              <a:ext cx="438912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6B124-1089-4DCC-A1CF-10F623C1EB25}"/>
              </a:ext>
            </a:extLst>
          </p:cNvPr>
          <p:cNvGrpSpPr/>
          <p:nvPr/>
        </p:nvGrpSpPr>
        <p:grpSpPr>
          <a:xfrm>
            <a:off x="633003" y="590676"/>
            <a:ext cx="5410200" cy="4495785"/>
            <a:chOff x="27674764" y="23926814"/>
            <a:chExt cx="5410200" cy="4495785"/>
          </a:xfrm>
        </p:grpSpPr>
        <p:pic>
          <p:nvPicPr>
            <p:cNvPr id="14" name="Picture 13" descr="NKU_CMYK_A [Converted].png">
              <a:extLst>
                <a:ext uri="{FF2B5EF4-FFF2-40B4-BE49-F238E27FC236}">
                  <a16:creationId xmlns:a16="http://schemas.microsoft.com/office/drawing/2014/main" id="{B060B725-57AF-40DB-A849-69CD85B58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8" t="-14037" r="49674" b="-19485"/>
            <a:stretch/>
          </p:blipFill>
          <p:spPr>
            <a:xfrm>
              <a:off x="27889201" y="23926814"/>
              <a:ext cx="4952999" cy="2971782"/>
            </a:xfrm>
            <a:prstGeom prst="rect">
              <a:avLst/>
            </a:prstGeom>
          </p:spPr>
        </p:pic>
        <p:pic>
          <p:nvPicPr>
            <p:cNvPr id="15" name="Picture 14" descr="NKU_CMYK_A [Converted].png">
              <a:extLst>
                <a:ext uri="{FF2B5EF4-FFF2-40B4-BE49-F238E27FC236}">
                  <a16:creationId xmlns:a16="http://schemas.microsoft.com/office/drawing/2014/main" id="{C91CB5D8-EFFD-4986-837E-B1014285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0" r="-5085" b="24680"/>
            <a:stretch/>
          </p:blipFill>
          <p:spPr>
            <a:xfrm>
              <a:off x="27674764" y="26288999"/>
              <a:ext cx="5410200" cy="1676401"/>
            </a:xfrm>
            <a:prstGeom prst="rect">
              <a:avLst/>
            </a:prstGeom>
          </p:spPr>
        </p:pic>
        <p:pic>
          <p:nvPicPr>
            <p:cNvPr id="20" name="Picture 19" descr="NKU_CMYK_A [Converted].png">
              <a:extLst>
                <a:ext uri="{FF2B5EF4-FFF2-40B4-BE49-F238E27FC236}">
                  <a16:creationId xmlns:a16="http://schemas.microsoft.com/office/drawing/2014/main" id="{9A4D9C74-57A4-49D3-A581-5140DE652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9" t="76677" r="9282" b="2781"/>
            <a:stretch/>
          </p:blipFill>
          <p:spPr>
            <a:xfrm>
              <a:off x="28512964" y="27965400"/>
              <a:ext cx="3733800" cy="457199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046A74-6797-4CC2-B9B3-FAF56C817913}"/>
              </a:ext>
            </a:extLst>
          </p:cNvPr>
          <p:cNvSpPr txBox="1"/>
          <p:nvPr/>
        </p:nvSpPr>
        <p:spPr>
          <a:xfrm>
            <a:off x="10704799" y="32121394"/>
            <a:ext cx="469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ESO</a:t>
            </a:r>
          </a:p>
        </p:txBody>
      </p:sp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AB6E7399-4BC7-43B1-925E-96CA639B25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832" y="7315241"/>
            <a:ext cx="19114482" cy="19114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609F-18EC-4160-BB42-FC33E319C4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1" y="5808131"/>
            <a:ext cx="9355925" cy="6132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7B4ABF-0E03-4687-B771-A650201F2E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1" y="12758105"/>
            <a:ext cx="9355925" cy="61328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ECAC20-48DB-4B9A-B0B9-8F951EAD8A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415" y="5808131"/>
            <a:ext cx="9355925" cy="6132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83BB2E-F515-4FCC-9C52-7690A855D8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415" y="12758105"/>
            <a:ext cx="9355925" cy="6132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FB5446-FDB8-4B4B-AE39-E2CC8D422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0" y="19479749"/>
            <a:ext cx="9355925" cy="61328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D8E0C58-F121-477F-B417-A9DAF00D9E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0" y="26429723"/>
            <a:ext cx="9355925" cy="61328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AA1B50-9FF6-4B7D-A0C1-5C296AEED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84" y="19479749"/>
            <a:ext cx="9355925" cy="61328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2589B3-C6DB-41C9-8682-6B42751DD5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84" y="26429723"/>
            <a:ext cx="9355925" cy="61328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EA2837B-30A8-443B-9747-C6E6FE8ED3C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435440" y="10265760"/>
              <a:ext cx="16363080" cy="14835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EA2837B-30A8-443B-9747-C6E6FE8ED3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419600" y="10202400"/>
                <a:ext cx="16394400" cy="149619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F887700-219E-475C-9E00-49F3AEB050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70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62"/>
    </mc:Choice>
    <mc:Fallback>
      <p:transition spd="slow" advTm="52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6" t="49058" r="-269" b="-298"/>
          <a:stretch/>
        </p:blipFill>
        <p:spPr bwMode="auto">
          <a:xfrm>
            <a:off x="38116043" y="23393400"/>
            <a:ext cx="5967538" cy="9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6257640" y="1105159"/>
            <a:ext cx="34204560" cy="3535246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 anchor="ctr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600" dirty="0">
                <a:latin typeface="+mj-lt"/>
              </a:rPr>
              <a:t>Custom Data Processing Pipeline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7912C3-98A0-463A-BEF4-758C26B40991}"/>
              </a:ext>
            </a:extLst>
          </p:cNvPr>
          <p:cNvGrpSpPr/>
          <p:nvPr/>
        </p:nvGrpSpPr>
        <p:grpSpPr>
          <a:xfrm>
            <a:off x="0" y="5362075"/>
            <a:ext cx="43891200" cy="152400"/>
            <a:chOff x="0" y="6019800"/>
            <a:chExt cx="43891200" cy="1524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0" y="6172200"/>
              <a:ext cx="43891200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019800"/>
              <a:ext cx="438912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6B124-1089-4DCC-A1CF-10F623C1EB25}"/>
              </a:ext>
            </a:extLst>
          </p:cNvPr>
          <p:cNvGrpSpPr/>
          <p:nvPr/>
        </p:nvGrpSpPr>
        <p:grpSpPr>
          <a:xfrm>
            <a:off x="633003" y="590676"/>
            <a:ext cx="5410200" cy="4495785"/>
            <a:chOff x="27674764" y="23926814"/>
            <a:chExt cx="5410200" cy="4495785"/>
          </a:xfrm>
        </p:grpSpPr>
        <p:pic>
          <p:nvPicPr>
            <p:cNvPr id="14" name="Picture 13" descr="NKU_CMYK_A [Converted].png">
              <a:extLst>
                <a:ext uri="{FF2B5EF4-FFF2-40B4-BE49-F238E27FC236}">
                  <a16:creationId xmlns:a16="http://schemas.microsoft.com/office/drawing/2014/main" id="{B060B725-57AF-40DB-A849-69CD85B58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8" t="-14037" r="49674" b="-19485"/>
            <a:stretch/>
          </p:blipFill>
          <p:spPr>
            <a:xfrm>
              <a:off x="27889201" y="23926814"/>
              <a:ext cx="4952999" cy="2971782"/>
            </a:xfrm>
            <a:prstGeom prst="rect">
              <a:avLst/>
            </a:prstGeom>
          </p:spPr>
        </p:pic>
        <p:pic>
          <p:nvPicPr>
            <p:cNvPr id="15" name="Picture 14" descr="NKU_CMYK_A [Converted].png">
              <a:extLst>
                <a:ext uri="{FF2B5EF4-FFF2-40B4-BE49-F238E27FC236}">
                  <a16:creationId xmlns:a16="http://schemas.microsoft.com/office/drawing/2014/main" id="{C91CB5D8-EFFD-4986-837E-B1014285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0" r="-5085" b="24680"/>
            <a:stretch/>
          </p:blipFill>
          <p:spPr>
            <a:xfrm>
              <a:off x="27674764" y="26288999"/>
              <a:ext cx="5410200" cy="1676401"/>
            </a:xfrm>
            <a:prstGeom prst="rect">
              <a:avLst/>
            </a:prstGeom>
          </p:spPr>
        </p:pic>
        <p:pic>
          <p:nvPicPr>
            <p:cNvPr id="20" name="Picture 19" descr="NKU_CMYK_A [Converted].png">
              <a:extLst>
                <a:ext uri="{FF2B5EF4-FFF2-40B4-BE49-F238E27FC236}">
                  <a16:creationId xmlns:a16="http://schemas.microsoft.com/office/drawing/2014/main" id="{9A4D9C74-57A4-49D3-A581-5140DE652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9" t="76677" r="9282" b="2781"/>
            <a:stretch/>
          </p:blipFill>
          <p:spPr>
            <a:xfrm>
              <a:off x="28512964" y="27965400"/>
              <a:ext cx="3733800" cy="457199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046A74-6797-4CC2-B9B3-FAF56C817913}"/>
              </a:ext>
            </a:extLst>
          </p:cNvPr>
          <p:cNvSpPr txBox="1"/>
          <p:nvPr/>
        </p:nvSpPr>
        <p:spPr>
          <a:xfrm>
            <a:off x="10747018" y="27136080"/>
            <a:ext cx="609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ESO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1E14776B-07CA-44CD-A674-D328E9B7B9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600" y="6094889"/>
            <a:ext cx="15651486" cy="11738615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0A9C2E0C-A067-4451-B9C4-358E2E62BD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00" y="18413917"/>
            <a:ext cx="20440023" cy="80091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6ABFCB-7A97-4253-96A2-490DE825853D}"/>
              </a:ext>
            </a:extLst>
          </p:cNvPr>
          <p:cNvSpPr txBox="1"/>
          <p:nvPr/>
        </p:nvSpPr>
        <p:spPr>
          <a:xfrm>
            <a:off x="633003" y="6705600"/>
            <a:ext cx="26277873" cy="98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Reproducible methods &amp; results</a:t>
            </a:r>
          </a:p>
          <a:p>
            <a:pPr marL="1143000" indent="-1143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Further understanding of processing techniques</a:t>
            </a:r>
          </a:p>
          <a:p>
            <a:pPr marL="1143000" indent="-1143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Construct application-specific pipelines</a:t>
            </a:r>
          </a:p>
          <a:p>
            <a:pPr marL="1143000" indent="-1143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Increase potential for automation</a:t>
            </a:r>
          </a:p>
          <a:p>
            <a:pPr marL="1143000" indent="-1143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Utilized Python to recreate plot style of </a:t>
            </a:r>
            <a:r>
              <a:rPr lang="en-US" dirty="0" err="1"/>
              <a:t>AstroImageJ</a:t>
            </a:r>
            <a:endParaRPr lang="en-US" dirty="0"/>
          </a:p>
        </p:txBody>
      </p:sp>
      <p:pic>
        <p:nvPicPr>
          <p:cNvPr id="25" name="Picture 24" descr="A close up of a map&#10;&#10;Description automatically generated">
            <a:extLst>
              <a:ext uri="{FF2B5EF4-FFF2-40B4-BE49-F238E27FC236}">
                <a16:creationId xmlns:a16="http://schemas.microsoft.com/office/drawing/2014/main" id="{DA4759C4-3F12-462E-BEC7-5874450071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00" y="17090243"/>
            <a:ext cx="14137878" cy="141378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47EC246-568B-4D99-9F20-A676101CEF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98240" y="5959800"/>
              <a:ext cx="38266560" cy="25751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47EC246-568B-4D99-9F20-A676101CEF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82400" y="5896440"/>
                <a:ext cx="38297880" cy="258778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9554CEE-51FB-421D-AD2F-C1D86637B4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10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11"/>
    </mc:Choice>
    <mc:Fallback>
      <p:transition spd="slow" advTm="9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6" t="49058" r="-269" b="-298"/>
          <a:stretch/>
        </p:blipFill>
        <p:spPr bwMode="auto">
          <a:xfrm>
            <a:off x="38116043" y="23393400"/>
            <a:ext cx="5967538" cy="9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6257640" y="1105159"/>
            <a:ext cx="34204560" cy="3535246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 anchor="ctr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600" dirty="0">
                <a:latin typeface="+mj-lt"/>
              </a:rPr>
              <a:t>Processing Techniques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7912C3-98A0-463A-BEF4-758C26B40991}"/>
              </a:ext>
            </a:extLst>
          </p:cNvPr>
          <p:cNvGrpSpPr/>
          <p:nvPr/>
        </p:nvGrpSpPr>
        <p:grpSpPr>
          <a:xfrm>
            <a:off x="0" y="5362075"/>
            <a:ext cx="43891200" cy="152400"/>
            <a:chOff x="0" y="6019800"/>
            <a:chExt cx="43891200" cy="1524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0" y="6172200"/>
              <a:ext cx="43891200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019800"/>
              <a:ext cx="438912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6B124-1089-4DCC-A1CF-10F623C1EB25}"/>
              </a:ext>
            </a:extLst>
          </p:cNvPr>
          <p:cNvGrpSpPr/>
          <p:nvPr/>
        </p:nvGrpSpPr>
        <p:grpSpPr>
          <a:xfrm>
            <a:off x="633003" y="590676"/>
            <a:ext cx="5410200" cy="4495785"/>
            <a:chOff x="27674764" y="23926814"/>
            <a:chExt cx="5410200" cy="4495785"/>
          </a:xfrm>
        </p:grpSpPr>
        <p:pic>
          <p:nvPicPr>
            <p:cNvPr id="14" name="Picture 13" descr="NKU_CMYK_A [Converted].png">
              <a:extLst>
                <a:ext uri="{FF2B5EF4-FFF2-40B4-BE49-F238E27FC236}">
                  <a16:creationId xmlns:a16="http://schemas.microsoft.com/office/drawing/2014/main" id="{B060B725-57AF-40DB-A849-69CD85B58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8" t="-14037" r="49674" b="-19485"/>
            <a:stretch/>
          </p:blipFill>
          <p:spPr>
            <a:xfrm>
              <a:off x="27889201" y="23926814"/>
              <a:ext cx="4952999" cy="2971782"/>
            </a:xfrm>
            <a:prstGeom prst="rect">
              <a:avLst/>
            </a:prstGeom>
          </p:spPr>
        </p:pic>
        <p:pic>
          <p:nvPicPr>
            <p:cNvPr id="15" name="Picture 14" descr="NKU_CMYK_A [Converted].png">
              <a:extLst>
                <a:ext uri="{FF2B5EF4-FFF2-40B4-BE49-F238E27FC236}">
                  <a16:creationId xmlns:a16="http://schemas.microsoft.com/office/drawing/2014/main" id="{C91CB5D8-EFFD-4986-837E-B1014285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0" r="-5085" b="24680"/>
            <a:stretch/>
          </p:blipFill>
          <p:spPr>
            <a:xfrm>
              <a:off x="27674764" y="26288999"/>
              <a:ext cx="5410200" cy="1676401"/>
            </a:xfrm>
            <a:prstGeom prst="rect">
              <a:avLst/>
            </a:prstGeom>
          </p:spPr>
        </p:pic>
        <p:pic>
          <p:nvPicPr>
            <p:cNvPr id="20" name="Picture 19" descr="NKU_CMYK_A [Converted].png">
              <a:extLst>
                <a:ext uri="{FF2B5EF4-FFF2-40B4-BE49-F238E27FC236}">
                  <a16:creationId xmlns:a16="http://schemas.microsoft.com/office/drawing/2014/main" id="{9A4D9C74-57A4-49D3-A581-5140DE652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9" t="76677" r="9282" b="2781"/>
            <a:stretch/>
          </p:blipFill>
          <p:spPr>
            <a:xfrm>
              <a:off x="28512964" y="27965400"/>
              <a:ext cx="3733800" cy="457199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046A74-6797-4CC2-B9B3-FAF56C817913}"/>
              </a:ext>
            </a:extLst>
          </p:cNvPr>
          <p:cNvSpPr txBox="1"/>
          <p:nvPr/>
        </p:nvSpPr>
        <p:spPr>
          <a:xfrm>
            <a:off x="12483575" y="27136080"/>
            <a:ext cx="609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ESO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E25AC-E3D0-4583-8C1D-93F331ADAB02}"/>
              </a:ext>
            </a:extLst>
          </p:cNvPr>
          <p:cNvSpPr txBox="1"/>
          <p:nvPr/>
        </p:nvSpPr>
        <p:spPr>
          <a:xfrm>
            <a:off x="847440" y="10956403"/>
            <a:ext cx="6460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Exoplanet Transit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19C4F-7795-49CF-8CF7-586C6DD770D1}"/>
              </a:ext>
            </a:extLst>
          </p:cNvPr>
          <p:cNvSpPr txBox="1"/>
          <p:nvPr/>
        </p:nvSpPr>
        <p:spPr>
          <a:xfrm>
            <a:off x="847440" y="25431126"/>
            <a:ext cx="6460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Variable Star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FE1CB510-A28E-4B34-8502-BB9C325C1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78" y="19554235"/>
            <a:ext cx="21444544" cy="12861778"/>
          </a:xfrm>
          <a:prstGeom prst="rect">
            <a:avLst/>
          </a:prstGeo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F68EC7D0-BD97-482F-B4E0-55E0ABD5B1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75" y="6379278"/>
            <a:ext cx="21304550" cy="12699066"/>
          </a:xfrm>
          <a:prstGeom prst="rect">
            <a:avLst/>
          </a:prstGeom>
        </p:spPr>
      </p:pic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1DA1C8EA-2EAA-4241-982B-EB2EBCC775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221" y="6350031"/>
            <a:ext cx="11163031" cy="11163031"/>
          </a:xfrm>
          <a:prstGeom prst="rect">
            <a:avLst/>
          </a:prstGeom>
        </p:spPr>
      </p:pic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6AD3495F-2236-4172-BF83-756B1AA274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603" y="19988786"/>
            <a:ext cx="11163032" cy="11163032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01C51CEC-2F92-49C5-AD3E-BB48EE64A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1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60"/>
    </mc:Choice>
    <mc:Fallback>
      <p:transition spd="slow" advTm="8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6" t="49058" r="-269" b="-298"/>
          <a:stretch/>
        </p:blipFill>
        <p:spPr bwMode="auto">
          <a:xfrm>
            <a:off x="38116043" y="23393400"/>
            <a:ext cx="5967538" cy="9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6257640" y="1105159"/>
            <a:ext cx="34204560" cy="3535246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 anchor="ctr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600" dirty="0">
                <a:latin typeface="+mj-lt"/>
              </a:rPr>
              <a:t>Next Steps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7912C3-98A0-463A-BEF4-758C26B40991}"/>
              </a:ext>
            </a:extLst>
          </p:cNvPr>
          <p:cNvGrpSpPr/>
          <p:nvPr/>
        </p:nvGrpSpPr>
        <p:grpSpPr>
          <a:xfrm>
            <a:off x="0" y="5362075"/>
            <a:ext cx="43891200" cy="152400"/>
            <a:chOff x="0" y="6019800"/>
            <a:chExt cx="43891200" cy="1524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0" y="6172200"/>
              <a:ext cx="43891200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019800"/>
              <a:ext cx="438912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6B124-1089-4DCC-A1CF-10F623C1EB25}"/>
              </a:ext>
            </a:extLst>
          </p:cNvPr>
          <p:cNvGrpSpPr/>
          <p:nvPr/>
        </p:nvGrpSpPr>
        <p:grpSpPr>
          <a:xfrm>
            <a:off x="633003" y="590676"/>
            <a:ext cx="5410200" cy="4495785"/>
            <a:chOff x="27674764" y="23926814"/>
            <a:chExt cx="5410200" cy="4495785"/>
          </a:xfrm>
        </p:grpSpPr>
        <p:pic>
          <p:nvPicPr>
            <p:cNvPr id="14" name="Picture 13" descr="NKU_CMYK_A [Converted].png">
              <a:extLst>
                <a:ext uri="{FF2B5EF4-FFF2-40B4-BE49-F238E27FC236}">
                  <a16:creationId xmlns:a16="http://schemas.microsoft.com/office/drawing/2014/main" id="{B060B725-57AF-40DB-A849-69CD85B58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8" t="-14037" r="49674" b="-19485"/>
            <a:stretch/>
          </p:blipFill>
          <p:spPr>
            <a:xfrm>
              <a:off x="27889201" y="23926814"/>
              <a:ext cx="4952999" cy="2971782"/>
            </a:xfrm>
            <a:prstGeom prst="rect">
              <a:avLst/>
            </a:prstGeom>
          </p:spPr>
        </p:pic>
        <p:pic>
          <p:nvPicPr>
            <p:cNvPr id="15" name="Picture 14" descr="NKU_CMYK_A [Converted].png">
              <a:extLst>
                <a:ext uri="{FF2B5EF4-FFF2-40B4-BE49-F238E27FC236}">
                  <a16:creationId xmlns:a16="http://schemas.microsoft.com/office/drawing/2014/main" id="{C91CB5D8-EFFD-4986-837E-B1014285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0" r="-5085" b="24680"/>
            <a:stretch/>
          </p:blipFill>
          <p:spPr>
            <a:xfrm>
              <a:off x="27674764" y="26288999"/>
              <a:ext cx="5410200" cy="1676401"/>
            </a:xfrm>
            <a:prstGeom prst="rect">
              <a:avLst/>
            </a:prstGeom>
          </p:spPr>
        </p:pic>
        <p:pic>
          <p:nvPicPr>
            <p:cNvPr id="20" name="Picture 19" descr="NKU_CMYK_A [Converted].png">
              <a:extLst>
                <a:ext uri="{FF2B5EF4-FFF2-40B4-BE49-F238E27FC236}">
                  <a16:creationId xmlns:a16="http://schemas.microsoft.com/office/drawing/2014/main" id="{9A4D9C74-57A4-49D3-A581-5140DE652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9" t="76677" r="9282" b="2781"/>
            <a:stretch/>
          </p:blipFill>
          <p:spPr>
            <a:xfrm>
              <a:off x="28512964" y="27965400"/>
              <a:ext cx="3733800" cy="457199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046A74-6797-4CC2-B9B3-FAF56C817913}"/>
              </a:ext>
            </a:extLst>
          </p:cNvPr>
          <p:cNvSpPr txBox="1"/>
          <p:nvPr/>
        </p:nvSpPr>
        <p:spPr>
          <a:xfrm>
            <a:off x="12483575" y="27136080"/>
            <a:ext cx="609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ESO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FA87F03-1250-4AB9-B01D-42C0659B6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536" y="21584373"/>
            <a:ext cx="22094126" cy="7991493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78868570-60C9-49BF-B3E3-C969F65583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924" y="5575360"/>
            <a:ext cx="21345351" cy="160090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FF7F766-7C15-4F17-AE92-67B8F62C729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719640" y="6476400"/>
              <a:ext cx="25697880" cy="24351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FF7F766-7C15-4F17-AE92-67B8F62C72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03800" y="6413040"/>
                <a:ext cx="25729200" cy="244785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E57EF3A-884B-4CEB-93C4-EF6ED5A98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6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87"/>
    </mc:Choice>
    <mc:Fallback>
      <p:transition spd="slow" advTm="3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6" t="49058" r="-269" b="-298"/>
          <a:stretch/>
        </p:blipFill>
        <p:spPr bwMode="auto">
          <a:xfrm>
            <a:off x="38116043" y="23393400"/>
            <a:ext cx="5967538" cy="9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6257640" y="1105159"/>
            <a:ext cx="34204560" cy="3535246"/>
          </a:xfrm>
          <a:prstGeom prst="rect">
            <a:avLst/>
          </a:prstGeom>
          <a:noFill/>
          <a:ln>
            <a:noFill/>
          </a:ln>
        </p:spPr>
        <p:txBody>
          <a:bodyPr wrap="square" lIns="457128" tIns="457128" rIns="457128" bIns="457128" rtlCol="0" anchor="ctr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600" dirty="0">
                <a:latin typeface="+mj-lt"/>
              </a:rPr>
              <a:t>Future Work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7912C3-98A0-463A-BEF4-758C26B40991}"/>
              </a:ext>
            </a:extLst>
          </p:cNvPr>
          <p:cNvGrpSpPr/>
          <p:nvPr/>
        </p:nvGrpSpPr>
        <p:grpSpPr>
          <a:xfrm>
            <a:off x="0" y="5362075"/>
            <a:ext cx="43891200" cy="152400"/>
            <a:chOff x="0" y="6019800"/>
            <a:chExt cx="43891200" cy="1524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0" y="6172200"/>
              <a:ext cx="43891200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019800"/>
              <a:ext cx="438912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6B124-1089-4DCC-A1CF-10F623C1EB25}"/>
              </a:ext>
            </a:extLst>
          </p:cNvPr>
          <p:cNvGrpSpPr/>
          <p:nvPr/>
        </p:nvGrpSpPr>
        <p:grpSpPr>
          <a:xfrm>
            <a:off x="633003" y="590676"/>
            <a:ext cx="5410200" cy="4495785"/>
            <a:chOff x="27674764" y="23926814"/>
            <a:chExt cx="5410200" cy="4495785"/>
          </a:xfrm>
        </p:grpSpPr>
        <p:pic>
          <p:nvPicPr>
            <p:cNvPr id="14" name="Picture 13" descr="NKU_CMYK_A [Converted].png">
              <a:extLst>
                <a:ext uri="{FF2B5EF4-FFF2-40B4-BE49-F238E27FC236}">
                  <a16:creationId xmlns:a16="http://schemas.microsoft.com/office/drawing/2014/main" id="{B060B725-57AF-40DB-A849-69CD85B58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8" t="-14037" r="49674" b="-19485"/>
            <a:stretch/>
          </p:blipFill>
          <p:spPr>
            <a:xfrm>
              <a:off x="27889201" y="23926814"/>
              <a:ext cx="4952999" cy="2971782"/>
            </a:xfrm>
            <a:prstGeom prst="rect">
              <a:avLst/>
            </a:prstGeom>
          </p:spPr>
        </p:pic>
        <p:pic>
          <p:nvPicPr>
            <p:cNvPr id="15" name="Picture 14" descr="NKU_CMYK_A [Converted].png">
              <a:extLst>
                <a:ext uri="{FF2B5EF4-FFF2-40B4-BE49-F238E27FC236}">
                  <a16:creationId xmlns:a16="http://schemas.microsoft.com/office/drawing/2014/main" id="{C91CB5D8-EFFD-4986-837E-B1014285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0" r="-5085" b="24680"/>
            <a:stretch/>
          </p:blipFill>
          <p:spPr>
            <a:xfrm>
              <a:off x="27674764" y="26288999"/>
              <a:ext cx="5410200" cy="1676401"/>
            </a:xfrm>
            <a:prstGeom prst="rect">
              <a:avLst/>
            </a:prstGeom>
          </p:spPr>
        </p:pic>
        <p:pic>
          <p:nvPicPr>
            <p:cNvPr id="20" name="Picture 19" descr="NKU_CMYK_A [Converted].png">
              <a:extLst>
                <a:ext uri="{FF2B5EF4-FFF2-40B4-BE49-F238E27FC236}">
                  <a16:creationId xmlns:a16="http://schemas.microsoft.com/office/drawing/2014/main" id="{9A4D9C74-57A4-49D3-A581-5140DE652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9" t="76677" r="9282" b="2781"/>
            <a:stretch/>
          </p:blipFill>
          <p:spPr>
            <a:xfrm>
              <a:off x="28512964" y="27965400"/>
              <a:ext cx="3733800" cy="457199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046A74-6797-4CC2-B9B3-FAF56C817913}"/>
              </a:ext>
            </a:extLst>
          </p:cNvPr>
          <p:cNvSpPr txBox="1"/>
          <p:nvPr/>
        </p:nvSpPr>
        <p:spPr>
          <a:xfrm>
            <a:off x="10747018" y="27136080"/>
            <a:ext cx="609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ESO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ABFCB-7A97-4253-96A2-490DE825853D}"/>
              </a:ext>
            </a:extLst>
          </p:cNvPr>
          <p:cNvSpPr txBox="1"/>
          <p:nvPr/>
        </p:nvSpPr>
        <p:spPr>
          <a:xfrm>
            <a:off x="633003" y="6705600"/>
            <a:ext cx="37085997" cy="5842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Account for all differences between </a:t>
            </a:r>
            <a:r>
              <a:rPr lang="en-US" dirty="0" err="1"/>
              <a:t>AstroImageJ</a:t>
            </a:r>
            <a:r>
              <a:rPr lang="en-US" dirty="0"/>
              <a:t> and Python script results</a:t>
            </a:r>
          </a:p>
          <a:p>
            <a:pPr marL="1143000" indent="-1143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Integrate Centroiding and image alignment into Python processing technique</a:t>
            </a:r>
          </a:p>
          <a:p>
            <a:pPr marL="1143000" indent="-1143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Construct fully automated data processing pipeline with Python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2EC41F7-233C-4AC3-9117-1354504D7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0" y="17827385"/>
            <a:ext cx="21046337" cy="1350735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E4472588-89DC-4610-BE10-58073292C0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534" y="17827385"/>
            <a:ext cx="14614509" cy="135073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7004E8-B04C-40AB-AE7E-198CCF580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1"/>
    </mc:Choice>
    <mc:Fallback>
      <p:transition spd="slow" advTm="3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9.1|1.8|6.1|4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6307</TotalTime>
  <Words>367</Words>
  <Application>Microsoft Office PowerPoint</Application>
  <PresentationFormat>Custom</PresentationFormat>
  <Paragraphs>64</Paragraphs>
  <Slides>10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MBC Inc</dc:creator>
  <cp:lastModifiedBy>David</cp:lastModifiedBy>
  <cp:revision>251</cp:revision>
  <dcterms:created xsi:type="dcterms:W3CDTF">2010-06-27T03:56:12Z</dcterms:created>
  <dcterms:modified xsi:type="dcterms:W3CDTF">2020-11-01T03:46:47Z</dcterms:modified>
</cp:coreProperties>
</file>