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1" r:id="rId5"/>
    <p:sldId id="262" r:id="rId6"/>
    <p:sldId id="260" r:id="rId7"/>
    <p:sldId id="263" r:id="rId8"/>
    <p:sldId id="264" r:id="rId9"/>
    <p:sldId id="265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01C34F79-8C84-4B6A-AFC3-35F7B46F6757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7B5096B3-F78D-4EFF-B8D9-76EADAA462D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0515278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4F79-8C84-4B6A-AFC3-35F7B46F6757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96B3-F78D-4EFF-B8D9-76EADAA46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95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4F79-8C84-4B6A-AFC3-35F7B46F6757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96B3-F78D-4EFF-B8D9-76EADAA46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407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4F79-8C84-4B6A-AFC3-35F7B46F6757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96B3-F78D-4EFF-B8D9-76EADAA46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4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4F79-8C84-4B6A-AFC3-35F7B46F6757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96B3-F78D-4EFF-B8D9-76EADAA462D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836798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4F79-8C84-4B6A-AFC3-35F7B46F6757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96B3-F78D-4EFF-B8D9-76EADAA46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0531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4F79-8C84-4B6A-AFC3-35F7B46F6757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96B3-F78D-4EFF-B8D9-76EADAA46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68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4F79-8C84-4B6A-AFC3-35F7B46F6757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96B3-F78D-4EFF-B8D9-76EADAA46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16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4F79-8C84-4B6A-AFC3-35F7B46F6757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96B3-F78D-4EFF-B8D9-76EADAA46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924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4F79-8C84-4B6A-AFC3-35F7B46F6757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96B3-F78D-4EFF-B8D9-76EADAA46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680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34F79-8C84-4B6A-AFC3-35F7B46F6757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5096B3-F78D-4EFF-B8D9-76EADAA46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016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1C34F79-8C84-4B6A-AFC3-35F7B46F6757}" type="datetimeFigureOut">
              <a:rPr lang="en-US" smtClean="0"/>
              <a:t>10/30/2020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7B5096B3-F78D-4EFF-B8D9-76EADAA462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30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342482-3ACF-413F-8352-39E719FD77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60123" y="360459"/>
            <a:ext cx="5807362" cy="2505868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Vibrational communication in the Atlantic mudskipper, </a:t>
            </a:r>
            <a:r>
              <a:rPr lang="en-US" sz="3600" i="1" dirty="0" err="1"/>
              <a:t>Periopthalmus</a:t>
            </a:r>
            <a:r>
              <a:rPr lang="en-US" sz="3600" i="1" dirty="0"/>
              <a:t> </a:t>
            </a:r>
            <a:r>
              <a:rPr lang="en-US" sz="3600" i="1" dirty="0" err="1"/>
              <a:t>barbarus</a:t>
            </a:r>
            <a:endParaRPr lang="en-US" sz="3600" i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41A0C7-FB90-466B-8629-CF90A7DB6B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40404" y="2998304"/>
            <a:ext cx="5246800" cy="1691640"/>
          </a:xfrm>
        </p:spPr>
        <p:txBody>
          <a:bodyPr>
            <a:normAutofit/>
          </a:bodyPr>
          <a:lstStyle/>
          <a:p>
            <a:pPr algn="ctr"/>
            <a:r>
              <a:rPr lang="en-US" sz="2000" dirty="0">
                <a:solidFill>
                  <a:schemeClr val="tx1">
                    <a:lumMod val="85000"/>
                  </a:schemeClr>
                </a:solidFill>
              </a:rPr>
              <a:t>Seth Hoffman, Michael E. Smith, Gianluca Polgar</a:t>
            </a:r>
          </a:p>
          <a:p>
            <a:pPr algn="ctr"/>
            <a:r>
              <a:rPr lang="en-US" sz="2000" dirty="0">
                <a:solidFill>
                  <a:schemeClr val="tx1">
                    <a:lumMod val="85000"/>
                  </a:schemeClr>
                </a:solidFill>
              </a:rPr>
              <a:t>Western Kentucky University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1C58D8C-87B3-43AC-9CCA-74639400423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3" r="25292" b="-1"/>
          <a:stretch/>
        </p:blipFill>
        <p:spPr>
          <a:xfrm>
            <a:off x="4370" y="0"/>
            <a:ext cx="5927508" cy="68579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C44E05-A11C-49DE-A475-6760EB82DB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5994" y="4689944"/>
            <a:ext cx="1675620" cy="1675620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EA5199D-104E-46BD-A8C0-F6D38FA005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7384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83"/>
    </mc:Choice>
    <mc:Fallback>
      <p:transition spd="slow" advTm="24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9203C4-D870-4887-BF49-BCFEF0FAF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" y="0"/>
            <a:ext cx="9692640" cy="763670"/>
          </a:xfrm>
        </p:spPr>
        <p:txBody>
          <a:bodyPr>
            <a:normAutofit/>
          </a:bodyPr>
          <a:lstStyle/>
          <a:p>
            <a:r>
              <a:rPr lang="en-US" sz="4000" dirty="0"/>
              <a:t>Sound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1DA14-15CA-447D-B226-81B1EEB2EF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262" y="4951932"/>
            <a:ext cx="4234424" cy="7636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i="1" dirty="0"/>
              <a:t>Inverse relationship between fish size and frequency of calls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D603618-CA58-4968-BF51-8E18EAF961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471" y="1007685"/>
            <a:ext cx="4234424" cy="3944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D90B97D-CBE4-43FA-B4A3-0852C5D72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2515" y="1008116"/>
            <a:ext cx="3990078" cy="39438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6C18545-0480-4D52-A4FA-A4677CAE76C0}"/>
              </a:ext>
            </a:extLst>
          </p:cNvPr>
          <p:cNvSpPr txBox="1"/>
          <p:nvPr/>
        </p:nvSpPr>
        <p:spPr>
          <a:xfrm>
            <a:off x="6096000" y="4921047"/>
            <a:ext cx="45234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Significant linear regression relationship between size ratio of the competing fish and the peak frequencies of produced sounds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E009E55-1A9F-4FB1-9FA0-E45F11E100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1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912"/>
    </mc:Choice>
    <mc:Fallback>
      <p:transition spd="slow" advTm="38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44FC7-396A-45EA-B983-B21061561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" y="0"/>
            <a:ext cx="9692640" cy="776922"/>
          </a:xfrm>
        </p:spPr>
        <p:txBody>
          <a:bodyPr>
            <a:normAutofit/>
          </a:bodyPr>
          <a:lstStyle/>
          <a:p>
            <a:r>
              <a:rPr lang="en-US" sz="4000" dirty="0"/>
              <a:t>Conclusions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8FBC61-FE53-46C0-93DA-9391F0D84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550" y="882270"/>
            <a:ext cx="8030816" cy="435133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Fish size and sound frequency relationships followed the expected inverse relationship.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It is unclear why the </a:t>
            </a:r>
            <a:r>
              <a:rPr lang="en-US" sz="2200" dirty="0" err="1"/>
              <a:t>frequency:size</a:t>
            </a:r>
            <a:r>
              <a:rPr lang="en-US" sz="2200" dirty="0"/>
              <a:t> ratio relationship is opposite to what would be expected from the </a:t>
            </a:r>
            <a:r>
              <a:rPr lang="en-US" sz="2200" dirty="0" err="1"/>
              <a:t>size:frequency</a:t>
            </a:r>
            <a:r>
              <a:rPr lang="en-US" sz="2200" dirty="0"/>
              <a:t> relationship.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Dyadic contests usually favor the territorial resident of the contest setting. Resident fishes also reliably produce the most calls.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Influences of sex pairing seem to have no indication of contest outcome or sound production.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579CE7-45B1-4521-B382-162F9E6EC8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2366" y="2509183"/>
            <a:ext cx="2849770" cy="1932407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CE9F194-1DB0-4CEC-AB3C-0365F69C54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474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78"/>
    </mc:Choice>
    <mc:Fallback>
      <p:transition spd="slow" advTm="36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EE327-3DE7-47CA-9F52-71A1F8E18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707" y="177284"/>
            <a:ext cx="4534047" cy="778196"/>
          </a:xfrm>
        </p:spPr>
        <p:txBody>
          <a:bodyPr>
            <a:normAutofit/>
          </a:bodyPr>
          <a:lstStyle/>
          <a:p>
            <a:r>
              <a:rPr lang="en-US" sz="4000" dirty="0"/>
              <a:t>Future Directions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0CF6C96-4596-4D83-A9F9-A3AB22AB4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23957-74DE-4932-9795-7C66D9674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9789" y="1032127"/>
            <a:ext cx="4710748" cy="3853219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Morphological examination with an emphasis on the sound generating mechanism.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Sound analysis comparing territorial disputes to courtship interactions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Possible differentiation of sound characteristics/production in different sexes.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Supported by WKU FUSE Grant</a:t>
            </a:r>
          </a:p>
        </p:txBody>
      </p:sp>
      <p:pic>
        <p:nvPicPr>
          <p:cNvPr id="7" name="Picture 6" descr="A close up of a frog&#10;&#10;Description automatically generated">
            <a:extLst>
              <a:ext uri="{FF2B5EF4-FFF2-40B4-BE49-F238E27FC236}">
                <a16:creationId xmlns:a16="http://schemas.microsoft.com/office/drawing/2014/main" id="{84CB07E8-AB61-4AC5-82FB-8CCC17A267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9" r="31933" b="-1"/>
          <a:stretch/>
        </p:blipFill>
        <p:spPr>
          <a:xfrm>
            <a:off x="6097181" y="10"/>
            <a:ext cx="6094819" cy="6857990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0C4FF240-4AF5-4513-A390-F3078CA0FC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06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716"/>
    </mc:Choice>
    <mc:Fallback>
      <p:transition spd="slow" advTm="59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1E909-2E99-4320-9308-654FC8241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" y="106016"/>
            <a:ext cx="9692640" cy="829931"/>
          </a:xfrm>
        </p:spPr>
        <p:txBody>
          <a:bodyPr>
            <a:normAutofit/>
          </a:bodyPr>
          <a:lstStyle/>
          <a:p>
            <a:r>
              <a:rPr lang="en-US" sz="4000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865BF3-446E-41FC-896A-B04FADACC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1122081"/>
            <a:ext cx="9692640" cy="50358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Acoustic communication common in many teleost fish species. 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3E84E2-6C89-49AA-905D-B159903FBE85}"/>
              </a:ext>
            </a:extLst>
          </p:cNvPr>
          <p:cNvSpPr txBox="1"/>
          <p:nvPr/>
        </p:nvSpPr>
        <p:spPr>
          <a:xfrm>
            <a:off x="448188" y="1625663"/>
            <a:ext cx="940904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/>
              <a:t>Sound production in fishes accomplished in a variety of mechanisms.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708F43-67C3-458D-A779-6E16A4C24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774" y="2129245"/>
            <a:ext cx="4147931" cy="35876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06F7F33-7906-4CE2-958F-70CC837E8C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911" y="2394108"/>
            <a:ext cx="5109541" cy="24073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0CA1F0-2D3C-49F4-907D-05EAF35ED8F8}"/>
              </a:ext>
            </a:extLst>
          </p:cNvPr>
          <p:cNvSpPr txBox="1"/>
          <p:nvPr/>
        </p:nvSpPr>
        <p:spPr>
          <a:xfrm>
            <a:off x="694911" y="4801451"/>
            <a:ext cx="510954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Scanning electron micrographs of modified pectoral spine of the channel catfish </a:t>
            </a:r>
            <a:r>
              <a:rPr lang="en-US" sz="1400" i="1" u="sng" dirty="0" err="1"/>
              <a:t>Ictalurus</a:t>
            </a:r>
            <a:r>
              <a:rPr lang="en-US" sz="1400" i="1" u="sng" dirty="0"/>
              <a:t> punctatus </a:t>
            </a:r>
            <a:r>
              <a:rPr lang="en-US" sz="1400" i="1" dirty="0"/>
              <a:t>used for sound production. (</a:t>
            </a:r>
            <a:r>
              <a:rPr lang="en-US" sz="1400" i="1" dirty="0" err="1"/>
              <a:t>Paramentier</a:t>
            </a:r>
            <a:r>
              <a:rPr lang="en-US" sz="1400" i="1" dirty="0"/>
              <a:t> &amp; </a:t>
            </a:r>
            <a:r>
              <a:rPr lang="en-US" sz="1400" i="1" dirty="0" err="1"/>
              <a:t>Diogo</a:t>
            </a:r>
            <a:r>
              <a:rPr lang="en-US" sz="1400" i="1" dirty="0"/>
              <a:t> 2006)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06DA2A2-4234-4E22-8996-1DC6DFDBC88B}"/>
              </a:ext>
            </a:extLst>
          </p:cNvPr>
          <p:cNvSpPr txBox="1"/>
          <p:nvPr/>
        </p:nvSpPr>
        <p:spPr>
          <a:xfrm>
            <a:off x="6096000" y="5735919"/>
            <a:ext cx="45587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Swim bladder vibrational mechanisms of catfish (</a:t>
            </a:r>
            <a:r>
              <a:rPr lang="en-US" sz="1400" i="1" dirty="0" err="1"/>
              <a:t>Ladich</a:t>
            </a:r>
            <a:r>
              <a:rPr lang="en-US" sz="1400" i="1" dirty="0"/>
              <a:t> et al. 2006)  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F23AD836-E13D-41AD-AF72-64DF39206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40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7207"/>
    </mc:Choice>
    <mc:Fallback>
      <p:transition spd="slow" advTm="47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B487B8-8FCD-4B64-AF88-C4E5BD76F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" y="225286"/>
            <a:ext cx="9692640" cy="697409"/>
          </a:xfrm>
        </p:spPr>
        <p:txBody>
          <a:bodyPr>
            <a:normAutofit/>
          </a:bodyPr>
          <a:lstStyle/>
          <a:p>
            <a:r>
              <a:rPr lang="en-US" sz="4000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700D61-1618-42F0-A025-2668C409B1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368" y="1482728"/>
            <a:ext cx="5165432" cy="4351337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err="1"/>
              <a:t>Gobiidae</a:t>
            </a:r>
            <a:r>
              <a:rPr lang="en-US" sz="2400" dirty="0"/>
              <a:t> family known to use acoustic communication underwater.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The mudskipper </a:t>
            </a:r>
            <a:r>
              <a:rPr lang="en-US" sz="2400" i="1" dirty="0" err="1"/>
              <a:t>Periopthalmodon</a:t>
            </a:r>
            <a:r>
              <a:rPr lang="en-US" sz="2400" i="1" dirty="0"/>
              <a:t> </a:t>
            </a:r>
            <a:r>
              <a:rPr lang="en-US" sz="2400" i="1" dirty="0" err="1"/>
              <a:t>septemradiatus</a:t>
            </a:r>
            <a:r>
              <a:rPr lang="en-US" sz="2400" dirty="0"/>
              <a:t> communicates via vibrations while out of the water (Polgar et al. 2011).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Context and mechanism of vibrational communication of </a:t>
            </a:r>
            <a:r>
              <a:rPr lang="en-US" sz="2400" i="1" dirty="0" err="1"/>
              <a:t>Periopthalmus</a:t>
            </a:r>
            <a:r>
              <a:rPr lang="en-US" sz="2400" i="1" dirty="0"/>
              <a:t> </a:t>
            </a:r>
            <a:r>
              <a:rPr lang="en-US" sz="2400" i="1" dirty="0" err="1"/>
              <a:t>barbarus</a:t>
            </a:r>
            <a:r>
              <a:rPr lang="en-US" sz="2400" i="1" dirty="0"/>
              <a:t> </a:t>
            </a:r>
            <a:r>
              <a:rPr lang="en-US" sz="2400" dirty="0"/>
              <a:t>is unknown.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i="1" dirty="0"/>
          </a:p>
          <a:p>
            <a:pPr>
              <a:buFont typeface="Wingdings" panose="05000000000000000000" pitchFamily="2" charset="2"/>
              <a:buChar char="Ø"/>
            </a:pPr>
            <a:endParaRPr lang="en-US" sz="2400" i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0B1903-3B77-4502-9CA4-DC6E03DB3F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1310" y="573990"/>
            <a:ext cx="5411717" cy="3651372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C89EA0B8-4994-4F0F-B033-B8B8BD1A3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33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116"/>
    </mc:Choice>
    <mc:Fallback>
      <p:transition spd="slow" advTm="311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53C9-9808-4E3E-87A3-AFFCE72A0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" y="106017"/>
            <a:ext cx="9692640" cy="808383"/>
          </a:xfrm>
        </p:spPr>
        <p:txBody>
          <a:bodyPr>
            <a:normAutofit/>
          </a:bodyPr>
          <a:lstStyle/>
          <a:p>
            <a:r>
              <a:rPr lang="en-US" sz="4000" dirty="0"/>
              <a:t>Methods: </a:t>
            </a:r>
            <a:r>
              <a:rPr lang="en-US" sz="3200" dirty="0"/>
              <a:t>Experimental Set-up</a:t>
            </a:r>
          </a:p>
        </p:txBody>
      </p:sp>
      <p:pic>
        <p:nvPicPr>
          <p:cNvPr id="5" name="Content Placeholder 4" descr="A picture containing indoor, food, sitting, dirty&#10;&#10;Description automatically generated">
            <a:extLst>
              <a:ext uri="{FF2B5EF4-FFF2-40B4-BE49-F238E27FC236}">
                <a16:creationId xmlns:a16="http://schemas.microsoft.com/office/drawing/2014/main" id="{1D8F7A5F-1505-4641-B68A-F6BCC89255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" y="1765496"/>
            <a:ext cx="5023133" cy="332701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75B9C8-B281-463C-8C37-11876729C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215062" y="-121174"/>
            <a:ext cx="3432521" cy="55036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D95FA45-E3E1-4C6C-9AA9-7DECA8B0C0FE}"/>
              </a:ext>
            </a:extLst>
          </p:cNvPr>
          <p:cNvSpPr txBox="1"/>
          <p:nvPr/>
        </p:nvSpPr>
        <p:spPr>
          <a:xfrm>
            <a:off x="548905" y="5092505"/>
            <a:ext cx="486392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Experimental tank for dyadic contest recordings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38EE58-68EF-4683-9D44-99C65BD2A810}"/>
              </a:ext>
            </a:extLst>
          </p:cNvPr>
          <p:cNvSpPr txBox="1"/>
          <p:nvPr/>
        </p:nvSpPr>
        <p:spPr>
          <a:xfrm>
            <a:off x="6321288" y="4346921"/>
            <a:ext cx="53822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Over-head layout of experimental tank.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2FA8F5F-5BF4-44FF-866C-8ECC27538645}"/>
              </a:ext>
            </a:extLst>
          </p:cNvPr>
          <p:cNvSpPr txBox="1">
            <a:spLocks/>
          </p:cNvSpPr>
          <p:nvPr/>
        </p:nvSpPr>
        <p:spPr>
          <a:xfrm>
            <a:off x="483516" y="5820132"/>
            <a:ext cx="10442712" cy="9318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200"/>
              <a:t>Dyadic interactions and contests produce recordable sounds for contextual analysis.</a:t>
            </a:r>
            <a:endParaRPr lang="en-US" sz="22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706A3D3-C679-4F52-8D77-CAF96C8879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436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074"/>
    </mc:Choice>
    <mc:Fallback>
      <p:transition spd="slow" advTm="650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626545-BA88-49AC-9C77-BB4DB4242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" y="185529"/>
            <a:ext cx="9692640" cy="670905"/>
          </a:xfrm>
        </p:spPr>
        <p:txBody>
          <a:bodyPr>
            <a:normAutofit/>
          </a:bodyPr>
          <a:lstStyle/>
          <a:p>
            <a:r>
              <a:rPr lang="en-US" sz="4000" dirty="0"/>
              <a:t>Methods: </a:t>
            </a:r>
            <a:r>
              <a:rPr lang="en-US" sz="3200" dirty="0"/>
              <a:t>Data Collection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5585AB-5F59-4BCE-8421-713C9D21E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959" y="856434"/>
            <a:ext cx="9048320" cy="463826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sz="2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Total length, standard length, mass, and sex of 11 fish was recorded.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A fish was acclimated in tank for at least 3 days in tank (</a:t>
            </a:r>
            <a:r>
              <a:rPr lang="en-US" sz="2200" b="1" dirty="0"/>
              <a:t>resident</a:t>
            </a:r>
            <a:r>
              <a:rPr lang="en-US" sz="2200" dirty="0"/>
              <a:t>).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Then, another fish was added to the cage within the tank (</a:t>
            </a:r>
            <a:r>
              <a:rPr lang="en-US" sz="2200" b="1" dirty="0"/>
              <a:t>intruder</a:t>
            </a:r>
            <a:r>
              <a:rPr lang="en-US" sz="2200" dirty="0"/>
              <a:t>) and the interaction was video recorded while accelerometers measured vibration in the mud.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Each of the 12 fish was given an opportunity to interact as an intruder and resident.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200" dirty="0"/>
              <a:t>Both sexes were used (7 males, 5 females) and size varied from 5.9 To 13.0cm. TL.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200" dirty="0"/>
          </a:p>
          <a:p>
            <a:pPr>
              <a:buFont typeface="Wingdings" panose="05000000000000000000" pitchFamily="2" charset="2"/>
              <a:buChar char="Ø"/>
            </a:pP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0AFEA8-60F5-4EA3-9BEC-14D1B76BE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96" y="1624272"/>
            <a:ext cx="2696272" cy="1804728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0410CAAE-211E-4F90-AD5A-CEC913810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398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467"/>
    </mc:Choice>
    <mc:Fallback>
      <p:transition spd="slow" advTm="90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0B7ED-41C5-4742-85C7-C94F2335E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" y="132521"/>
            <a:ext cx="9692640" cy="816679"/>
          </a:xfrm>
        </p:spPr>
        <p:txBody>
          <a:bodyPr>
            <a:normAutofit/>
          </a:bodyPr>
          <a:lstStyle/>
          <a:p>
            <a:r>
              <a:rPr lang="en-US" sz="4000" dirty="0"/>
              <a:t>Methods: </a:t>
            </a:r>
            <a:r>
              <a:rPr lang="en-US" sz="3200" dirty="0" err="1"/>
              <a:t>Bioacoustic</a:t>
            </a:r>
            <a:r>
              <a:rPr lang="en-US" sz="3200" dirty="0"/>
              <a:t> analysis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B16D0-4DC0-4636-8118-49408F49B7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396" y="1210457"/>
            <a:ext cx="10442712" cy="4545909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Each recorded call was analyzed and organized into call type, frequency, and behavioral context.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Call signals were exported as .wav files and importing into Audacity.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Peak frequency and duration of each call were recorded.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 Three call types were found: grunts, pulse trains, and tones.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endParaRPr lang="en-US" sz="2200" dirty="0"/>
          </a:p>
          <a:p>
            <a:pPr>
              <a:buFont typeface="Wingdings" panose="05000000000000000000" pitchFamily="2" charset="2"/>
              <a:buChar char="Ø"/>
            </a:pPr>
            <a:endParaRPr lang="en-US" sz="2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8285EF-3782-442E-868E-0FDBEEC3D0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072" y="3758190"/>
            <a:ext cx="2171023" cy="24040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59790D-5875-4626-834A-5B71A2052B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275" y="3758190"/>
            <a:ext cx="3556725" cy="18113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1BE100-908F-417A-9974-D408F01E0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7179" y="3749482"/>
            <a:ext cx="4459699" cy="181138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966A3D-BBDC-4E29-99FB-47987C9127AD}"/>
              </a:ext>
            </a:extLst>
          </p:cNvPr>
          <p:cNvSpPr txBox="1"/>
          <p:nvPr/>
        </p:nvSpPr>
        <p:spPr>
          <a:xfrm>
            <a:off x="287072" y="6162261"/>
            <a:ext cx="22522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Peak Frequency plot of a grunt.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ECC042-D86A-4DA4-A3BD-66EAD4C8B24D}"/>
              </a:ext>
            </a:extLst>
          </p:cNvPr>
          <p:cNvSpPr txBox="1"/>
          <p:nvPr/>
        </p:nvSpPr>
        <p:spPr>
          <a:xfrm>
            <a:off x="2539275" y="5618922"/>
            <a:ext cx="35567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Spectrogram of a grunt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512903-9459-4A3E-A466-A364CC5E8893}"/>
              </a:ext>
            </a:extLst>
          </p:cNvPr>
          <p:cNvSpPr txBox="1"/>
          <p:nvPr/>
        </p:nvSpPr>
        <p:spPr>
          <a:xfrm>
            <a:off x="6177180" y="5481648"/>
            <a:ext cx="4459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/>
              <a:t>Spectrogram of a pulse train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34380DD-2E49-40D0-BE72-897092767B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828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514"/>
    </mc:Choice>
    <mc:Fallback>
      <p:transition spd="slow" advTm="79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55710-A06F-4E56-8A47-74611CDB4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" y="106017"/>
            <a:ext cx="9692640" cy="790174"/>
          </a:xfrm>
        </p:spPr>
        <p:txBody>
          <a:bodyPr>
            <a:normAutofit/>
          </a:bodyPr>
          <a:lstStyle/>
          <a:p>
            <a:r>
              <a:rPr lang="en-US" sz="4000" dirty="0"/>
              <a:t>Contest Results: </a:t>
            </a:r>
            <a:r>
              <a:rPr lang="en-US" sz="3200" dirty="0"/>
              <a:t>Size and role context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65F1B5-402C-4C23-B50C-C80BA9E467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417" y="1126436"/>
            <a:ext cx="5354154" cy="48237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1EF6B0-A1ED-4EE9-9E80-EAE98C9EFCAF}"/>
              </a:ext>
            </a:extLst>
          </p:cNvPr>
          <p:cNvSpPr txBox="1"/>
          <p:nvPr/>
        </p:nvSpPr>
        <p:spPr>
          <a:xfrm>
            <a:off x="569843" y="1690062"/>
            <a:ext cx="502257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/>
              <a:t>Residents almost always won contests and made a majority of the calls.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/>
              <a:t>Large resident never beaten by intruder. </a:t>
            </a:r>
          </a:p>
          <a:p>
            <a:endParaRPr lang="en-US" sz="2200" dirty="0"/>
          </a:p>
          <a:p>
            <a:endParaRPr lang="en-US" sz="2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200" dirty="0"/>
              <a:t>Intruders only won and made calls at equal or larger size relative to resident.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38C1E04-4BE8-4EB7-96EB-FF12014888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24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067"/>
    </mc:Choice>
    <mc:Fallback>
      <p:transition spd="slow" advTm="31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B8E16-250D-4FF6-BC79-E15FEBDD0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" y="119268"/>
            <a:ext cx="9692640" cy="723913"/>
          </a:xfrm>
        </p:spPr>
        <p:txBody>
          <a:bodyPr>
            <a:normAutofit/>
          </a:bodyPr>
          <a:lstStyle/>
          <a:p>
            <a:r>
              <a:rPr lang="en-US" sz="4000" dirty="0"/>
              <a:t>Contest Results: </a:t>
            </a:r>
            <a:r>
              <a:rPr lang="en-US" sz="3200" dirty="0"/>
              <a:t>Sex </a:t>
            </a:r>
            <a:endParaRPr lang="en-US" sz="4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BCEBE0-1E15-4620-ACB5-49E9148D7C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232" y="1253331"/>
            <a:ext cx="5382768" cy="4351337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Winners were of all combinations: </a:t>
            </a:r>
          </a:p>
          <a:p>
            <a:pPr marL="0" indent="0">
              <a:buNone/>
            </a:pPr>
            <a:r>
              <a:rPr lang="en-US" sz="2400" dirty="0"/>
              <a:t>Male/Female, Resident/Intruder </a:t>
            </a:r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Female Intruders never won against female residents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00379D-9A3F-46B9-A59A-0695A2FDAB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5057" y="843181"/>
            <a:ext cx="4955071" cy="4479091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84EBEFF-3F96-42C1-9FE0-CE56F1A956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86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68"/>
    </mc:Choice>
    <mc:Fallback>
      <p:transition spd="slow" advTm="24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1305-8593-4ACC-AB0F-2A7E60C9B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592" y="0"/>
            <a:ext cx="9692640" cy="776922"/>
          </a:xfrm>
        </p:spPr>
        <p:txBody>
          <a:bodyPr>
            <a:normAutofit/>
          </a:bodyPr>
          <a:lstStyle/>
          <a:p>
            <a:r>
              <a:rPr lang="en-US" sz="4000" dirty="0"/>
              <a:t>Sound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DE8D9-2045-4C96-BEA6-94BADE002B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281" y="1253331"/>
            <a:ext cx="5390719" cy="4351337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Total calls: 172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Pulses: 24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Grunts: 134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Tones: 14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400" dirty="0"/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Resident: 152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400" dirty="0"/>
              <a:t>Intruder: 20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511D83-6D52-495F-92F1-0782D8E33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5531" y="250610"/>
            <a:ext cx="3882886" cy="34328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253302-F868-43BF-ABDA-300CA9C4EF2E}"/>
              </a:ext>
            </a:extLst>
          </p:cNvPr>
          <p:cNvSpPr txBox="1"/>
          <p:nvPr/>
        </p:nvSpPr>
        <p:spPr>
          <a:xfrm>
            <a:off x="4068419" y="3636653"/>
            <a:ext cx="3439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No statistical difference in frequency between different call types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ACF792-A226-410D-9901-0CF0508B95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4102" y="2152656"/>
            <a:ext cx="3797808" cy="34912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99D7F8-0AB2-45F8-AF20-D78FBD1BA8BA}"/>
              </a:ext>
            </a:extLst>
          </p:cNvPr>
          <p:cNvSpPr txBox="1"/>
          <p:nvPr/>
        </p:nvSpPr>
        <p:spPr>
          <a:xfrm>
            <a:off x="7726017" y="5643870"/>
            <a:ext cx="3436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Intruders produced calls with higher mean peak frequencies than residents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3733DC8-6152-497E-9191-289FE15A96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910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67"/>
    </mc:Choice>
    <mc:Fallback>
      <p:transition spd="slow" advTm="51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1436</TotalTime>
  <Words>572</Words>
  <Application>Microsoft Office PowerPoint</Application>
  <PresentationFormat>Widescreen</PresentationFormat>
  <Paragraphs>76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Century Schoolbook</vt:lpstr>
      <vt:lpstr>Wingdings</vt:lpstr>
      <vt:lpstr>Wingdings 2</vt:lpstr>
      <vt:lpstr>View</vt:lpstr>
      <vt:lpstr>Vibrational communication in the Atlantic mudskipper, Periopthalmus barbarus</vt:lpstr>
      <vt:lpstr>Introduction</vt:lpstr>
      <vt:lpstr>Introduction</vt:lpstr>
      <vt:lpstr>Methods: Experimental Set-up</vt:lpstr>
      <vt:lpstr>Methods: Data Collection</vt:lpstr>
      <vt:lpstr>Methods: Bioacoustic analysis </vt:lpstr>
      <vt:lpstr>Contest Results: Size and role context</vt:lpstr>
      <vt:lpstr>Contest Results: Sex </vt:lpstr>
      <vt:lpstr>Sound Results</vt:lpstr>
      <vt:lpstr>Sound Results</vt:lpstr>
      <vt:lpstr>Conclusions </vt:lpstr>
      <vt:lpstr>Future Directions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Vibrational communication in the Atlantic mudskipper, Periopthalmus barbarus</dc:title>
  <dc:creator>seth hoffman</dc:creator>
  <cp:lastModifiedBy>seth hoffman</cp:lastModifiedBy>
  <cp:revision>10</cp:revision>
  <dcterms:created xsi:type="dcterms:W3CDTF">2020-10-28T23:57:45Z</dcterms:created>
  <dcterms:modified xsi:type="dcterms:W3CDTF">2020-11-01T00:36:19Z</dcterms:modified>
</cp:coreProperties>
</file>