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Lst>
  <p:notesMasterIdLst>
    <p:notesMasterId r:id="rId3"/>
  </p:notesMasterIdLst>
  <p:sldIdLst>
    <p:sldId id="256" r:id="rId2"/>
  </p:sldIdLst>
  <p:sldSz cx="374904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p15:clr>
            <a:srgbClr val="A4A3A4"/>
          </p15:clr>
        </p15:guide>
        <p15:guide id="2" pos="118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49" autoAdjust="0"/>
    <p:restoredTop sz="94660"/>
  </p:normalViewPr>
  <p:slideViewPr>
    <p:cSldViewPr snapToGrid="0">
      <p:cViewPr>
        <p:scale>
          <a:sx n="30" d="100"/>
          <a:sy n="30" d="100"/>
        </p:scale>
        <p:origin x="252" y="24"/>
      </p:cViewPr>
      <p:guideLst>
        <p:guide orient="horz" pos="8640"/>
        <p:guide pos="118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260287201599769E-2"/>
          <c:y val="0.1046486368128243"/>
          <c:w val="0.84032507696489323"/>
          <c:h val="0.77650904229726503"/>
        </c:manualLayout>
      </c:layout>
      <c:scatterChart>
        <c:scatterStyle val="lineMarker"/>
        <c:varyColors val="0"/>
        <c:ser>
          <c:idx val="0"/>
          <c:order val="0"/>
          <c:tx>
            <c:v>Birds</c:v>
          </c:tx>
          <c:spPr>
            <a:ln w="19050" cap="rnd">
              <a:solidFill>
                <a:schemeClr val="accent6"/>
              </a:solidFill>
              <a:round/>
            </a:ln>
            <a:effectLst/>
          </c:spPr>
          <c:marker>
            <c:symbol val="diamond"/>
            <c:size val="8"/>
            <c:spPr>
              <a:solidFill>
                <a:schemeClr val="accent6"/>
              </a:solidFill>
              <a:ln w="9525">
                <a:solidFill>
                  <a:schemeClr val="accent6"/>
                </a:solidFill>
              </a:ln>
              <a:effectLst/>
            </c:spPr>
          </c:marker>
          <c:dPt>
            <c:idx val="15"/>
            <c:marker>
              <c:spPr>
                <a:solidFill>
                  <a:schemeClr val="accent6"/>
                </a:solidFill>
                <a:ln w="9525">
                  <a:solidFill>
                    <a:schemeClr val="accent1">
                      <a:alpha val="72000"/>
                    </a:schemeClr>
                  </a:solidFill>
                </a:ln>
                <a:effectLst/>
              </c:spPr>
            </c:marker>
            <c:bubble3D val="0"/>
            <c:extLst>
              <c:ext xmlns:c16="http://schemas.microsoft.com/office/drawing/2014/chart" uri="{C3380CC4-5D6E-409C-BE32-E72D297353CC}">
                <c16:uniqueId val="{00000000-28CB-4289-9A06-E3A65F06BAB1}"/>
              </c:ext>
            </c:extLst>
          </c:dPt>
          <c:dLbls>
            <c:dLbl>
              <c:idx val="0"/>
              <c:layout>
                <c:manualLayout>
                  <c:x val="5.2635538064715603E-3"/>
                  <c:y val="-3.6589828027808267E-2"/>
                </c:manualLayout>
              </c:layout>
              <c:tx>
                <c:rich>
                  <a:bodyPr/>
                  <a:lstStyle/>
                  <a:p>
                    <a:fld id="{AEFF041E-4718-4CF8-822C-E5D8F08EAC7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8CB-4289-9A06-E3A65F06BAB1}"/>
                </c:ext>
              </c:extLst>
            </c:dLbl>
            <c:dLbl>
              <c:idx val="1"/>
              <c:layout>
                <c:manualLayout>
                  <c:x val="-5.2635538064715603E-3"/>
                  <c:y val="4.2078302231979378E-2"/>
                </c:manualLayout>
              </c:layout>
              <c:tx>
                <c:rich>
                  <a:bodyPr/>
                  <a:lstStyle/>
                  <a:p>
                    <a:fld id="{35F070C8-9186-4909-B934-ED720C774A6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8CB-4289-9A06-E3A65F06BAB1}"/>
                </c:ext>
              </c:extLst>
            </c:dLbl>
            <c:dLbl>
              <c:idx val="2"/>
              <c:layout>
                <c:manualLayout>
                  <c:x val="-3.9476653548536703E-3"/>
                  <c:y val="3.2930845225027372E-2"/>
                </c:manualLayout>
              </c:layout>
              <c:tx>
                <c:rich>
                  <a:bodyPr/>
                  <a:lstStyle/>
                  <a:p>
                    <a:fld id="{EDD3E061-B95F-4A14-AE72-FC298186D22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8CB-4289-9A06-E3A65F06BAB1}"/>
                </c:ext>
              </c:extLst>
            </c:dLbl>
            <c:dLbl>
              <c:idx val="3"/>
              <c:layout>
                <c:manualLayout>
                  <c:x val="-3.9476653548536945E-3"/>
                  <c:y val="3.1101353823637028E-2"/>
                </c:manualLayout>
              </c:layout>
              <c:tx>
                <c:rich>
                  <a:bodyPr/>
                  <a:lstStyle/>
                  <a:p>
                    <a:fld id="{56EB8B86-E2CA-47C7-8C24-7E87E711B63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8CB-4289-9A06-E3A65F06BAB1}"/>
                </c:ext>
              </c:extLst>
            </c:dLbl>
            <c:dLbl>
              <c:idx val="4"/>
              <c:layout>
                <c:manualLayout>
                  <c:x val="-7.8953307097073162E-3"/>
                  <c:y val="2.3783388218075376E-2"/>
                </c:manualLayout>
              </c:layout>
              <c:tx>
                <c:rich>
                  <a:bodyPr/>
                  <a:lstStyle/>
                  <a:p>
                    <a:fld id="{85234BFF-2DC8-456C-A879-4BA5AED17D5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8CB-4289-9A06-E3A65F06BAB1}"/>
                </c:ext>
              </c:extLst>
            </c:dLbl>
            <c:dLbl>
              <c:idx val="5"/>
              <c:layout>
                <c:manualLayout>
                  <c:x val="-1.0527107612943169E-2"/>
                  <c:y val="5.4884742041712405E-2"/>
                </c:manualLayout>
              </c:layout>
              <c:tx>
                <c:rich>
                  <a:bodyPr/>
                  <a:lstStyle/>
                  <a:p>
                    <a:fld id="{79C242A3-A729-4190-AB18-E56CC04631C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8CB-4289-9A06-E3A65F06BAB1}"/>
                </c:ext>
              </c:extLst>
            </c:dLbl>
            <c:dLbl>
              <c:idx val="6"/>
              <c:layout>
                <c:manualLayout>
                  <c:x val="-3.9476653548536703E-3"/>
                  <c:y val="3.8419319429198684E-2"/>
                </c:manualLayout>
              </c:layout>
              <c:tx>
                <c:rich>
                  <a:bodyPr/>
                  <a:lstStyle/>
                  <a:p>
                    <a:fld id="{75CD5A2F-D63C-49F3-B8FC-DCD23C0DE60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8CB-4289-9A06-E3A65F06BAB1}"/>
                </c:ext>
              </c:extLst>
            </c:dLbl>
            <c:dLbl>
              <c:idx val="7"/>
              <c:layout>
                <c:manualLayout>
                  <c:x val="-5.2635538064715603E-3"/>
                  <c:y val="5.1225759238931579E-2"/>
                </c:manualLayout>
              </c:layout>
              <c:tx>
                <c:rich>
                  <a:bodyPr/>
                  <a:lstStyle/>
                  <a:p>
                    <a:fld id="{6EFB6F26-8195-4163-B360-84D3DCF7908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28CB-4289-9A06-E3A65F06BAB1}"/>
                </c:ext>
              </c:extLst>
            </c:dLbl>
            <c:dLbl>
              <c:idx val="8"/>
              <c:layout>
                <c:manualLayout>
                  <c:x val="-9.2112191613252792E-3"/>
                  <c:y val="3.4760336626417788E-2"/>
                </c:manualLayout>
              </c:layout>
              <c:tx>
                <c:rich>
                  <a:bodyPr/>
                  <a:lstStyle/>
                  <a:p>
                    <a:fld id="{D7AD1E7A-CC8C-4B00-9120-D5F695A558E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8CB-4289-9A06-E3A65F06BAB1}"/>
                </c:ext>
              </c:extLst>
            </c:dLbl>
            <c:dLbl>
              <c:idx val="9"/>
              <c:layout>
                <c:manualLayout>
                  <c:x val="-7.8953307097073405E-3"/>
                  <c:y val="4.3907793633369926E-2"/>
                </c:manualLayout>
              </c:layout>
              <c:tx>
                <c:rich>
                  <a:bodyPr/>
                  <a:lstStyle/>
                  <a:p>
                    <a:fld id="{9FADCA9E-75CF-4859-82EC-DC2A2460470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28CB-4289-9A06-E3A65F06BAB1}"/>
                </c:ext>
              </c:extLst>
            </c:dLbl>
            <c:dLbl>
              <c:idx val="10"/>
              <c:layout>
                <c:manualLayout>
                  <c:x val="-9.2112191613252306E-3"/>
                  <c:y val="5.1225759238931579E-2"/>
                </c:manualLayout>
              </c:layout>
              <c:tx>
                <c:rich>
                  <a:bodyPr/>
                  <a:lstStyle/>
                  <a:p>
                    <a:fld id="{C7FABDFE-418C-4D65-81F7-2189E23D8CF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8CB-4289-9A06-E3A65F06BAB1}"/>
                </c:ext>
              </c:extLst>
            </c:dLbl>
            <c:dLbl>
              <c:idx val="11"/>
              <c:layout>
                <c:manualLayout>
                  <c:x val="-7.8953307097073405E-3"/>
                  <c:y val="4.3907793633369892E-2"/>
                </c:manualLayout>
              </c:layout>
              <c:tx>
                <c:rich>
                  <a:bodyPr/>
                  <a:lstStyle/>
                  <a:p>
                    <a:fld id="{DEFE5CF8-9CBC-4787-BBE9-C155506BD1E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8CB-4289-9A06-E3A65F06BAB1}"/>
                </c:ext>
              </c:extLst>
            </c:dLbl>
            <c:dLbl>
              <c:idx val="12"/>
              <c:layout>
                <c:manualLayout>
                  <c:x val="-7.8953307097073405E-3"/>
                  <c:y val="5.3055250640321988E-2"/>
                </c:manualLayout>
              </c:layout>
              <c:tx>
                <c:rich>
                  <a:bodyPr/>
                  <a:lstStyle/>
                  <a:p>
                    <a:fld id="{570EF5C4-36FF-4087-ADA7-537FC42F80A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28CB-4289-9A06-E3A65F06BAB1}"/>
                </c:ext>
              </c:extLst>
            </c:dLbl>
            <c:dLbl>
              <c:idx val="13"/>
              <c:layout>
                <c:manualLayout>
                  <c:x val="-6.5794422580894504E-3"/>
                  <c:y val="4.5737285034760301E-2"/>
                </c:manualLayout>
              </c:layout>
              <c:tx>
                <c:rich>
                  <a:bodyPr/>
                  <a:lstStyle/>
                  <a:p>
                    <a:fld id="{7DBCB371-6073-41A1-A453-2FBAF53B994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8CB-4289-9A06-E3A65F06BAB1}"/>
                </c:ext>
              </c:extLst>
            </c:dLbl>
            <c:dLbl>
              <c:idx val="14"/>
              <c:layout>
                <c:manualLayout>
                  <c:x val="-1.4474772967796791E-2"/>
                  <c:y val="4.207830223197951E-2"/>
                </c:manualLayout>
              </c:layout>
              <c:tx>
                <c:rich>
                  <a:bodyPr/>
                  <a:lstStyle/>
                  <a:p>
                    <a:fld id="{7499F4A3-609F-4B65-8993-1B01A8120EA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8CB-4289-9A06-E3A65F06BAB1}"/>
                </c:ext>
              </c:extLst>
            </c:dLbl>
            <c:dLbl>
              <c:idx val="15"/>
              <c:layout>
                <c:manualLayout>
                  <c:x val="-1.3158884516178901E-2"/>
                  <c:y val="4.3907793633369892E-2"/>
                </c:manualLayout>
              </c:layout>
              <c:tx>
                <c:rich>
                  <a:bodyPr/>
                  <a:lstStyle/>
                  <a:p>
                    <a:fld id="{F2A9DF42-809F-4680-9044-9989681BCA7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8CB-4289-9A06-E3A65F06BAB1}"/>
                </c:ext>
              </c:extLst>
            </c:dLbl>
            <c:dLbl>
              <c:idx val="16"/>
              <c:layout>
                <c:manualLayout>
                  <c:x val="-1.0527107612943121E-2"/>
                  <c:y val="3.8419319429198684E-2"/>
                </c:manualLayout>
              </c:layout>
              <c:tx>
                <c:rich>
                  <a:bodyPr/>
                  <a:lstStyle/>
                  <a:p>
                    <a:fld id="{B823860A-8302-46C2-ADA5-712C03067BD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8CB-4289-9A06-E3A65F06BAB1}"/>
                </c:ext>
              </c:extLst>
            </c:dLbl>
            <c:dLbl>
              <c:idx val="17"/>
              <c:layout>
                <c:manualLayout>
                  <c:x val="-1.4474772967796791E-2"/>
                  <c:y val="4.0248810830589093E-2"/>
                </c:manualLayout>
              </c:layout>
              <c:tx>
                <c:rich>
                  <a:bodyPr/>
                  <a:lstStyle/>
                  <a:p>
                    <a:fld id="{A345F033-60FA-4C81-8449-0CD8BCF9382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28CB-4289-9A06-E3A65F06BAB1}"/>
                </c:ext>
              </c:extLst>
            </c:dLbl>
            <c:dLbl>
              <c:idx val="18"/>
              <c:layout>
                <c:manualLayout>
                  <c:x val="-1.1842996064561106E-2"/>
                  <c:y val="4.5737285034760301E-2"/>
                </c:manualLayout>
              </c:layout>
              <c:tx>
                <c:rich>
                  <a:bodyPr/>
                  <a:lstStyle/>
                  <a:p>
                    <a:fld id="{D8452CFE-19F2-4199-896C-74061696693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28CB-4289-9A06-E3A65F06BAB1}"/>
                </c:ext>
              </c:extLst>
            </c:dLbl>
            <c:dLbl>
              <c:idx val="19"/>
              <c:layout>
                <c:manualLayout>
                  <c:x val="-1.4474772967796886E-2"/>
                  <c:y val="4.3907793633369926E-2"/>
                </c:manualLayout>
              </c:layout>
              <c:tx>
                <c:rich>
                  <a:bodyPr/>
                  <a:lstStyle/>
                  <a:p>
                    <a:fld id="{E584E31D-A3F0-4B9F-83E8-0943B156D43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8CB-4289-9A06-E3A65F06BAB1}"/>
                </c:ext>
              </c:extLst>
            </c:dLbl>
            <c:dLbl>
              <c:idx val="20"/>
              <c:layout>
                <c:manualLayout>
                  <c:x val="-1.5790661419414681E-2"/>
                  <c:y val="4.3907793633369926E-2"/>
                </c:manualLayout>
              </c:layout>
              <c:tx>
                <c:rich>
                  <a:bodyPr/>
                  <a:lstStyle/>
                  <a:p>
                    <a:fld id="{86C000DB-98BE-4CD0-866F-04173C3069E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8CB-4289-9A06-E3A65F06BAB1}"/>
                </c:ext>
              </c:extLst>
            </c:dLbl>
            <c:dLbl>
              <c:idx val="21"/>
              <c:layout>
                <c:manualLayout>
                  <c:x val="-1.4474772967796791E-2"/>
                  <c:y val="6.2202707647274078E-2"/>
                </c:manualLayout>
              </c:layout>
              <c:tx>
                <c:rich>
                  <a:bodyPr/>
                  <a:lstStyle/>
                  <a:p>
                    <a:fld id="{DA28F559-6793-4F33-8C72-595D1486FB9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28CB-4289-9A06-E3A65F06BAB1}"/>
                </c:ext>
              </c:extLst>
            </c:dLbl>
            <c:dLbl>
              <c:idx val="22"/>
              <c:layout>
                <c:manualLayout>
                  <c:x val="-1.5790661419414681E-2"/>
                  <c:y val="4.5737285034760336E-2"/>
                </c:manualLayout>
              </c:layout>
              <c:tx>
                <c:rich>
                  <a:bodyPr/>
                  <a:lstStyle/>
                  <a:p>
                    <a:fld id="{E428F381-4F7D-40A2-B422-7EA083EA657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28CB-4289-9A06-E3A65F06BAB1}"/>
                </c:ext>
              </c:extLst>
            </c:dLbl>
            <c:dLbl>
              <c:idx val="23"/>
              <c:layout>
                <c:manualLayout>
                  <c:x val="-1.4474772967796791E-2"/>
                  <c:y val="2.9271862422246615E-2"/>
                </c:manualLayout>
              </c:layout>
              <c:tx>
                <c:rich>
                  <a:bodyPr/>
                  <a:lstStyle/>
                  <a:p>
                    <a:fld id="{6D7AE60A-F4FB-4DB6-9298-92530461293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28CB-4289-9A06-E3A65F06BAB1}"/>
                </c:ext>
              </c:extLst>
            </c:dLbl>
            <c:dLbl>
              <c:idx val="24"/>
              <c:layout>
                <c:manualLayout>
                  <c:x val="-1.7248176175134994E-2"/>
                  <c:y val="5.3055250640321988E-2"/>
                </c:manualLayout>
              </c:layout>
              <c:tx>
                <c:rich>
                  <a:bodyPr/>
                  <a:lstStyle/>
                  <a:p>
                    <a:fld id="{8347CA97-902A-4C11-BD5B-412DC84DCF2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8CB-4289-9A06-E3A65F06BAB1}"/>
                </c:ext>
              </c:extLst>
            </c:dLbl>
            <c:dLbl>
              <c:idx val="25"/>
              <c:layout>
                <c:manualLayout>
                  <c:x val="-1.2328869571736387E-2"/>
                  <c:y val="4.3907793633369926E-2"/>
                </c:manualLayout>
              </c:layout>
              <c:tx>
                <c:rich>
                  <a:bodyPr/>
                  <a:lstStyle/>
                  <a:p>
                    <a:fld id="{C6763EA2-F208-4580-9364-C70059BC93D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28CB-4289-9A06-E3A65F06BAB1}"/>
                </c:ext>
              </c:extLst>
            </c:dLbl>
            <c:spPr>
              <a:noFill/>
              <a:ln>
                <a:noFill/>
              </a:ln>
              <a:effectLst/>
            </c:spPr>
            <c:txPr>
              <a:bodyPr rot="1800000" spcFirstLastPara="1" vertOverflow="clip" horzOverflow="clip" vert="horz" wrap="none" lIns="38100" tIns="19050" rIns="0" bIns="19050" anchor="b" anchorCtr="0">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'[1]Kolmogorov-Smirnov Statistics'!$A$2:$A$27</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'[1]Kolmogorov-Smirnov Statistics'!$C$2:$C$27</c:f>
              <c:numCache>
                <c:formatCode>General</c:formatCode>
                <c:ptCount val="26"/>
                <c:pt idx="0">
                  <c:v>0</c:v>
                </c:pt>
                <c:pt idx="1">
                  <c:v>0.29365079365079366</c:v>
                </c:pt>
                <c:pt idx="2">
                  <c:v>0.39285714285714285</c:v>
                </c:pt>
                <c:pt idx="3">
                  <c:v>0.47222222222222221</c:v>
                </c:pt>
                <c:pt idx="4">
                  <c:v>0.52777777777777779</c:v>
                </c:pt>
                <c:pt idx="5">
                  <c:v>0.57936507936507942</c:v>
                </c:pt>
                <c:pt idx="6">
                  <c:v>0.61904761904761907</c:v>
                </c:pt>
                <c:pt idx="7">
                  <c:v>0.65873015873015872</c:v>
                </c:pt>
                <c:pt idx="8">
                  <c:v>0.69841269841269837</c:v>
                </c:pt>
                <c:pt idx="9">
                  <c:v>0.73412698412698407</c:v>
                </c:pt>
                <c:pt idx="10">
                  <c:v>0.76587301587301582</c:v>
                </c:pt>
                <c:pt idx="11">
                  <c:v>0.79761904761904756</c:v>
                </c:pt>
                <c:pt idx="12">
                  <c:v>0.8214285714285714</c:v>
                </c:pt>
                <c:pt idx="13">
                  <c:v>0.84126984126984128</c:v>
                </c:pt>
                <c:pt idx="14">
                  <c:v>0.86111111111111116</c:v>
                </c:pt>
                <c:pt idx="15">
                  <c:v>0.88095238095238104</c:v>
                </c:pt>
                <c:pt idx="16">
                  <c:v>0.89682539682539697</c:v>
                </c:pt>
                <c:pt idx="17">
                  <c:v>0.91269841269841279</c:v>
                </c:pt>
                <c:pt idx="18">
                  <c:v>0.9285714285714286</c:v>
                </c:pt>
                <c:pt idx="19">
                  <c:v>0.94444444444444442</c:v>
                </c:pt>
                <c:pt idx="20">
                  <c:v>0.95634920634920628</c:v>
                </c:pt>
                <c:pt idx="21">
                  <c:v>0.96825396825396814</c:v>
                </c:pt>
                <c:pt idx="22">
                  <c:v>0.97619047619047605</c:v>
                </c:pt>
                <c:pt idx="23">
                  <c:v>0.98412698412698396</c:v>
                </c:pt>
                <c:pt idx="24">
                  <c:v>0.99206349206349187</c:v>
                </c:pt>
                <c:pt idx="25">
                  <c:v>0.99603174603174582</c:v>
                </c:pt>
              </c:numCache>
            </c:numRef>
          </c:yVal>
          <c:smooth val="0"/>
          <c:extLst>
            <c:ext xmlns:c15="http://schemas.microsoft.com/office/drawing/2012/chart" uri="{02D57815-91ED-43cb-92C2-25804820EDAC}">
              <c15:datalabelsRange>
                <c15:f>Sheet3!$A$2:$A$27</c15:f>
                <c15:dlblRangeCache>
                  <c:ptCount val="26"/>
                  <c:pt idx="0">
                    <c:v>Song Sparrow</c:v>
                  </c:pt>
                  <c:pt idx="1">
                    <c:v>Carolina Chickadee</c:v>
                  </c:pt>
                  <c:pt idx="2">
                    <c:v>Wild Turkey</c:v>
                  </c:pt>
                  <c:pt idx="3">
                    <c:v>Turkey Vulture</c:v>
                  </c:pt>
                  <c:pt idx="4">
                    <c:v>Mallard</c:v>
                  </c:pt>
                  <c:pt idx="5">
                    <c:v>White-breasted Nuthatch</c:v>
                  </c:pt>
                  <c:pt idx="6">
                    <c:v>Red-tailed Hawk</c:v>
                  </c:pt>
                  <c:pt idx="7">
                    <c:v>Red-bellied Woodpecker</c:v>
                  </c:pt>
                  <c:pt idx="8">
                    <c:v>Tufted Titmouse</c:v>
                  </c:pt>
                  <c:pt idx="9">
                    <c:v>Downy Woodpecker</c:v>
                  </c:pt>
                  <c:pt idx="10">
                    <c:v>American Tree Sparrow</c:v>
                  </c:pt>
                  <c:pt idx="11">
                    <c:v>American Goldfinch</c:v>
                  </c:pt>
                  <c:pt idx="12">
                    <c:v>White-throated Sparrow</c:v>
                  </c:pt>
                  <c:pt idx="13">
                    <c:v>Northern Cardinal</c:v>
                  </c:pt>
                  <c:pt idx="14">
                    <c:v>Dark-eyed Junco</c:v>
                  </c:pt>
                  <c:pt idx="15">
                    <c:v>Eastern Bluebird</c:v>
                  </c:pt>
                  <c:pt idx="16">
                    <c:v>Carolina Wren</c:v>
                  </c:pt>
                  <c:pt idx="17">
                    <c:v>Black Vulture</c:v>
                  </c:pt>
                  <c:pt idx="18">
                    <c:v>Belted Kingfisher</c:v>
                  </c:pt>
                  <c:pt idx="19">
                    <c:v>Brown Creeper</c:v>
                  </c:pt>
                  <c:pt idx="20">
                    <c:v>American Crow</c:v>
                  </c:pt>
                  <c:pt idx="21">
                    <c:v>Yellow-bellied Sapsucker</c:v>
                  </c:pt>
                  <c:pt idx="22">
                    <c:v>Great Blue Heron</c:v>
                  </c:pt>
                  <c:pt idx="23">
                    <c:v>Blue Jay</c:v>
                  </c:pt>
                  <c:pt idx="24">
                    <c:v>Pileated Woodpecker</c:v>
                  </c:pt>
                  <c:pt idx="25">
                    <c:v>House Sparrow</c:v>
                  </c:pt>
                </c15:dlblRangeCache>
              </c15:datalabelsRange>
            </c:ext>
            <c:ext xmlns:c16="http://schemas.microsoft.com/office/drawing/2014/chart" uri="{C3380CC4-5D6E-409C-BE32-E72D297353CC}">
              <c16:uniqueId val="{0000001A-28CB-4289-9A06-E3A65F06BAB1}"/>
            </c:ext>
          </c:extLst>
        </c:ser>
        <c:dLbls>
          <c:dLblPos val="t"/>
          <c:showLegendKey val="0"/>
          <c:showVal val="1"/>
          <c:showCatName val="0"/>
          <c:showSerName val="0"/>
          <c:showPercent val="0"/>
          <c:showBubbleSize val="0"/>
        </c:dLbls>
        <c:axId val="25551616"/>
        <c:axId val="25553536"/>
      </c:scatterChart>
      <c:valAx>
        <c:axId val="25551616"/>
        <c:scaling>
          <c:orientation val="minMax"/>
          <c:max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Rank</a:t>
                </a:r>
                <a:endParaRPr lang="en-US" dirty="0"/>
              </a:p>
            </c:rich>
          </c:tx>
          <c:layout>
            <c:manualLayout>
              <c:xMode val="edge"/>
              <c:yMode val="edge"/>
              <c:x val="0.46144738424348575"/>
              <c:y val="0.9061158312949629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553536"/>
        <c:crosses val="autoZero"/>
        <c:crossBetween val="midCat"/>
      </c:valAx>
      <c:valAx>
        <c:axId val="2555353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Cumulative</a:t>
                </a:r>
                <a:r>
                  <a:rPr lang="en-US" dirty="0"/>
                  <a:t> Proportion</a:t>
                </a:r>
              </a:p>
            </c:rich>
          </c:tx>
          <c:layout>
            <c:manualLayout>
              <c:xMode val="edge"/>
              <c:yMode val="edge"/>
              <c:x val="1.2208499183046858E-2"/>
              <c:y val="0.3686789510797814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5516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5A670-AEC2-4ECF-89BD-E95BD419245B}" type="datetimeFigureOut">
              <a:rPr lang="en-US" smtClean="0"/>
              <a:t>10/30/2020</a:t>
            </a:fld>
            <a:endParaRPr lang="en-US"/>
          </a:p>
        </p:txBody>
      </p:sp>
      <p:sp>
        <p:nvSpPr>
          <p:cNvPr id="4" name="Slide Image Placeholder 3"/>
          <p:cNvSpPr>
            <a:spLocks noGrp="1" noRot="1" noChangeAspect="1"/>
          </p:cNvSpPr>
          <p:nvPr>
            <p:ph type="sldImg" idx="2"/>
          </p:nvPr>
        </p:nvSpPr>
        <p:spPr>
          <a:xfrm>
            <a:off x="1320800" y="1143000"/>
            <a:ext cx="421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A2B72-911E-4B5D-90BC-517214161FFB}" type="slidenum">
              <a:rPr lang="en-US" smtClean="0"/>
              <a:t>‹#›</a:t>
            </a:fld>
            <a:endParaRPr lang="en-US"/>
          </a:p>
        </p:txBody>
      </p:sp>
    </p:spTree>
    <p:extLst>
      <p:ext uri="{BB962C8B-B14F-4D97-AF65-F5344CB8AC3E}">
        <p14:creationId xmlns:p14="http://schemas.microsoft.com/office/powerpoint/2010/main" val="408537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BA2B72-911E-4B5D-90BC-517214161FFB}" type="slidenum">
              <a:rPr lang="en-US" smtClean="0"/>
              <a:t>1</a:t>
            </a:fld>
            <a:endParaRPr lang="en-US"/>
          </a:p>
        </p:txBody>
      </p:sp>
    </p:spTree>
    <p:extLst>
      <p:ext uri="{BB962C8B-B14F-4D97-AF65-F5344CB8AC3E}">
        <p14:creationId xmlns:p14="http://schemas.microsoft.com/office/powerpoint/2010/main" val="408260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11780" y="4489452"/>
            <a:ext cx="3186684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4686300" y="14408152"/>
            <a:ext cx="281178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829EC2-72DD-497F-80B7-2C7523A46D8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245541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29EC2-72DD-497F-80B7-2C7523A46D8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284792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829069" y="1460500"/>
            <a:ext cx="8083868"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77467" y="1460500"/>
            <a:ext cx="23782973" cy="2324735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29EC2-72DD-497F-80B7-2C7523A46D8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408873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29EC2-72DD-497F-80B7-2C7523A46D8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293511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57941" y="6838958"/>
            <a:ext cx="3233547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2557941" y="18357858"/>
            <a:ext cx="32335470" cy="6000748"/>
          </a:xfrm>
        </p:spPr>
        <p:txBody>
          <a:bodyPr/>
          <a:lstStyle>
            <a:lvl1pPr marL="0" indent="0">
              <a:buNone/>
              <a:defRPr sz="9600">
                <a:solidFill>
                  <a:schemeClr val="tx1"/>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829EC2-72DD-497F-80B7-2C7523A46D8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210622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77465" y="7302500"/>
            <a:ext cx="15933420" cy="17405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979515" y="7302500"/>
            <a:ext cx="15933420" cy="17405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829EC2-72DD-497F-80B7-2C7523A46D8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243681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82348" y="1460506"/>
            <a:ext cx="3233547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82352" y="6724652"/>
            <a:ext cx="15860194"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Edit Master text styles</a:t>
            </a:r>
          </a:p>
        </p:txBody>
      </p:sp>
      <p:sp>
        <p:nvSpPr>
          <p:cNvPr id="4" name="Content Placeholder 3"/>
          <p:cNvSpPr>
            <a:spLocks noGrp="1"/>
          </p:cNvSpPr>
          <p:nvPr>
            <p:ph sz="half" idx="2"/>
          </p:nvPr>
        </p:nvSpPr>
        <p:spPr>
          <a:xfrm>
            <a:off x="2582352" y="10020300"/>
            <a:ext cx="15860194" cy="1473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979517" y="6724652"/>
            <a:ext cx="15938303"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Edit Master text styles</a:t>
            </a:r>
          </a:p>
        </p:txBody>
      </p:sp>
      <p:sp>
        <p:nvSpPr>
          <p:cNvPr id="6" name="Content Placeholder 5"/>
          <p:cNvSpPr>
            <a:spLocks noGrp="1"/>
          </p:cNvSpPr>
          <p:nvPr>
            <p:ph sz="quarter" idx="4"/>
          </p:nvPr>
        </p:nvSpPr>
        <p:spPr>
          <a:xfrm>
            <a:off x="18979517" y="10020300"/>
            <a:ext cx="15938303" cy="1473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829EC2-72DD-497F-80B7-2C7523A46D8D}" type="datetimeFigureOut">
              <a:rPr lang="en-US" smtClean="0"/>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3850699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829EC2-72DD-497F-80B7-2C7523A46D8D}" type="datetimeFigureOut">
              <a:rPr lang="en-US" smtClean="0"/>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1902712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29EC2-72DD-497F-80B7-2C7523A46D8D}"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1550126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2348" y="1828800"/>
            <a:ext cx="12091630"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938303" y="3949706"/>
            <a:ext cx="18979515"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2348" y="8229600"/>
            <a:ext cx="12091630"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Edit Master text styles</a:t>
            </a:r>
          </a:p>
        </p:txBody>
      </p:sp>
      <p:sp>
        <p:nvSpPr>
          <p:cNvPr id="5" name="Date Placeholder 4"/>
          <p:cNvSpPr>
            <a:spLocks noGrp="1"/>
          </p:cNvSpPr>
          <p:nvPr>
            <p:ph type="dt" sz="half" idx="10"/>
          </p:nvPr>
        </p:nvSpPr>
        <p:spPr/>
        <p:txBody>
          <a:bodyPr/>
          <a:lstStyle/>
          <a:p>
            <a:fld id="{05829EC2-72DD-497F-80B7-2C7523A46D8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295167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2348" y="1828800"/>
            <a:ext cx="12091630"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938303" y="3949706"/>
            <a:ext cx="18979515"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82348" y="8229600"/>
            <a:ext cx="12091630"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Edit Master text styles</a:t>
            </a:r>
          </a:p>
        </p:txBody>
      </p:sp>
      <p:sp>
        <p:nvSpPr>
          <p:cNvPr id="5" name="Date Placeholder 4"/>
          <p:cNvSpPr>
            <a:spLocks noGrp="1"/>
          </p:cNvSpPr>
          <p:nvPr>
            <p:ph type="dt" sz="half" idx="10"/>
          </p:nvPr>
        </p:nvSpPr>
        <p:spPr/>
        <p:txBody>
          <a:bodyPr/>
          <a:lstStyle/>
          <a:p>
            <a:fld id="{05829EC2-72DD-497F-80B7-2C7523A46D8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4FDA0-6BEE-44E5-B09B-AD0C52156A88}" type="slidenum">
              <a:rPr lang="en-US" smtClean="0"/>
              <a:t>‹#›</a:t>
            </a:fld>
            <a:endParaRPr lang="en-US"/>
          </a:p>
        </p:txBody>
      </p:sp>
    </p:spTree>
    <p:extLst>
      <p:ext uri="{BB962C8B-B14F-4D97-AF65-F5344CB8AC3E}">
        <p14:creationId xmlns:p14="http://schemas.microsoft.com/office/powerpoint/2010/main" val="3965705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7465" y="1460506"/>
            <a:ext cx="3233547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77465" y="7302500"/>
            <a:ext cx="32335470" cy="174053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77465" y="25425406"/>
            <a:ext cx="843534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05829EC2-72DD-497F-80B7-2C7523A46D8D}" type="datetimeFigureOut">
              <a:rPr lang="en-US" smtClean="0"/>
              <a:t>10/30/2020</a:t>
            </a:fld>
            <a:endParaRPr lang="en-US"/>
          </a:p>
        </p:txBody>
      </p:sp>
      <p:sp>
        <p:nvSpPr>
          <p:cNvPr id="5" name="Footer Placeholder 4"/>
          <p:cNvSpPr>
            <a:spLocks noGrp="1"/>
          </p:cNvSpPr>
          <p:nvPr>
            <p:ph type="ftr" sz="quarter" idx="3"/>
          </p:nvPr>
        </p:nvSpPr>
        <p:spPr>
          <a:xfrm>
            <a:off x="12418695" y="25425406"/>
            <a:ext cx="1265301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477595" y="25425406"/>
            <a:ext cx="843534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ED4FDA0-6BEE-44E5-B09B-AD0C52156A88}" type="slidenum">
              <a:rPr lang="en-US" smtClean="0"/>
              <a:t>‹#›</a:t>
            </a:fld>
            <a:endParaRPr lang="en-US"/>
          </a:p>
        </p:txBody>
      </p:sp>
    </p:spTree>
    <p:extLst>
      <p:ext uri="{BB962C8B-B14F-4D97-AF65-F5344CB8AC3E}">
        <p14:creationId xmlns:p14="http://schemas.microsoft.com/office/powerpoint/2010/main" val="2936140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2.jpeg"/><Relationship Id="rId12" Type="http://schemas.openxmlformats.org/officeDocument/2006/relationships/image" Target="../media/image7.jpeg"/><Relationship Id="rId17" Type="http://schemas.openxmlformats.org/officeDocument/2006/relationships/image" Target="../media/image12.png"/><Relationship Id="rId2" Type="http://schemas.openxmlformats.org/officeDocument/2006/relationships/audio" Target="../media/media1.m4a"/><Relationship Id="rId16" Type="http://schemas.openxmlformats.org/officeDocument/2006/relationships/image" Target="../media/image11.png"/><Relationship Id="rId1" Type="http://schemas.microsoft.com/office/2007/relationships/media" Target="../media/media1.m4a"/><Relationship Id="rId6" Type="http://schemas.openxmlformats.org/officeDocument/2006/relationships/chart" Target="../charts/chart1.xml"/><Relationship Id="rId11" Type="http://schemas.openxmlformats.org/officeDocument/2006/relationships/image" Target="../media/image6.jpeg"/><Relationship Id="rId5" Type="http://schemas.openxmlformats.org/officeDocument/2006/relationships/image" Target="../media/image1.png"/><Relationship Id="rId15" Type="http://schemas.openxmlformats.org/officeDocument/2006/relationships/image" Target="../media/image10.jpg"/><Relationship Id="rId10" Type="http://schemas.openxmlformats.org/officeDocument/2006/relationships/image" Target="../media/image5.jpeg"/><Relationship Id="rId4" Type="http://schemas.openxmlformats.org/officeDocument/2006/relationships/notesSlide" Target="../notesSlides/notesSlide1.xml"/><Relationship Id="rId9" Type="http://schemas.openxmlformats.org/officeDocument/2006/relationships/image" Target="../media/image4.jpeg"/><Relationship Id="rId1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6D5A18D-72C2-4E80-89B6-984600CDE965}"/>
              </a:ext>
            </a:extLst>
          </p:cNvPr>
          <p:cNvGrpSpPr/>
          <p:nvPr/>
        </p:nvGrpSpPr>
        <p:grpSpPr>
          <a:xfrm>
            <a:off x="38671" y="0"/>
            <a:ext cx="28441563" cy="4442344"/>
            <a:chOff x="38671" y="0"/>
            <a:chExt cx="28441563" cy="4442344"/>
          </a:xfrm>
        </p:grpSpPr>
        <p:sp>
          <p:nvSpPr>
            <p:cNvPr id="2" name="TextBox 1">
              <a:extLst>
                <a:ext uri="{FF2B5EF4-FFF2-40B4-BE49-F238E27FC236}">
                  <a16:creationId xmlns:a16="http://schemas.microsoft.com/office/drawing/2014/main" id="{FD49A156-DA79-44F8-8241-C351DEB5B7FE}"/>
                </a:ext>
              </a:extLst>
            </p:cNvPr>
            <p:cNvSpPr txBox="1"/>
            <p:nvPr/>
          </p:nvSpPr>
          <p:spPr>
            <a:xfrm>
              <a:off x="9158961" y="225805"/>
              <a:ext cx="19321273" cy="4216539"/>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A continuing survey of small mammalian species in the Boone Cliffs State Nature Preserve (Burlington, KY)</a:t>
              </a:r>
              <a:br>
                <a:rPr lang="en-US" sz="6600" b="1" dirty="0">
                  <a:latin typeface="Times New Roman" panose="02020603050405020304" pitchFamily="18" charset="0"/>
                  <a:cs typeface="Times New Roman" panose="02020603050405020304" pitchFamily="18" charset="0"/>
                </a:rPr>
              </a:br>
              <a:r>
                <a:rPr lang="en-US" sz="5400" dirty="0">
                  <a:latin typeface="Times New Roman" panose="02020603050405020304" pitchFamily="18" charset="0"/>
                  <a:cs typeface="Times New Roman" panose="02020603050405020304" pitchFamily="18" charset="0"/>
                </a:rPr>
                <a:t>Joseph A. Pedro and Dr. Zachary S. Taylor</a:t>
              </a:r>
              <a:br>
                <a:rPr lang="en-US" sz="48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Thomas More University, Department of Biological Sciences, Crestview Hills, KY </a:t>
              </a:r>
            </a:p>
            <a:p>
              <a:pPr algn="ctr"/>
              <a:endParaRPr lang="en-US" sz="5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4478D20-A67D-46AE-BDFB-3E6BF70AEB03}"/>
                </a:ext>
              </a:extLst>
            </p:cNvPr>
            <p:cNvPicPr>
              <a:picLocks noChangeAspect="1"/>
            </p:cNvPicPr>
            <p:nvPr/>
          </p:nvPicPr>
          <p:blipFill rotWithShape="1">
            <a:blip r:embed="rId5">
              <a:extLst>
                <a:ext uri="{28A0092B-C50C-407E-A947-70E740481C1C}">
                  <a14:useLocalDpi xmlns:a14="http://schemas.microsoft.com/office/drawing/2010/main" val="0"/>
                </a:ext>
              </a:extLst>
            </a:blip>
            <a:srcRect t="17591" b="17023"/>
            <a:stretch/>
          </p:blipFill>
          <p:spPr>
            <a:xfrm>
              <a:off x="38671" y="0"/>
              <a:ext cx="6609639" cy="2117120"/>
            </a:xfrm>
            <a:prstGeom prst="rect">
              <a:avLst/>
            </a:prstGeom>
          </p:spPr>
        </p:pic>
      </p:grpSp>
      <p:cxnSp>
        <p:nvCxnSpPr>
          <p:cNvPr id="8" name="Straight Connector 7">
            <a:extLst>
              <a:ext uri="{FF2B5EF4-FFF2-40B4-BE49-F238E27FC236}">
                <a16:creationId xmlns:a16="http://schemas.microsoft.com/office/drawing/2014/main" id="{BCAA4EC7-D3D2-47DE-85B7-EF3CA90B2A6A}"/>
              </a:ext>
            </a:extLst>
          </p:cNvPr>
          <p:cNvCxnSpPr>
            <a:cxnSpLocks/>
          </p:cNvCxnSpPr>
          <p:nvPr/>
        </p:nvCxnSpPr>
        <p:spPr>
          <a:xfrm>
            <a:off x="0" y="4107484"/>
            <a:ext cx="37490400" cy="0"/>
          </a:xfrm>
          <a:prstGeom prst="line">
            <a:avLst/>
          </a:prstGeom>
          <a:ln w="254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BF1B32-0CE6-47CE-B65C-6276821374B6}"/>
              </a:ext>
            </a:extLst>
          </p:cNvPr>
          <p:cNvSpPr txBox="1"/>
          <p:nvPr/>
        </p:nvSpPr>
        <p:spPr>
          <a:xfrm>
            <a:off x="743680" y="4677376"/>
            <a:ext cx="11430000" cy="8433078"/>
          </a:xfrm>
          <a:prstGeom prst="rect">
            <a:avLst/>
          </a:prstGeom>
          <a:solidFill>
            <a:schemeClr val="bg1"/>
          </a:solidFill>
          <a:ln w="38100">
            <a:solidFill>
              <a:schemeClr val="accent1">
                <a:lumMod val="75000"/>
              </a:schemeClr>
            </a:solidFill>
          </a:ln>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Introduction</a:t>
            </a:r>
          </a:p>
          <a:p>
            <a:r>
              <a:rPr lang="en-US" sz="2800" dirty="0"/>
              <a:t>	</a:t>
            </a:r>
            <a:r>
              <a:rPr lang="en-US" sz="2600" dirty="0">
                <a:latin typeface="Times New Roman" panose="02020603050405020304" pitchFamily="18" charset="0"/>
                <a:cs typeface="Times New Roman" panose="02020603050405020304" pitchFamily="18" charset="0"/>
              </a:rPr>
              <a:t>The Boone Cliffs state nature preserve has a rich history with major events spanning from 1975 – 2010 in its lifespan.  Recently, strides have been made to prove the ecological value of the Boone Cliffs Nature Preserve, with studies being conducted analyzing everything from moth populations to tree species.  However, not much progress has been made in the way of small mammal data.  Small mammals are critical to whatever ecosystem they inhabit due to several key factors; such as their consuming of plants, insects, and seeds (Barbour and Davis, 1974).  Their role in food webs as primary consumer, by eating producers and serving as a food source for higher levels of the food web like raptors, or their roles in agriculture (Blair, 1940).  Overall the role of small mammals cannot be stressed enough, and it is on our part as researchers to collect as much data as possible on these animals so that we may fully understand their role within the Boone Cliffs Nature Preserve.  </a:t>
            </a:r>
          </a:p>
          <a:p>
            <a:r>
              <a:rPr lang="en-US" sz="2600" dirty="0">
                <a:latin typeface="Times New Roman" panose="02020603050405020304" pitchFamily="18" charset="0"/>
                <a:cs typeface="Times New Roman" panose="02020603050405020304" pitchFamily="18" charset="0"/>
              </a:rPr>
              <a:t>	During the proposed collection windows during the study we expect to see certain species that are believed to have ranges found in the Northern Kentucky area such as </a:t>
            </a:r>
            <a:r>
              <a:rPr lang="en-US" sz="2600" i="1" dirty="0">
                <a:latin typeface="Times New Roman" panose="02020603050405020304" pitchFamily="18" charset="0"/>
                <a:cs typeface="Times New Roman" panose="02020603050405020304" pitchFamily="18" charset="0"/>
              </a:rPr>
              <a:t>P. </a:t>
            </a:r>
            <a:r>
              <a:rPr lang="en-US" sz="2600" i="1" dirty="0" err="1">
                <a:latin typeface="Times New Roman" panose="02020603050405020304" pitchFamily="18" charset="0"/>
                <a:cs typeface="Times New Roman" panose="02020603050405020304" pitchFamily="18" charset="0"/>
              </a:rPr>
              <a:t>leucopus</a:t>
            </a:r>
            <a:r>
              <a:rPr lang="en-US" sz="2600" i="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the white-footed mouse, </a:t>
            </a:r>
            <a:r>
              <a:rPr lang="en-US" sz="2600" i="1" dirty="0">
                <a:latin typeface="Times New Roman" panose="02020603050405020304" pitchFamily="18" charset="0"/>
                <a:cs typeface="Times New Roman" panose="02020603050405020304" pitchFamily="18" charset="0"/>
              </a:rPr>
              <a:t>P. </a:t>
            </a:r>
            <a:r>
              <a:rPr lang="en-US" sz="2600" i="1" dirty="0" err="1">
                <a:latin typeface="Times New Roman" panose="02020603050405020304" pitchFamily="18" charset="0"/>
                <a:cs typeface="Times New Roman" panose="02020603050405020304" pitchFamily="18" charset="0"/>
              </a:rPr>
              <a:t>maniculatus</a:t>
            </a:r>
            <a:r>
              <a:rPr lang="en-US" sz="2600" i="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the deer mouse, </a:t>
            </a:r>
            <a:r>
              <a:rPr lang="en-US" sz="2600" i="1" dirty="0">
                <a:latin typeface="Times New Roman" panose="02020603050405020304" pitchFamily="18" charset="0"/>
                <a:cs typeface="Times New Roman" panose="02020603050405020304" pitchFamily="18" charset="0"/>
              </a:rPr>
              <a:t>N. insignis </a:t>
            </a:r>
            <a:r>
              <a:rPr lang="en-US" sz="2600" dirty="0">
                <a:latin typeface="Times New Roman" panose="02020603050405020304" pitchFamily="18" charset="0"/>
                <a:cs typeface="Times New Roman" panose="02020603050405020304" pitchFamily="18" charset="0"/>
              </a:rPr>
              <a:t>the woodland jumping mouse, </a:t>
            </a:r>
            <a:r>
              <a:rPr lang="en-US" sz="2600" i="1" dirty="0">
                <a:latin typeface="Times New Roman" panose="02020603050405020304" pitchFamily="18" charset="0"/>
                <a:cs typeface="Times New Roman" panose="02020603050405020304" pitchFamily="18" charset="0"/>
              </a:rPr>
              <a:t>B. </a:t>
            </a:r>
            <a:r>
              <a:rPr lang="en-US" sz="2600" i="1" dirty="0" err="1">
                <a:latin typeface="Times New Roman" panose="02020603050405020304" pitchFamily="18" charset="0"/>
                <a:cs typeface="Times New Roman" panose="02020603050405020304" pitchFamily="18" charset="0"/>
              </a:rPr>
              <a:t>brevicauda</a:t>
            </a:r>
            <a:r>
              <a:rPr lang="en-US" sz="2600" i="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the northern short-tailed shrew, and lastly </a:t>
            </a:r>
            <a:r>
              <a:rPr lang="en-US" sz="2600" i="1" dirty="0">
                <a:latin typeface="Times New Roman" panose="02020603050405020304" pitchFamily="18" charset="0"/>
                <a:cs typeface="Times New Roman" panose="02020603050405020304" pitchFamily="18" charset="0"/>
              </a:rPr>
              <a:t>S. </a:t>
            </a:r>
            <a:r>
              <a:rPr lang="en-US" sz="2600" i="1" dirty="0" err="1">
                <a:latin typeface="Times New Roman" panose="02020603050405020304" pitchFamily="18" charset="0"/>
                <a:cs typeface="Times New Roman" panose="02020603050405020304" pitchFamily="18" charset="0"/>
              </a:rPr>
              <a:t>cinereus</a:t>
            </a:r>
            <a:r>
              <a:rPr lang="en-US" sz="2600" i="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the masked shrew (Barbour and Davis, 1974).  </a:t>
            </a:r>
          </a:p>
          <a:p>
            <a:endParaRPr lang="en-US" sz="2600" dirty="0">
              <a:latin typeface="Times New Roman" panose="02020603050405020304" pitchFamily="18" charset="0"/>
              <a:cs typeface="Times New Roman" panose="02020603050405020304" pitchFamily="18" charset="0"/>
            </a:endParaRPr>
          </a:p>
          <a:p>
            <a:endParaRPr lang="en-US" sz="2800" dirty="0"/>
          </a:p>
        </p:txBody>
      </p:sp>
      <p:sp>
        <p:nvSpPr>
          <p:cNvPr id="12" name="TextBox 11">
            <a:extLst>
              <a:ext uri="{FF2B5EF4-FFF2-40B4-BE49-F238E27FC236}">
                <a16:creationId xmlns:a16="http://schemas.microsoft.com/office/drawing/2014/main" id="{8DE0EAB7-23C0-461F-B2EA-8FF7ACBAB0F7}"/>
              </a:ext>
            </a:extLst>
          </p:cNvPr>
          <p:cNvSpPr txBox="1"/>
          <p:nvPr/>
        </p:nvSpPr>
        <p:spPr>
          <a:xfrm>
            <a:off x="743680" y="20462013"/>
            <a:ext cx="11430000" cy="6473567"/>
          </a:xfrm>
          <a:prstGeom prst="rect">
            <a:avLst/>
          </a:prstGeom>
          <a:solidFill>
            <a:schemeClr val="bg1"/>
          </a:solidFill>
          <a:ln w="38100">
            <a:solidFill>
              <a:schemeClr val="accent1">
                <a:lumMod val="75000"/>
              </a:schemeClr>
            </a:solidFill>
          </a:ln>
        </p:spPr>
        <p:txBody>
          <a:bodyPr wrap="square" rtlCol="0">
            <a:spAutoFit/>
          </a:bodyPr>
          <a:lstStyle/>
          <a:p>
            <a:pPr algn="ctr">
              <a:spcAft>
                <a:spcPts val="8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rPr>
              <a:t>Methods</a:t>
            </a:r>
          </a:p>
          <a:p>
            <a:pPr marL="457200" marR="0" lvl="0" indent="-457200">
              <a:spcBef>
                <a:spcPts val="0"/>
              </a:spcBef>
              <a:buFont typeface="Arial" panose="020B0604020202020204" pitchFamily="34" charset="0"/>
              <a:buChar char="•"/>
              <a:tabLst>
                <a:tab pos="457200" algn="l"/>
              </a:tabLst>
            </a:pPr>
            <a:r>
              <a:rPr lang="en-US" sz="2600" dirty="0">
                <a:latin typeface="Times New Roman" panose="02020603050405020304" pitchFamily="18" charset="0"/>
                <a:ea typeface="Calibri" panose="020F0502020204030204" pitchFamily="34" charset="0"/>
                <a:cs typeface="Times New Roman" panose="02020603050405020304" pitchFamily="18" charset="0"/>
              </a:rPr>
              <a:t>Before the first collection window a topographic map of the Boone Cliffs Preserve was obtained to find the flattest areas of the preserve, these areas were where the grids used over the course of the study were placed.</a:t>
            </a:r>
          </a:p>
          <a:p>
            <a:pPr marL="457200" marR="0" lvl="0" indent="-457200">
              <a:spcBef>
                <a:spcPts val="0"/>
              </a:spcBef>
              <a:buFont typeface="Arial" panose="020B0604020202020204" pitchFamily="34" charset="0"/>
              <a:buChar char="•"/>
              <a:tabLst>
                <a:tab pos="457200" algn="l"/>
              </a:tabLst>
            </a:pPr>
            <a:r>
              <a:rPr lang="en-US" sz="2600" dirty="0">
                <a:latin typeface="Times New Roman" panose="02020603050405020304" pitchFamily="18" charset="0"/>
                <a:ea typeface="Calibri" panose="020F0502020204030204" pitchFamily="34" charset="0"/>
                <a:cs typeface="Times New Roman" panose="02020603050405020304" pitchFamily="18" charset="0"/>
              </a:rPr>
              <a:t>Over the course of the study six three-day collection windows were conducted.  </a:t>
            </a:r>
          </a:p>
          <a:p>
            <a:pPr marL="457200" marR="0" lvl="0" indent="-457200">
              <a:spcBef>
                <a:spcPts val="0"/>
              </a:spcBef>
              <a:buFont typeface="Arial" panose="020B0604020202020204" pitchFamily="34" charset="0"/>
              <a:buChar char="•"/>
              <a:tabLst>
                <a:tab pos="457200" algn="l"/>
              </a:tabLst>
            </a:pPr>
            <a:r>
              <a:rPr lang="en-US" sz="2600" dirty="0">
                <a:latin typeface="Times New Roman" panose="02020603050405020304" pitchFamily="18" charset="0"/>
                <a:ea typeface="Calibri" panose="020F0502020204030204" pitchFamily="34" charset="0"/>
                <a:cs typeface="Times New Roman" panose="02020603050405020304" pitchFamily="18" charset="0"/>
              </a:rPr>
              <a:t>The evening of the first day of the window the traps were baited and placed roughly eighteen paces apart, while alternating the two sizes used.  </a:t>
            </a:r>
          </a:p>
          <a:p>
            <a:pPr marL="457200" marR="0" lvl="0" indent="-457200">
              <a:spcBef>
                <a:spcPts val="0"/>
              </a:spcBef>
              <a:buFont typeface="Arial" panose="020B0604020202020204" pitchFamily="34" charset="0"/>
              <a:buChar char="•"/>
              <a:tabLst>
                <a:tab pos="457200" algn="l"/>
              </a:tabLst>
            </a:pPr>
            <a:r>
              <a:rPr lang="en-US" sz="2600" dirty="0">
                <a:latin typeface="Times New Roman" panose="02020603050405020304" pitchFamily="18" charset="0"/>
                <a:ea typeface="Calibri" panose="020F0502020204030204" pitchFamily="34" charset="0"/>
                <a:cs typeface="Times New Roman" panose="02020603050405020304" pitchFamily="18" charset="0"/>
              </a:rPr>
              <a:t>The morning of the second day the traps were rebaited, if an individual was found demographic data listed in Figure 2 was collected and the trap rebaited.  The procedure for the evening of the second day was identical to the procedure listed for the morning of the second day.  </a:t>
            </a:r>
          </a:p>
          <a:p>
            <a:pPr marL="457200" marR="0" lvl="0" indent="-457200">
              <a:spcBef>
                <a:spcPts val="0"/>
              </a:spcBef>
              <a:buFont typeface="Arial" panose="020B0604020202020204" pitchFamily="34" charset="0"/>
              <a:buChar char="•"/>
              <a:tabLst>
                <a:tab pos="457200" algn="l"/>
              </a:tabLst>
            </a:pPr>
            <a:r>
              <a:rPr lang="en-US" sz="2600" dirty="0">
                <a:latin typeface="Times New Roman" panose="02020603050405020304" pitchFamily="18" charset="0"/>
                <a:ea typeface="Calibri" panose="020F0502020204030204" pitchFamily="34" charset="0"/>
                <a:cs typeface="Times New Roman" panose="02020603050405020304" pitchFamily="18" charset="0"/>
              </a:rPr>
              <a:t>The morning of the third and final day the traps were collected, with any individuals captured having their demographic data taken.</a:t>
            </a:r>
          </a:p>
          <a:p>
            <a:pPr marL="457200" marR="0" lvl="0" indent="-457200">
              <a:spcBef>
                <a:spcPts val="0"/>
              </a:spcBef>
              <a:buFont typeface="Arial" panose="020B0604020202020204" pitchFamily="34" charset="0"/>
              <a:buChar char="•"/>
              <a:tabLst>
                <a:tab pos="457200" algn="l"/>
              </a:tabLst>
            </a:pPr>
            <a:r>
              <a:rPr lang="en-US" sz="2600" dirty="0">
                <a:latin typeface="Times New Roman" panose="02020603050405020304" pitchFamily="18" charset="0"/>
                <a:ea typeface="Calibri" panose="020F0502020204030204" pitchFamily="34" charset="0"/>
                <a:cs typeface="Times New Roman" panose="02020603050405020304" pitchFamily="18" charset="0"/>
              </a:rPr>
              <a:t>After the field component of the study was concluded the demographic data collected was used to calculate various values.</a:t>
            </a:r>
          </a:p>
        </p:txBody>
      </p:sp>
      <p:sp>
        <p:nvSpPr>
          <p:cNvPr id="13" name="TextBox 12">
            <a:extLst>
              <a:ext uri="{FF2B5EF4-FFF2-40B4-BE49-F238E27FC236}">
                <a16:creationId xmlns:a16="http://schemas.microsoft.com/office/drawing/2014/main" id="{C14437A0-BBF5-4D3D-BD54-36F8068D1A31}"/>
              </a:ext>
            </a:extLst>
          </p:cNvPr>
          <p:cNvSpPr txBox="1"/>
          <p:nvPr/>
        </p:nvSpPr>
        <p:spPr>
          <a:xfrm>
            <a:off x="25465057" y="10920615"/>
            <a:ext cx="11430000" cy="7273786"/>
          </a:xfrm>
          <a:prstGeom prst="rect">
            <a:avLst/>
          </a:prstGeom>
          <a:solidFill>
            <a:schemeClr val="bg1"/>
          </a:solidFill>
          <a:ln w="38100">
            <a:solidFill>
              <a:schemeClr val="accent1">
                <a:lumMod val="75000"/>
              </a:schemeClr>
            </a:solidFill>
          </a:ln>
        </p:spPr>
        <p:txBody>
          <a:bodyPr wrap="square" rtlCol="0">
            <a:spAutoFit/>
          </a:bodyPr>
          <a:lstStyle/>
          <a:p>
            <a:pPr algn="ctr">
              <a:spcAft>
                <a:spcPts val="8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rPr>
              <a:t>Discussion</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Unsurprising given that only </a:t>
            </a:r>
            <a:r>
              <a:rPr lang="en-US" sz="2600" i="1" dirty="0">
                <a:latin typeface="Times New Roman" panose="02020603050405020304" pitchFamily="18" charset="0"/>
                <a:ea typeface="Calibri" panose="020F0502020204030204" pitchFamily="34" charset="0"/>
                <a:cs typeface="Times New Roman" panose="02020603050405020304" pitchFamily="18" charset="0"/>
              </a:rPr>
              <a:t>P. </a:t>
            </a:r>
            <a:r>
              <a:rPr lang="en-US" sz="2600" i="1" dirty="0" err="1">
                <a:latin typeface="Times New Roman" panose="02020603050405020304" pitchFamily="18" charset="0"/>
                <a:ea typeface="Calibri" panose="020F0502020204030204" pitchFamily="34" charset="0"/>
                <a:cs typeface="Times New Roman" panose="02020603050405020304" pitchFamily="18" charset="0"/>
              </a:rPr>
              <a:t>leucopus</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a:latin typeface="Times New Roman" panose="02020603050405020304" pitchFamily="18" charset="0"/>
                <a:ea typeface="Calibri" panose="020F0502020204030204" pitchFamily="34" charset="0"/>
                <a:cs typeface="Times New Roman" panose="02020603050405020304" pitchFamily="18" charset="0"/>
              </a:rPr>
              <a:t>was found over the course of the study the small mammal community at the Boone Cliffs Preserve was incredibly homogenous with a </a:t>
            </a:r>
            <a:r>
              <a:rPr lang="en-US" sz="2600" i="0" dirty="0">
                <a:effectLst/>
                <a:latin typeface="Times New Roman" panose="02020603050405020304" pitchFamily="18" charset="0"/>
                <a:cs typeface="Times New Roman" panose="02020603050405020304" pitchFamily="18" charset="0"/>
              </a:rPr>
              <a:t>Shannon Index for Species Diversity value (H’ = 0.0)</a:t>
            </a:r>
            <a:r>
              <a:rPr lang="en-US" sz="2600" dirty="0">
                <a:latin typeface="Times New Roman" panose="02020603050405020304" pitchFamily="18" charset="0"/>
                <a:ea typeface="Calibri" panose="020F0502020204030204" pitchFamily="34" charset="0"/>
                <a:cs typeface="Times New Roman" panose="02020603050405020304" pitchFamily="18" charset="0"/>
              </a:rPr>
              <a:t> the lack of species diversity was also represented in the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Menhinick's</a:t>
            </a:r>
            <a:r>
              <a:rPr lang="en-US" sz="2600" dirty="0">
                <a:latin typeface="Times New Roman" panose="02020603050405020304" pitchFamily="18" charset="0"/>
                <a:ea typeface="Calibri" panose="020F0502020204030204" pitchFamily="34" charset="0"/>
                <a:cs typeface="Times New Roman" panose="02020603050405020304" pitchFamily="18" charset="0"/>
              </a:rPr>
              <a:t> Index for Species Richness for the data set which was found to be (D = 0.18).  With regards to available research, the findings of this study do not line up with previous research in that previous studies found a variety of small mammals such as </a:t>
            </a:r>
            <a:r>
              <a:rPr lang="en-US" sz="2600" i="1" dirty="0">
                <a:latin typeface="Times New Roman" panose="02020603050405020304" pitchFamily="18" charset="0"/>
                <a:ea typeface="Calibri" panose="020F0502020204030204" pitchFamily="34" charset="0"/>
                <a:cs typeface="Times New Roman" panose="02020603050405020304" pitchFamily="18" charset="0"/>
              </a:rPr>
              <a:t>P. </a:t>
            </a:r>
            <a:r>
              <a:rPr lang="en-US" sz="2600" i="1" dirty="0" err="1">
                <a:latin typeface="Times New Roman" panose="02020603050405020304" pitchFamily="18" charset="0"/>
                <a:ea typeface="Calibri" panose="020F0502020204030204" pitchFamily="34" charset="0"/>
                <a:cs typeface="Times New Roman" panose="02020603050405020304" pitchFamily="18" charset="0"/>
              </a:rPr>
              <a:t>leucopus</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a:latin typeface="Times New Roman" panose="02020603050405020304" pitchFamily="18" charset="0"/>
                <a:ea typeface="Calibri" panose="020F0502020204030204" pitchFamily="34" charset="0"/>
                <a:cs typeface="Times New Roman" panose="02020603050405020304" pitchFamily="18" charset="0"/>
              </a:rPr>
              <a:t>along with </a:t>
            </a:r>
            <a:r>
              <a:rPr lang="en-US" sz="2600" i="1" dirty="0">
                <a:latin typeface="Times New Roman" panose="02020603050405020304" pitchFamily="18" charset="0"/>
                <a:cs typeface="Times New Roman" panose="02020603050405020304" pitchFamily="18" charset="0"/>
              </a:rPr>
              <a:t>P. maniculatus </a:t>
            </a:r>
            <a:r>
              <a:rPr lang="en-US" sz="2600" dirty="0">
                <a:latin typeface="Times New Roman" panose="02020603050405020304" pitchFamily="18" charset="0"/>
                <a:cs typeface="Times New Roman" panose="02020603050405020304" pitchFamily="18" charset="0"/>
              </a:rPr>
              <a:t>the deer mouse, </a:t>
            </a:r>
            <a:r>
              <a:rPr lang="en-US" sz="2600" i="1" dirty="0">
                <a:latin typeface="Times New Roman" panose="02020603050405020304" pitchFamily="18" charset="0"/>
                <a:cs typeface="Times New Roman" panose="02020603050405020304" pitchFamily="18" charset="0"/>
              </a:rPr>
              <a:t>N. insignis </a:t>
            </a:r>
            <a:r>
              <a:rPr lang="en-US" sz="2600" dirty="0">
                <a:latin typeface="Times New Roman" panose="02020603050405020304" pitchFamily="18" charset="0"/>
                <a:cs typeface="Times New Roman" panose="02020603050405020304" pitchFamily="18" charset="0"/>
              </a:rPr>
              <a:t>the woodland jumping mouse, </a:t>
            </a:r>
            <a:r>
              <a:rPr lang="en-US" sz="2600" i="1" dirty="0">
                <a:latin typeface="Times New Roman" panose="02020603050405020304" pitchFamily="18" charset="0"/>
                <a:cs typeface="Times New Roman" panose="02020603050405020304" pitchFamily="18" charset="0"/>
              </a:rPr>
              <a:t>B. </a:t>
            </a:r>
            <a:r>
              <a:rPr lang="en-US" sz="2600" i="1" dirty="0" err="1">
                <a:latin typeface="Times New Roman" panose="02020603050405020304" pitchFamily="18" charset="0"/>
                <a:cs typeface="Times New Roman" panose="02020603050405020304" pitchFamily="18" charset="0"/>
              </a:rPr>
              <a:t>brevicauda</a:t>
            </a:r>
            <a:r>
              <a:rPr lang="en-US" sz="2600" i="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the northern short-tailed shrew, and lastly </a:t>
            </a:r>
            <a:r>
              <a:rPr lang="en-US" sz="2600" i="1" dirty="0">
                <a:latin typeface="Times New Roman" panose="02020603050405020304" pitchFamily="18" charset="0"/>
                <a:cs typeface="Times New Roman" panose="02020603050405020304" pitchFamily="18" charset="0"/>
              </a:rPr>
              <a:t>S. cinereus </a:t>
            </a:r>
            <a:r>
              <a:rPr lang="en-US" sz="2600" dirty="0">
                <a:latin typeface="Times New Roman" panose="02020603050405020304" pitchFamily="18" charset="0"/>
                <a:cs typeface="Times New Roman" panose="02020603050405020304" pitchFamily="18" charset="0"/>
              </a:rPr>
              <a:t>the masked shrew.  This discrepancy in findings may be attributed to several different factors, for one t</a:t>
            </a:r>
            <a:r>
              <a:rPr lang="en-US" sz="2600" dirty="0">
                <a:latin typeface="Times New Roman" panose="02020603050405020304" pitchFamily="18" charset="0"/>
                <a:ea typeface="Calibri" panose="020F0502020204030204" pitchFamily="34" charset="0"/>
                <a:cs typeface="Times New Roman" panose="02020603050405020304" pitchFamily="18" charset="0"/>
              </a:rPr>
              <a:t>he gap in data with regards to small mammal populations in Kentucky, and especially Northern Kentucky is quite severe.  Another may be that the other species mentioned besides </a:t>
            </a:r>
            <a:r>
              <a:rPr lang="en-US" sz="2600" i="1" dirty="0">
                <a:latin typeface="Times New Roman" panose="02020603050405020304" pitchFamily="18" charset="0"/>
                <a:ea typeface="Calibri" panose="020F0502020204030204" pitchFamily="34" charset="0"/>
                <a:cs typeface="Times New Roman" panose="02020603050405020304" pitchFamily="18" charset="0"/>
              </a:rPr>
              <a:t>P. </a:t>
            </a:r>
            <a:r>
              <a:rPr lang="en-US" sz="2600" i="1" dirty="0" err="1">
                <a:latin typeface="Times New Roman" panose="02020603050405020304" pitchFamily="18" charset="0"/>
                <a:ea typeface="Calibri" panose="020F0502020204030204" pitchFamily="34" charset="0"/>
                <a:cs typeface="Times New Roman" panose="02020603050405020304" pitchFamily="18" charset="0"/>
              </a:rPr>
              <a:t>leucopus</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a:latin typeface="Times New Roman" panose="02020603050405020304" pitchFamily="18" charset="0"/>
                <a:ea typeface="Calibri" panose="020F0502020204030204" pitchFamily="34" charset="0"/>
                <a:cs typeface="Times New Roman" panose="02020603050405020304" pitchFamily="18" charset="0"/>
              </a:rPr>
              <a:t>are not present in the areas surveyed of the Boone Cliffs Preserve.  Further research should be considered in the Boone Cliffs Preserve utilizing different capture methods (i.e. varying numbers of traps used and arrangements of said traps) along with surveying different areas of the preserve.</a:t>
            </a:r>
          </a:p>
        </p:txBody>
      </p:sp>
      <p:sp>
        <p:nvSpPr>
          <p:cNvPr id="14" name="TextBox 13">
            <a:extLst>
              <a:ext uri="{FF2B5EF4-FFF2-40B4-BE49-F238E27FC236}">
                <a16:creationId xmlns:a16="http://schemas.microsoft.com/office/drawing/2014/main" id="{C98541D9-12A9-443A-AA3B-47AF9D6CCF8A}"/>
              </a:ext>
            </a:extLst>
          </p:cNvPr>
          <p:cNvSpPr txBox="1"/>
          <p:nvPr/>
        </p:nvSpPr>
        <p:spPr>
          <a:xfrm>
            <a:off x="25465234" y="22829216"/>
            <a:ext cx="11430279" cy="4370427"/>
          </a:xfrm>
          <a:prstGeom prst="rect">
            <a:avLst/>
          </a:prstGeom>
          <a:solidFill>
            <a:schemeClr val="bg1"/>
          </a:solidFill>
          <a:ln w="38100">
            <a:solidFill>
              <a:schemeClr val="accent1">
                <a:lumMod val="75000"/>
              </a:schemeClr>
            </a:solidFill>
          </a:ln>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Acknowledgements</a:t>
            </a:r>
            <a:endParaRPr lang="en-US" sz="4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I would like to thank Kentucky Nature Preserves for permitting me to conduct this study in Boone Cliffs, one of their many nature preserves across the state.</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I would also like to thank David Whitehouse at Boone County Parks for agreeing to fund the first year of the study.</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Along with Boone County Parks I’d like to thank Mark, Susan, and </a:t>
            </a:r>
            <a:r>
              <a:rPr lang="en-US" sz="2600" dirty="0" err="1">
                <a:latin typeface="Times New Roman" panose="02020603050405020304" pitchFamily="18" charset="0"/>
                <a:cs typeface="Times New Roman" panose="02020603050405020304" pitchFamily="18" charset="0"/>
              </a:rPr>
              <a:t>Pavla</a:t>
            </a:r>
            <a:r>
              <a:rPr lang="en-US" sz="2600" dirty="0">
                <a:latin typeface="Times New Roman" panose="02020603050405020304" pitchFamily="18" charset="0"/>
                <a:cs typeface="Times New Roman" panose="02020603050405020304" pitchFamily="18" charset="0"/>
              </a:rPr>
              <a:t> at the Boone County Conservation District for agreeing to fund the second year of the study and for giving me a fantastic internship experience.</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Finally, I’d like to thank my dad Chip Pedro, throughout the first year and for part of the second I couldn’t have asked for a better field assistant.</a:t>
            </a:r>
          </a:p>
        </p:txBody>
      </p:sp>
      <p:grpSp>
        <p:nvGrpSpPr>
          <p:cNvPr id="10" name="Group 9">
            <a:extLst>
              <a:ext uri="{FF2B5EF4-FFF2-40B4-BE49-F238E27FC236}">
                <a16:creationId xmlns:a16="http://schemas.microsoft.com/office/drawing/2014/main" id="{CFF66961-75E7-4173-9493-27E650DEBA2B}"/>
              </a:ext>
            </a:extLst>
          </p:cNvPr>
          <p:cNvGrpSpPr/>
          <p:nvPr/>
        </p:nvGrpSpPr>
        <p:grpSpPr>
          <a:xfrm>
            <a:off x="12751026" y="4677376"/>
            <a:ext cx="12136685" cy="11111509"/>
            <a:chOff x="11887374" y="4778750"/>
            <a:chExt cx="10881360" cy="11111509"/>
          </a:xfrm>
        </p:grpSpPr>
        <p:sp>
          <p:nvSpPr>
            <p:cNvPr id="16" name="TextBox 15">
              <a:extLst>
                <a:ext uri="{FF2B5EF4-FFF2-40B4-BE49-F238E27FC236}">
                  <a16:creationId xmlns:a16="http://schemas.microsoft.com/office/drawing/2014/main" id="{8629F32A-6AD4-4B0B-A7E6-F7F448DE450A}"/>
                </a:ext>
              </a:extLst>
            </p:cNvPr>
            <p:cNvSpPr txBox="1"/>
            <p:nvPr/>
          </p:nvSpPr>
          <p:spPr>
            <a:xfrm>
              <a:off x="11887374" y="4778750"/>
              <a:ext cx="1088136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Results</a:t>
              </a:r>
            </a:p>
          </p:txBody>
        </p:sp>
        <p:sp>
          <p:nvSpPr>
            <p:cNvPr id="21" name="TextBox 20">
              <a:extLst>
                <a:ext uri="{FF2B5EF4-FFF2-40B4-BE49-F238E27FC236}">
                  <a16:creationId xmlns:a16="http://schemas.microsoft.com/office/drawing/2014/main" id="{30D27698-DD46-4D88-8216-80666C32666F}"/>
                </a:ext>
              </a:extLst>
            </p:cNvPr>
            <p:cNvSpPr txBox="1"/>
            <p:nvPr/>
          </p:nvSpPr>
          <p:spPr>
            <a:xfrm>
              <a:off x="12556759" y="14874596"/>
              <a:ext cx="9542590" cy="1015663"/>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Figure 2</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The number of unique captures vs. recaptures of the species </a:t>
              </a:r>
              <a:r>
                <a:rPr lang="en-US" sz="2000" i="1" dirty="0">
                  <a:latin typeface="Times New Roman" panose="02020603050405020304" pitchFamily="18" charset="0"/>
                  <a:cs typeface="Times New Roman" panose="02020603050405020304" pitchFamily="18" charset="0"/>
                </a:rPr>
                <a:t>P. </a:t>
              </a:r>
              <a:r>
                <a:rPr lang="en-US" sz="2000" i="1" dirty="0" err="1">
                  <a:latin typeface="Times New Roman" panose="02020603050405020304" pitchFamily="18" charset="0"/>
                  <a:cs typeface="Times New Roman" panose="02020603050405020304" pitchFamily="18" charset="0"/>
                </a:rPr>
                <a:t>leucopus</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per collection window over the course of the study within the Boone Cliffs Preserve in Burlington, KY during the summers of 2019 and 2020</a:t>
              </a:r>
              <a:endParaRPr lang="en-US" sz="2000" i="1" dirty="0">
                <a:latin typeface="Times New Roman" panose="02020603050405020304" pitchFamily="18" charset="0"/>
                <a:cs typeface="Times New Roman" panose="02020603050405020304" pitchFamily="18" charset="0"/>
              </a:endParaRPr>
            </a:p>
          </p:txBody>
        </p:sp>
      </p:grpSp>
      <p:graphicFrame>
        <p:nvGraphicFramePr>
          <p:cNvPr id="31" name="Chart 30">
            <a:extLst>
              <a:ext uri="{FF2B5EF4-FFF2-40B4-BE49-F238E27FC236}">
                <a16:creationId xmlns:a16="http://schemas.microsoft.com/office/drawing/2014/main" id="{4AF8E56F-92DE-4234-8766-941E6C0745B1}"/>
              </a:ext>
            </a:extLst>
          </p:cNvPr>
          <p:cNvGraphicFramePr>
            <a:graphicFrameLocks noGrp="1"/>
          </p:cNvGraphicFramePr>
          <p:nvPr>
            <p:extLst>
              <p:ext uri="{D42A27DB-BD31-4B8C-83A1-F6EECF244321}">
                <p14:modId xmlns:p14="http://schemas.microsoft.com/office/powerpoint/2010/main" val="379152606"/>
              </p:ext>
            </p:extLst>
          </p:nvPr>
        </p:nvGraphicFramePr>
        <p:xfrm>
          <a:off x="12441561" y="19268474"/>
          <a:ext cx="12972920" cy="6941820"/>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a:extLst>
              <a:ext uri="{FF2B5EF4-FFF2-40B4-BE49-F238E27FC236}">
                <a16:creationId xmlns:a16="http://schemas.microsoft.com/office/drawing/2014/main" id="{EA4DF2DF-EED6-4F75-806D-E242FCF2E6AB}"/>
              </a:ext>
            </a:extLst>
          </p:cNvPr>
          <p:cNvSpPr txBox="1"/>
          <p:nvPr/>
        </p:nvSpPr>
        <p:spPr>
          <a:xfrm>
            <a:off x="13121505" y="25846943"/>
            <a:ext cx="11613032" cy="1015663"/>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Figure 3.</a:t>
            </a:r>
            <a:r>
              <a:rPr lang="en-US" sz="2000" dirty="0">
                <a:latin typeface="Times New Roman" panose="02020603050405020304" pitchFamily="18" charset="0"/>
                <a:cs typeface="Times New Roman" panose="02020603050405020304" pitchFamily="18" charset="0"/>
              </a:rPr>
              <a:t>  A map generated in GIS of the Boone Cliffs Preserve, illustrating where the study grids were located geographically with regards to the rest of the preserve using and ae.  Each point illustrated on the map represents one individual trap used in the study.</a:t>
            </a:r>
            <a:endParaRPr lang="en-US" sz="2000" i="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EA7869A-127F-42EA-9185-135970D890D5}"/>
              </a:ext>
            </a:extLst>
          </p:cNvPr>
          <p:cNvSpPr txBox="1"/>
          <p:nvPr/>
        </p:nvSpPr>
        <p:spPr>
          <a:xfrm>
            <a:off x="25465969" y="4677376"/>
            <a:ext cx="11430000" cy="5673348"/>
          </a:xfrm>
          <a:prstGeom prst="rect">
            <a:avLst/>
          </a:prstGeom>
          <a:noFill/>
          <a:ln w="38100">
            <a:solidFill>
              <a:schemeClr val="accent1">
                <a:lumMod val="75000"/>
              </a:schemeClr>
            </a:solidFill>
          </a:ln>
        </p:spPr>
        <p:txBody>
          <a:bodyPr wrap="square" rtlCol="0">
            <a:spAutoFit/>
          </a:bodyPr>
          <a:lstStyle/>
          <a:p>
            <a:pPr algn="ctr">
              <a:spcAft>
                <a:spcPts val="8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rPr>
              <a:t>Analysis</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600" dirty="0">
                <a:latin typeface="Times New Roman" panose="02020603050405020304" pitchFamily="18" charset="0"/>
                <a:ea typeface="Calibri" panose="020F0502020204030204" pitchFamily="34" charset="0"/>
                <a:cs typeface="Times New Roman" panose="02020603050405020304" pitchFamily="18" charset="0"/>
              </a:rPr>
              <a:t>The only species that was trapped over the course of the study was the White Footed Mouse or </a:t>
            </a:r>
            <a:r>
              <a:rPr lang="en-US" sz="2600" i="1" dirty="0">
                <a:latin typeface="Times New Roman" panose="02020603050405020304" pitchFamily="18" charset="0"/>
                <a:ea typeface="Calibri" panose="020F0502020204030204" pitchFamily="34" charset="0"/>
                <a:cs typeface="Times New Roman" panose="02020603050405020304" pitchFamily="18" charset="0"/>
              </a:rPr>
              <a:t>P. </a:t>
            </a:r>
            <a:r>
              <a:rPr lang="en-US" sz="2600" i="1" dirty="0" err="1">
                <a:latin typeface="Times New Roman" panose="02020603050405020304" pitchFamily="18" charset="0"/>
                <a:ea typeface="Calibri" panose="020F0502020204030204" pitchFamily="34" charset="0"/>
                <a:cs typeface="Times New Roman" panose="02020603050405020304" pitchFamily="18" charset="0"/>
              </a:rPr>
              <a:t>leucopus</a:t>
            </a:r>
            <a:r>
              <a:rPr lang="en-US" sz="2600" i="1" dirty="0">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Wingdings" panose="05000000000000000000" pitchFamily="2" charset="2"/>
              <a:buChar char=""/>
            </a:pPr>
            <a:r>
              <a:rPr lang="en-US" sz="2600" dirty="0">
                <a:latin typeface="Times New Roman" panose="02020603050405020304" pitchFamily="18" charset="0"/>
                <a:ea typeface="Calibri" panose="020F0502020204030204" pitchFamily="34" charset="0"/>
                <a:cs typeface="Times New Roman" panose="02020603050405020304" pitchFamily="18" charset="0"/>
              </a:rPr>
              <a:t>Thirty-three unique individuals were trapped with eleven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retrappings</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marL="342900" indent="-342900">
              <a:buFont typeface="Wingdings" panose="05000000000000000000" pitchFamily="2" charset="2"/>
              <a:buChar char=""/>
            </a:pPr>
            <a:r>
              <a:rPr lang="en-US" sz="2600" dirty="0">
                <a:latin typeface="Times New Roman" panose="02020603050405020304" pitchFamily="18" charset="0"/>
                <a:ea typeface="Calibri" panose="020F0502020204030204" pitchFamily="34" charset="0"/>
                <a:cs typeface="Times New Roman" panose="02020603050405020304" pitchFamily="18" charset="0"/>
              </a:rPr>
              <a:t>Due to only finding </a:t>
            </a:r>
            <a:r>
              <a:rPr lang="en-US" sz="2600" i="1" dirty="0">
                <a:latin typeface="Times New Roman" panose="02020603050405020304" pitchFamily="18" charset="0"/>
                <a:ea typeface="Calibri" panose="020F0502020204030204" pitchFamily="34" charset="0"/>
                <a:cs typeface="Times New Roman" panose="02020603050405020304" pitchFamily="18" charset="0"/>
              </a:rPr>
              <a:t>P. </a:t>
            </a:r>
            <a:r>
              <a:rPr lang="en-US" sz="2600" i="1" dirty="0" err="1">
                <a:latin typeface="Times New Roman" panose="02020603050405020304" pitchFamily="18" charset="0"/>
                <a:ea typeface="Calibri" panose="020F0502020204030204" pitchFamily="34" charset="0"/>
                <a:cs typeface="Times New Roman" panose="02020603050405020304" pitchFamily="18" charset="0"/>
              </a:rPr>
              <a:t>leucopus</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a:latin typeface="Times New Roman" panose="02020603050405020304" pitchFamily="18" charset="0"/>
                <a:ea typeface="Calibri" panose="020F0502020204030204" pitchFamily="34" charset="0"/>
                <a:cs typeface="Times New Roman" panose="02020603050405020304" pitchFamily="18" charset="0"/>
              </a:rPr>
              <a:t>over the course of the study it was found that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Menhinick's</a:t>
            </a:r>
            <a:r>
              <a:rPr lang="en-US" sz="2600" dirty="0">
                <a:latin typeface="Times New Roman" panose="02020603050405020304" pitchFamily="18" charset="0"/>
                <a:ea typeface="Calibri" panose="020F0502020204030204" pitchFamily="34" charset="0"/>
                <a:cs typeface="Times New Roman" panose="02020603050405020304" pitchFamily="18" charset="0"/>
              </a:rPr>
              <a:t> Index for Species Richness for the data set was D = 0.18 with the </a:t>
            </a:r>
            <a:r>
              <a:rPr lang="en-US" sz="2600" i="0" dirty="0">
                <a:effectLst/>
                <a:latin typeface="Times New Roman" panose="02020603050405020304" pitchFamily="18" charset="0"/>
                <a:cs typeface="Times New Roman" panose="02020603050405020304" pitchFamily="18" charset="0"/>
              </a:rPr>
              <a:t>Shannon Index for Species Diversity being H’ = 0.0</a:t>
            </a:r>
          </a:p>
          <a:p>
            <a:pPr marL="342900" indent="-342900">
              <a:buFont typeface="Wingdings" panose="05000000000000000000" pitchFamily="2" charset="2"/>
              <a:buChar char=""/>
            </a:pPr>
            <a:r>
              <a:rPr lang="en-US" sz="2600" dirty="0">
                <a:latin typeface="Times New Roman" panose="02020603050405020304" pitchFamily="18" charset="0"/>
                <a:ea typeface="Calibri" panose="020F0502020204030204" pitchFamily="34" charset="0"/>
                <a:cs typeface="Times New Roman" panose="02020603050405020304" pitchFamily="18" charset="0"/>
              </a:rPr>
              <a:t>The Lincoln Index for estimating population size was found to be 37 at the end of the second year.</a:t>
            </a:r>
          </a:p>
          <a:p>
            <a:pPr marL="342900" indent="-342900">
              <a:buFont typeface="Wingdings" panose="05000000000000000000" pitchFamily="2" charset="2"/>
              <a:buChar char=""/>
            </a:pPr>
            <a:r>
              <a:rPr lang="en-US" sz="2600" dirty="0">
                <a:latin typeface="Times New Roman" panose="02020603050405020304" pitchFamily="18" charset="0"/>
                <a:ea typeface="Calibri" panose="020F0502020204030204" pitchFamily="34" charset="0"/>
                <a:cs typeface="Times New Roman" panose="02020603050405020304" pitchFamily="18" charset="0"/>
              </a:rPr>
              <a:t>The average weight of the mice over the course of the study was found to be 18.2g, the average tail length 71.6mm, and the average ear length 13.4mm</a:t>
            </a:r>
          </a:p>
          <a:p>
            <a:pPr marL="342900" indent="-342900">
              <a:buFont typeface="Wingdings" panose="05000000000000000000" pitchFamily="2" charset="2"/>
              <a:buChar char=""/>
            </a:pPr>
            <a:r>
              <a:rPr lang="en-US" sz="2600" dirty="0">
                <a:latin typeface="Times New Roman" panose="02020603050405020304" pitchFamily="18" charset="0"/>
                <a:ea typeface="Calibri" panose="020F0502020204030204" pitchFamily="34" charset="0"/>
                <a:cs typeface="Times New Roman" panose="02020603050405020304" pitchFamily="18" charset="0"/>
              </a:rPr>
              <a:t>It was also found that twenty-two percent of the mice captured over the duration of the study were found to be hosts to some type of invertebrate larva.</a:t>
            </a:r>
          </a:p>
        </p:txBody>
      </p:sp>
      <p:sp>
        <p:nvSpPr>
          <p:cNvPr id="33" name="TextBox 32">
            <a:extLst>
              <a:ext uri="{FF2B5EF4-FFF2-40B4-BE49-F238E27FC236}">
                <a16:creationId xmlns:a16="http://schemas.microsoft.com/office/drawing/2014/main" id="{308709C5-7D7C-4ED8-B3D3-8A8D0A40057F}"/>
              </a:ext>
            </a:extLst>
          </p:cNvPr>
          <p:cNvSpPr txBox="1"/>
          <p:nvPr/>
        </p:nvSpPr>
        <p:spPr>
          <a:xfrm>
            <a:off x="25465057" y="18721575"/>
            <a:ext cx="11430000" cy="3580467"/>
          </a:xfrm>
          <a:prstGeom prst="rect">
            <a:avLst/>
          </a:prstGeom>
          <a:solidFill>
            <a:schemeClr val="bg1"/>
          </a:solidFill>
          <a:ln w="38100">
            <a:solidFill>
              <a:schemeClr val="accent1">
                <a:lumMod val="75000"/>
              </a:schemeClr>
            </a:solidFill>
          </a:ln>
        </p:spPr>
        <p:txBody>
          <a:bodyPr wrap="square" rtlCol="0">
            <a:spAutoFit/>
          </a:bodyPr>
          <a:lstStyle/>
          <a:p>
            <a:pPr algn="ctr">
              <a:spcAft>
                <a:spcPts val="8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rPr>
              <a:t>References</a:t>
            </a:r>
          </a:p>
          <a:p>
            <a:pPr marL="457200" indent="-4572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Barbour RW, Davis WH. 1974. Mammals of Kentucky. Lexington, KY: The University Press of Kentucky.</a:t>
            </a:r>
          </a:p>
          <a:p>
            <a:pPr marL="457200" indent="-4572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Blair WF. 1940. A Study of Prairie Deer-Mouse Populations in Southern Michigan. American Midland Naturalist 24:273.</a:t>
            </a:r>
          </a:p>
          <a:p>
            <a:pPr marL="457200" indent="-4572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Wildlife Management Areas/Public Hunting Areas. Kentucky Department of Fish &amp; Wildlife </a:t>
            </a:r>
            <a:r>
              <a:rPr lang="en-US" sz="2200" dirty="0" err="1">
                <a:latin typeface="Times New Roman" panose="02020603050405020304" pitchFamily="18" charset="0"/>
                <a:cs typeface="Times New Roman" panose="02020603050405020304" pitchFamily="18" charset="0"/>
              </a:rPr>
              <a:t>Wildlife</a:t>
            </a:r>
            <a:r>
              <a:rPr lang="en-US" sz="2200" dirty="0">
                <a:latin typeface="Times New Roman" panose="02020603050405020304" pitchFamily="18" charset="0"/>
                <a:cs typeface="Times New Roman" panose="02020603050405020304" pitchFamily="18" charset="0"/>
              </a:rPr>
              <a:t> Management Areas/Public Hunting Areas. [accessed 2019]. </a:t>
            </a:r>
          </a:p>
          <a:p>
            <a:pPr algn="ctr">
              <a:spcAft>
                <a:spcPts val="800"/>
              </a:spcAft>
            </a:pP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367430D1-65B2-43F3-A00B-6DBE857C2BFE}"/>
              </a:ext>
            </a:extLst>
          </p:cNvPr>
          <p:cNvSpPr txBox="1"/>
          <p:nvPr/>
        </p:nvSpPr>
        <p:spPr>
          <a:xfrm>
            <a:off x="1379352" y="19544005"/>
            <a:ext cx="9454676" cy="707886"/>
          </a:xfrm>
          <a:prstGeom prst="rect">
            <a:avLst/>
          </a:prstGeom>
          <a:noFill/>
        </p:spPr>
        <p:txBody>
          <a:bodyPr wrap="square" rtlCol="0">
            <a:spAutoFit/>
          </a:bodyPr>
          <a:lstStyle/>
          <a:p>
            <a:pPr>
              <a:tabLst>
                <a:tab pos="3946525" algn="l"/>
              </a:tabLst>
            </a:pPr>
            <a:r>
              <a:rPr lang="en-US" sz="2000" b="1" dirty="0">
                <a:latin typeface="Times New Roman" panose="02020603050405020304" pitchFamily="18" charset="0"/>
                <a:cs typeface="Times New Roman" panose="02020603050405020304" pitchFamily="18" charset="0"/>
              </a:rPr>
              <a:t>Figure 1</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The two varieties of  Sherman  live capture traps used over the course of the study (</a:t>
            </a:r>
            <a:r>
              <a:rPr lang="en-US" sz="2000" dirty="0">
                <a:effectLst/>
                <a:latin typeface="Times New Roman" panose="02020603050405020304" pitchFamily="18" charset="0"/>
                <a:ea typeface="Calibri" panose="020F0502020204030204" pitchFamily="34" charset="0"/>
              </a:rPr>
              <a:t>3 x 3.5 x 9" and 2 x 2.5 x 6.5" respectively).</a:t>
            </a:r>
            <a:endParaRPr lang="en-US" sz="2000" dirty="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D6BA9079-C49A-49F8-85AD-1986318E8550}"/>
              </a:ext>
            </a:extLst>
          </p:cNvPr>
          <p:cNvGrpSpPr/>
          <p:nvPr/>
        </p:nvGrpSpPr>
        <p:grpSpPr>
          <a:xfrm>
            <a:off x="12553351" y="15941835"/>
            <a:ext cx="12457865" cy="3635309"/>
            <a:chOff x="12553351" y="15941835"/>
            <a:chExt cx="12457865" cy="3635309"/>
          </a:xfrm>
        </p:grpSpPr>
        <p:sp>
          <p:nvSpPr>
            <p:cNvPr id="36" name="TextBox 35">
              <a:extLst>
                <a:ext uri="{FF2B5EF4-FFF2-40B4-BE49-F238E27FC236}">
                  <a16:creationId xmlns:a16="http://schemas.microsoft.com/office/drawing/2014/main" id="{45FD9E7C-2AD9-4A90-A007-38759BC4005A}"/>
                </a:ext>
              </a:extLst>
            </p:cNvPr>
            <p:cNvSpPr txBox="1"/>
            <p:nvPr/>
          </p:nvSpPr>
          <p:spPr>
            <a:xfrm>
              <a:off x="12553351" y="19177034"/>
              <a:ext cx="12457865" cy="400110"/>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Various stages of growths found on  white footed mice specimen over the course of the study.</a:t>
              </a:r>
            </a:p>
          </p:txBody>
        </p:sp>
        <p:pic>
          <p:nvPicPr>
            <p:cNvPr id="26" name="Picture 25">
              <a:extLst>
                <a:ext uri="{FF2B5EF4-FFF2-40B4-BE49-F238E27FC236}">
                  <a16:creationId xmlns:a16="http://schemas.microsoft.com/office/drawing/2014/main" id="{0A5ECAB9-A145-4A01-B7E4-BB83B60743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42" t="3891" r="1664" b="20964"/>
            <a:stretch/>
          </p:blipFill>
          <p:spPr>
            <a:xfrm>
              <a:off x="12553351" y="15941835"/>
              <a:ext cx="3200400" cy="3200400"/>
            </a:xfrm>
            <a:prstGeom prst="rect">
              <a:avLst/>
            </a:prstGeom>
          </p:spPr>
        </p:pic>
      </p:grpSp>
      <p:pic>
        <p:nvPicPr>
          <p:cNvPr id="25" name="Picture 24">
            <a:extLst>
              <a:ext uri="{FF2B5EF4-FFF2-40B4-BE49-F238E27FC236}">
                <a16:creationId xmlns:a16="http://schemas.microsoft.com/office/drawing/2014/main" id="{E1D59629-D1DE-441C-82F5-6122ED699490}"/>
              </a:ext>
            </a:extLst>
          </p:cNvPr>
          <p:cNvPicPr>
            <a:picLocks noChangeAspect="1"/>
          </p:cNvPicPr>
          <p:nvPr/>
        </p:nvPicPr>
        <p:blipFill rotWithShape="1">
          <a:blip r:embed="rId8">
            <a:extLst>
              <a:ext uri="{28A0092B-C50C-407E-A947-70E740481C1C}">
                <a14:useLocalDpi xmlns:a14="http://schemas.microsoft.com/office/drawing/2010/main" val="0"/>
              </a:ext>
            </a:extLst>
          </a:blip>
          <a:srcRect l="14063" t="12728" r="24793"/>
          <a:stretch/>
        </p:blipFill>
        <p:spPr>
          <a:xfrm>
            <a:off x="21810539" y="15941042"/>
            <a:ext cx="3200677" cy="3201193"/>
          </a:xfrm>
          <a:prstGeom prst="rect">
            <a:avLst/>
          </a:prstGeom>
        </p:spPr>
      </p:pic>
      <p:pic>
        <p:nvPicPr>
          <p:cNvPr id="1026" name="Picture 2" descr="Welcome to Boone County Parks Recre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4419" y="1852053"/>
            <a:ext cx="6104542" cy="1943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ss Tools - Thomas More Univers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39771" y="411481"/>
            <a:ext cx="5976575" cy="30949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door&#10;&#10;Description automatically generated">
            <a:extLst>
              <a:ext uri="{FF2B5EF4-FFF2-40B4-BE49-F238E27FC236}">
                <a16:creationId xmlns:a16="http://schemas.microsoft.com/office/drawing/2014/main" id="{55F7D31E-8F00-41D4-858B-C0C27D2224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3478218" y="13587732"/>
            <a:ext cx="5256941" cy="6104543"/>
          </a:xfrm>
          <a:prstGeom prst="rect">
            <a:avLst/>
          </a:prstGeom>
        </p:spPr>
      </p:pic>
      <p:pic>
        <p:nvPicPr>
          <p:cNvPr id="9" name="Picture 8" descr="A bird that is standing in the grass&#10;&#10;Description automatically generated">
            <a:extLst>
              <a:ext uri="{FF2B5EF4-FFF2-40B4-BE49-F238E27FC236}">
                <a16:creationId xmlns:a16="http://schemas.microsoft.com/office/drawing/2014/main" id="{9988D7FB-71D2-4C40-A618-231F9CF01229}"/>
              </a:ext>
            </a:extLst>
          </p:cNvPr>
          <p:cNvPicPr>
            <a:picLocks noChangeAspect="1"/>
          </p:cNvPicPr>
          <p:nvPr/>
        </p:nvPicPr>
        <p:blipFill rotWithShape="1">
          <a:blip r:embed="rId12">
            <a:extLst>
              <a:ext uri="{28A0092B-C50C-407E-A947-70E740481C1C}">
                <a14:useLocalDpi xmlns:a14="http://schemas.microsoft.com/office/drawing/2010/main" val="0"/>
              </a:ext>
            </a:extLst>
          </a:blip>
          <a:srcRect t="15908" b="13843"/>
          <a:stretch/>
        </p:blipFill>
        <p:spPr>
          <a:xfrm rot="5400000">
            <a:off x="17153303" y="15950279"/>
            <a:ext cx="3183793" cy="3200124"/>
          </a:xfrm>
          <a:prstGeom prst="rect">
            <a:avLst/>
          </a:prstGeom>
        </p:spPr>
      </p:pic>
      <p:pic>
        <p:nvPicPr>
          <p:cNvPr id="19" name="Picture 18" descr="A picture containing grass, outdoor, standing, brown&#10;&#10;Description automatically generated">
            <a:extLst>
              <a:ext uri="{FF2B5EF4-FFF2-40B4-BE49-F238E27FC236}">
                <a16:creationId xmlns:a16="http://schemas.microsoft.com/office/drawing/2014/main" id="{AA92AD87-DAD3-4EB2-A345-C961AA92291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810677" y="15953595"/>
            <a:ext cx="3200400" cy="3201195"/>
          </a:xfrm>
          <a:prstGeom prst="rect">
            <a:avLst/>
          </a:prstGeom>
        </p:spPr>
      </p:pic>
      <p:pic>
        <p:nvPicPr>
          <p:cNvPr id="23" name="Picture 22" descr="A picture containing grass, outdoor, dog, mammal&#10;&#10;Description automatically generated">
            <a:extLst>
              <a:ext uri="{FF2B5EF4-FFF2-40B4-BE49-F238E27FC236}">
                <a16:creationId xmlns:a16="http://schemas.microsoft.com/office/drawing/2014/main" id="{5F87F079-80D6-4C95-B939-F1B4D08865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53351" y="15953594"/>
            <a:ext cx="3200400" cy="3201196"/>
          </a:xfrm>
          <a:prstGeom prst="rect">
            <a:avLst/>
          </a:prstGeom>
        </p:spPr>
      </p:pic>
      <p:pic>
        <p:nvPicPr>
          <p:cNvPr id="27" name="Picture 26" descr="A picture containing indoor, purple, rug, laying&#10;&#10;Description automatically generated">
            <a:extLst>
              <a:ext uri="{FF2B5EF4-FFF2-40B4-BE49-F238E27FC236}">
                <a16:creationId xmlns:a16="http://schemas.microsoft.com/office/drawing/2014/main" id="{3CD76BA6-5EAD-49D0-B2E8-3B2C9438C35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553073" y="19703384"/>
            <a:ext cx="12457865" cy="6054770"/>
          </a:xfrm>
          <a:prstGeom prst="rect">
            <a:avLst/>
          </a:prstGeom>
        </p:spPr>
      </p:pic>
      <p:pic>
        <p:nvPicPr>
          <p:cNvPr id="6" name="Picture 5">
            <a:extLst>
              <a:ext uri="{FF2B5EF4-FFF2-40B4-BE49-F238E27FC236}">
                <a16:creationId xmlns:a16="http://schemas.microsoft.com/office/drawing/2014/main" id="{45BDD857-8112-4FC8-9228-8B83F9663568}"/>
              </a:ext>
            </a:extLst>
          </p:cNvPr>
          <p:cNvPicPr>
            <a:picLocks noChangeAspect="1"/>
          </p:cNvPicPr>
          <p:nvPr/>
        </p:nvPicPr>
        <p:blipFill>
          <a:blip r:embed="rId16"/>
          <a:stretch>
            <a:fillRect/>
          </a:stretch>
        </p:blipFill>
        <p:spPr>
          <a:xfrm>
            <a:off x="12553073" y="5881728"/>
            <a:ext cx="12457865" cy="8719982"/>
          </a:xfrm>
          <a:prstGeom prst="rect">
            <a:avLst/>
          </a:prstGeom>
        </p:spPr>
      </p:pic>
      <p:pic>
        <p:nvPicPr>
          <p:cNvPr id="30" name="Audio 29">
            <a:hlinkClick r:id="" action="ppaction://media"/>
            <a:extLst>
              <a:ext uri="{FF2B5EF4-FFF2-40B4-BE49-F238E27FC236}">
                <a16:creationId xmlns:a16="http://schemas.microsoft.com/office/drawing/2014/main" id="{2490E08A-CA61-41D2-817E-2206B751AB7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6728400" y="26670000"/>
            <a:ext cx="609600" cy="609600"/>
          </a:xfrm>
          <a:prstGeom prst="rect">
            <a:avLst/>
          </a:prstGeom>
        </p:spPr>
      </p:pic>
    </p:spTree>
    <p:extLst>
      <p:ext uri="{BB962C8B-B14F-4D97-AF65-F5344CB8AC3E}">
        <p14:creationId xmlns:p14="http://schemas.microsoft.com/office/powerpoint/2010/main" val="616260460"/>
      </p:ext>
    </p:extLst>
  </p:cSld>
  <p:clrMapOvr>
    <a:masterClrMapping/>
  </p:clrMapOvr>
  <mc:AlternateContent xmlns:mc="http://schemas.openxmlformats.org/markup-compatibility/2006" xmlns:p14="http://schemas.microsoft.com/office/powerpoint/2010/main">
    <mc:Choice Requires="p14">
      <p:transition spd="slow" p14:dur="2000" advTm="544948"/>
    </mc:Choice>
    <mc:Fallback xmlns="">
      <p:transition spd="slow" advTm="54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4275</TotalTime>
  <Words>1238</Words>
  <Application>Microsoft Office PowerPoint</Application>
  <PresentationFormat>Custom</PresentationFormat>
  <Paragraphs>63</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Times New Roman</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Black</dc:creator>
  <cp:lastModifiedBy>Pedro, Joseph Anthony</cp:lastModifiedBy>
  <cp:revision>90</cp:revision>
  <dcterms:created xsi:type="dcterms:W3CDTF">2019-02-13T16:25:35Z</dcterms:created>
  <dcterms:modified xsi:type="dcterms:W3CDTF">2020-10-31T01:50:12Z</dcterms:modified>
</cp:coreProperties>
</file>