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4"/>
  </p:sld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8" r:id="rId13"/>
    <p:sldId id="265" r:id="rId14"/>
    <p:sldId id="266" r:id="rId15"/>
    <p:sldId id="267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19" autoAdjust="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0817-A112-4847-8014-A94B7D2A4EA3}" type="datetime1">
              <a:rPr lang="en-US" smtClean="0"/>
              <a:t>10/31/2020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300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10/31/2020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31003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10/31/2020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37735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10/31/2020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56762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10/31/2020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68348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10/31/2020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48189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10/31/2020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24100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10/31/2020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356408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10/31/2020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46110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10/31/2020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444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46AA-F36E-4540-911D-FFFC0A0EF24A}" type="datetime1">
              <a:rPr lang="en-US" smtClean="0"/>
              <a:t>10/31/2020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323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10/31/2020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950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10/31/2020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096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10/31/2020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859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10/31/2020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886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12A6-918A-48BD-8CB9-CA713993B0EA}" type="datetime1">
              <a:rPr lang="en-US" smtClean="0"/>
              <a:t>10/31/2020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351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CE86-875F-4587-BCF6-FA054AFC0D53}" type="datetime1">
              <a:rPr lang="en-US" smtClean="0"/>
              <a:pPr/>
              <a:t>10/31/2020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709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6FA2B21-3FCD-4721-B95C-427943F61125}" type="datetime1">
              <a:rPr lang="en-US" smtClean="0"/>
              <a:t>10/31/2020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066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00.png"/><Relationship Id="rId5" Type="http://schemas.openxmlformats.org/officeDocument/2006/relationships/image" Target="../media/image10.pn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0">
            <a:extLst>
              <a:ext uri="{FF2B5EF4-FFF2-40B4-BE49-F238E27FC236}">
                <a16:creationId xmlns:a16="http://schemas.microsoft.com/office/drawing/2014/main" id="{E58348C3-6249-4952-AA86-C63DB35EA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12">
            <a:extLst>
              <a:ext uri="{FF2B5EF4-FFF2-40B4-BE49-F238E27FC236}">
                <a16:creationId xmlns:a16="http://schemas.microsoft.com/office/drawing/2014/main" id="{DE6174AD-DBB0-43E6-98C2-738DB3A15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59100" y="-4763"/>
            <a:ext cx="5014912" cy="6862763"/>
            <a:chOff x="2928938" y="-4763"/>
            <a:chExt cx="5014912" cy="6862763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50A59800-3661-4778-9D8A-F816C85C4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7A810977-C816-4698-B7E7-0E6BDED79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181E4B1B-2437-4A14-8927-817FC7AED6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3F98AD26-9FF7-44EA-B876-9C857F8ED9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32EBB12A-A9CE-446F-9462-15DAC0D0FA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85925599-F99B-48E5-A384-76136C081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48299" y="1380068"/>
            <a:ext cx="6054723" cy="261619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 cap="none">
                <a:latin typeface="Times New Roman" panose="02020603050405020304" pitchFamily="18" charset="0"/>
                <a:cs typeface="Times New Roman" panose="02020603050405020304" pitchFamily="18" charset="0"/>
              </a:rPr>
              <a:t>Polydimethylsiloxane as a Substrate to Facilitate the use Photocatalysts in the Breakdown of Organic Water Pollutants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36254" y="3996267"/>
            <a:ext cx="5166768" cy="138853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Connor Schulte, </a:t>
            </a:r>
            <a:r>
              <a:rPr lang="en-US" err="1"/>
              <a:t>Lovence</a:t>
            </a:r>
            <a:r>
              <a:rPr lang="en-US"/>
              <a:t> </a:t>
            </a:r>
            <a:r>
              <a:rPr lang="en-US" err="1"/>
              <a:t>Ainembabazi</a:t>
            </a:r>
            <a:r>
              <a:rPr lang="en-US"/>
              <a:t>, and Dr. Matthew Nee</a:t>
            </a:r>
          </a:p>
        </p:txBody>
      </p:sp>
      <p:pic>
        <p:nvPicPr>
          <p:cNvPr id="6" name="Picture 5" descr="abstract image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2" r="22587" b="304"/>
          <a:stretch/>
        </p:blipFill>
        <p:spPr>
          <a:xfrm>
            <a:off x="20" y="10"/>
            <a:ext cx="5448280" cy="6857990"/>
          </a:xfrm>
          <a:custGeom>
            <a:avLst/>
            <a:gdLst/>
            <a:ahLst/>
            <a:cxnLst/>
            <a:rect l="l" t="t" r="r" b="b"/>
            <a:pathLst>
              <a:path w="5448300" h="6858000">
                <a:moveTo>
                  <a:pt x="0" y="0"/>
                </a:moveTo>
                <a:lnTo>
                  <a:pt x="3513666" y="0"/>
                </a:lnTo>
                <a:lnTo>
                  <a:pt x="2861733" y="2548466"/>
                </a:lnTo>
                <a:lnTo>
                  <a:pt x="5448300" y="685376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38100">
            <a:noFill/>
          </a:ln>
          <a:effectLst/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C7581ED-6107-43BD-A4C6-9BDC5DD86A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80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22"/>
    </mc:Choice>
    <mc:Fallback>
      <p:transition spd="slow" advTm="9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C616B3DC-C165-433D-9187-62DCC0E31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97E1BF84-9824-4B0E-98DF-F0F7181DD0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73" name="Freeform 7">
              <a:extLst>
                <a:ext uri="{FF2B5EF4-FFF2-40B4-BE49-F238E27FC236}">
                  <a16:creationId xmlns:a16="http://schemas.microsoft.com/office/drawing/2014/main" id="{A85FA340-7392-4303-9707-A12F45A46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74" name="Freeform 9">
              <a:extLst>
                <a:ext uri="{FF2B5EF4-FFF2-40B4-BE49-F238E27FC236}">
                  <a16:creationId xmlns:a16="http://schemas.microsoft.com/office/drawing/2014/main" id="{758A9051-2BD9-4868-8B84-344752FA2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75" name="Freeform 10">
              <a:extLst>
                <a:ext uri="{FF2B5EF4-FFF2-40B4-BE49-F238E27FC236}">
                  <a16:creationId xmlns:a16="http://schemas.microsoft.com/office/drawing/2014/main" id="{58264C49-3539-4CBD-8F11-1106C8B87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76" name="Freeform 11">
              <a:extLst>
                <a:ext uri="{FF2B5EF4-FFF2-40B4-BE49-F238E27FC236}">
                  <a16:creationId xmlns:a16="http://schemas.microsoft.com/office/drawing/2014/main" id="{DE862133-5C7E-4B32-9786-0B33BC51A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77" name="Freeform 12">
              <a:extLst>
                <a:ext uri="{FF2B5EF4-FFF2-40B4-BE49-F238E27FC236}">
                  <a16:creationId xmlns:a16="http://schemas.microsoft.com/office/drawing/2014/main" id="{90925F6C-DF03-4707-9176-6049F049B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A6073935-E043-4801-AF06-06093A914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CF709-FF42-4B76-9237-312A12CE8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1742" y="648930"/>
            <a:ext cx="3461281" cy="33473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/>
              <a:t>UV-vis data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8AC26FF4-D6F9-4A94-A837-D051A101ED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6714" y="-4763"/>
            <a:ext cx="5014912" cy="6862763"/>
            <a:chOff x="2928938" y="-4763"/>
            <a:chExt cx="5014912" cy="6862763"/>
          </a:xfrm>
        </p:grpSpPr>
        <p:sp>
          <p:nvSpPr>
            <p:cNvPr id="82" name="Freeform 6">
              <a:extLst>
                <a:ext uri="{FF2B5EF4-FFF2-40B4-BE49-F238E27FC236}">
                  <a16:creationId xmlns:a16="http://schemas.microsoft.com/office/drawing/2014/main" id="{EFFE501B-F9EC-4229-99D6-F39E38A71B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83" name="Freeform 7">
              <a:extLst>
                <a:ext uri="{FF2B5EF4-FFF2-40B4-BE49-F238E27FC236}">
                  <a16:creationId xmlns:a16="http://schemas.microsoft.com/office/drawing/2014/main" id="{B064C6A0-3DE4-4F4A-B650-78A628163E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84" name="Freeform 25">
              <a:extLst>
                <a:ext uri="{FF2B5EF4-FFF2-40B4-BE49-F238E27FC236}">
                  <a16:creationId xmlns:a16="http://schemas.microsoft.com/office/drawing/2014/main" id="{43CD3E83-3D0D-40EE-B1A2-9C989EBF2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85" name="Freeform 26">
              <a:extLst>
                <a:ext uri="{FF2B5EF4-FFF2-40B4-BE49-F238E27FC236}">
                  <a16:creationId xmlns:a16="http://schemas.microsoft.com/office/drawing/2014/main" id="{71553909-760D-4B98-96A4-F9F48339AF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86" name="Freeform 27">
              <a:extLst>
                <a:ext uri="{FF2B5EF4-FFF2-40B4-BE49-F238E27FC236}">
                  <a16:creationId xmlns:a16="http://schemas.microsoft.com/office/drawing/2014/main" id="{1F006A6C-F843-49BC-AC84-89BD2AF58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87" name="Freeform 28">
              <a:extLst>
                <a:ext uri="{FF2B5EF4-FFF2-40B4-BE49-F238E27FC236}">
                  <a16:creationId xmlns:a16="http://schemas.microsoft.com/office/drawing/2014/main" id="{62AEE6F3-16F4-4944-8459-4D5EEA341D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89" name="Rounded Rectangle 16">
            <a:extLst>
              <a:ext uri="{FF2B5EF4-FFF2-40B4-BE49-F238E27FC236}">
                <a16:creationId xmlns:a16="http://schemas.microsoft.com/office/drawing/2014/main" id="{8D6B9972-4A81-4223-9901-0E559A1D5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693" y="648931"/>
            <a:ext cx="6854433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B40A449-383F-453B-9138-5B720FE28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7550" y="1486314"/>
            <a:ext cx="6202778" cy="359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41AB5F-C39A-45F5-B067-AD70B22B0DF5}"/>
                  </a:ext>
                </a:extLst>
              </p:cNvPr>
              <p:cNvSpPr txBox="1"/>
              <p:nvPr/>
            </p:nvSpPr>
            <p:spPr>
              <a:xfrm>
                <a:off x="8537394" y="4230688"/>
                <a:ext cx="292873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Degradation of methylene blue follows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𝑠𝑡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order kinetics, so ln[MB] vs time is linear.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41AB5F-C39A-45F5-B067-AD70B22B0D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7394" y="4230688"/>
                <a:ext cx="2928730" cy="1200329"/>
              </a:xfrm>
              <a:prstGeom prst="rect">
                <a:avLst/>
              </a:prstGeom>
              <a:blipFill>
                <a:blip r:embed="rId6"/>
                <a:stretch>
                  <a:fillRect l="-1663" t="-2538" r="-2287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A3B473B-67EC-4612-9E94-BB3F46B193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08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056"/>
    </mc:Choice>
    <mc:Fallback>
      <p:transition spd="slow" advTm="72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86CB3-40F3-47B2-BED6-37C387115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815" y="102704"/>
            <a:ext cx="10018713" cy="1752599"/>
          </a:xfrm>
        </p:spPr>
        <p:txBody>
          <a:bodyPr/>
          <a:lstStyle/>
          <a:p>
            <a:pPr algn="l"/>
            <a:r>
              <a:rPr lang="en-US" dirty="0"/>
              <a:t>Conclusions: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828BF6-8EE3-4E20-80C6-E3C6DD22E38E}"/>
              </a:ext>
            </a:extLst>
          </p:cNvPr>
          <p:cNvSpPr txBox="1"/>
          <p:nvPr/>
        </p:nvSpPr>
        <p:spPr>
          <a:xfrm>
            <a:off x="1669774" y="1524000"/>
            <a:ext cx="67453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Beads at high surface-are-to-volume ratios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Incorporation of photocatalysts was successful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Photocatalyst/PDMS beads degraded methylene blue faster than PDMs alone or photolysis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9D2386-03D8-4725-9791-1EB15DDADA5E}"/>
              </a:ext>
            </a:extLst>
          </p:cNvPr>
          <p:cNvSpPr txBox="1"/>
          <p:nvPr/>
        </p:nvSpPr>
        <p:spPr>
          <a:xfrm>
            <a:off x="1510815" y="3579647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Future Work: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D364C8-5F9D-493E-AB45-C315416587CB}"/>
              </a:ext>
            </a:extLst>
          </p:cNvPr>
          <p:cNvSpPr txBox="1"/>
          <p:nvPr/>
        </p:nvSpPr>
        <p:spPr>
          <a:xfrm>
            <a:off x="1669774" y="4712156"/>
            <a:ext cx="67453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While this project has shown promising results, it is not currently scalable due to the prohibitive cost of the </a:t>
            </a:r>
            <a:r>
              <a:rPr lang="en-US" dirty="0" err="1"/>
              <a:t>triethoxysilane</a:t>
            </a:r>
            <a:r>
              <a:rPr lang="en-US" dirty="0"/>
              <a:t> cross-linker. Future work will be done to find a more cost-effective polymer substrate.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A353F66-ED53-4FD2-AC08-A0C2920714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34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588"/>
    </mc:Choice>
    <mc:Fallback>
      <p:transition spd="slow" advTm="45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A63E5-7A36-4954-AA7C-1AC25B657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62F80A-3C44-4B89-9CCA-0D1E93372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84312" y="3336235"/>
            <a:ext cx="10018713" cy="2494722"/>
          </a:xfrm>
        </p:spPr>
        <p:txBody>
          <a:bodyPr>
            <a:normAutofit fontScale="85000" lnSpcReduction="1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This work has been supported by a grant through the Kentucky Water Resources Research Institute, a US Geological Society 104-b program, grant 3200000437-19-282. Additional support has been provided by the WKU Department of Chemistry.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Additionally, this work would not have been possible without the help of the following people: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err="1"/>
              <a:t>Lovence</a:t>
            </a:r>
            <a:r>
              <a:rPr lang="en-US" dirty="0"/>
              <a:t> </a:t>
            </a:r>
            <a:r>
              <a:rPr lang="en-US" dirty="0" err="1"/>
              <a:t>Ainembabazi</a:t>
            </a: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Dr. Matthew Nee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Dr. John </a:t>
            </a:r>
            <a:r>
              <a:rPr lang="en-US" dirty="0" err="1"/>
              <a:t>Andersland</a:t>
            </a: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6694F59-0974-4681-9CD4-B31ECC762B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729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90"/>
    </mc:Choice>
    <mc:Fallback>
      <p:transition spd="slow" advTm="25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AD30037-67ED-4367-9BE0-45787510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hip in a body of water&#10;&#10;Description automatically generated">
            <a:extLst>
              <a:ext uri="{FF2B5EF4-FFF2-40B4-BE49-F238E27FC236}">
                <a16:creationId xmlns:a16="http://schemas.microsoft.com/office/drawing/2014/main" id="{C5EB3E6B-E762-43EB-8143-EC703C9015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116" r="30420"/>
          <a:stretch/>
        </p:blipFill>
        <p:spPr>
          <a:xfrm>
            <a:off x="6892924" y="10"/>
            <a:ext cx="5299077" cy="6857990"/>
          </a:xfrm>
          <a:custGeom>
            <a:avLst/>
            <a:gdLst/>
            <a:ahLst/>
            <a:cxnLst/>
            <a:rect l="l" t="t" r="r" b="b"/>
            <a:pathLst>
              <a:path w="5299077" h="6858000">
                <a:moveTo>
                  <a:pt x="836871" y="0"/>
                </a:moveTo>
                <a:lnTo>
                  <a:pt x="5299077" y="0"/>
                </a:lnTo>
                <a:lnTo>
                  <a:pt x="5299077" y="6858000"/>
                </a:lnTo>
                <a:lnTo>
                  <a:pt x="1911312" y="6858000"/>
                </a:lnTo>
                <a:lnTo>
                  <a:pt x="0" y="5333999"/>
                </a:lnTo>
                <a:close/>
              </a:path>
            </a:pathLst>
          </a:cu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0841A4E-5BC1-44B4-83CF-D524E8AE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32760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BF371BCC-8954-44E2-8C4F-29DC18872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D3505BE-B420-41C5-BE34-3E7652D37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4B68A05B-A78B-4D59-8CF9-1900731A2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84D57A01-C112-4FF2-B5ED-0B762AAD9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6CCCCDF1-5D4F-4CA1-8400-DFBB96BB0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20A090B2-5344-43CD-BC70-A6D44F15E8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41D800A-6D42-429C-A7C3-73D6C2F15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080" y="685800"/>
            <a:ext cx="5260680" cy="1752599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Dealing with Organic Water Pollution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5CD651-F8B9-471D-B21B-EEF0617D9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66999"/>
            <a:ext cx="5260680" cy="3124201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Organic pollutants in large bodies of water cannot be removed effectively using treatments like filtration</a:t>
            </a:r>
          </a:p>
          <a:p>
            <a:r>
              <a:rPr lang="en-US" sz="2000" dirty="0"/>
              <a:t>Photocatalysts address this by breaking down the pollutants, but photocatalysts can be difficult to remove afterward</a:t>
            </a:r>
          </a:p>
          <a:p>
            <a:r>
              <a:rPr lang="en-US" sz="2000" dirty="0"/>
              <a:t>Attaching the photocatalysts to a large substrate simplifies the removal process</a:t>
            </a:r>
          </a:p>
          <a:p>
            <a:r>
              <a:rPr lang="en-US" sz="2000" dirty="0"/>
              <a:t>PDMS beds float in water – just like oil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D73A80-AB3A-446C-AA89-3A2167801770}"/>
              </a:ext>
            </a:extLst>
          </p:cNvPr>
          <p:cNvSpPr txBox="1"/>
          <p:nvPr/>
        </p:nvSpPr>
        <p:spPr>
          <a:xfrm>
            <a:off x="8256822" y="6304003"/>
            <a:ext cx="3988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Greenpeace; 2020</a:t>
            </a:r>
          </a:p>
        </p:txBody>
      </p: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D7BEA053-BB64-44E6-809B-229E348BD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036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483"/>
    </mc:Choice>
    <mc:Fallback>
      <p:transition spd="slow" advTm="43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F92A4-7D37-4E34-B05F-ADF7F51CB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Photocatalysts Work?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18E0EC-9D66-421D-9F1C-18D69C69F2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8332" y="2495328"/>
            <a:ext cx="7530670" cy="407311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D9A3843-9D36-4194-A7D7-1CB9508F86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550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03"/>
    </mc:Choice>
    <mc:Fallback>
      <p:transition spd="slow" advTm="26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4" name="Group 70">
            <a:extLst>
              <a:ext uri="{FF2B5EF4-FFF2-40B4-BE49-F238E27FC236}">
                <a16:creationId xmlns:a16="http://schemas.microsoft.com/office/drawing/2014/main" id="{260ACC13-B825-49F3-93DE-C8B8F2FA3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F947B31F-CA03-4793-845D-FD86BABC1A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73" name="Freeform 7">
              <a:extLst>
                <a:ext uri="{FF2B5EF4-FFF2-40B4-BE49-F238E27FC236}">
                  <a16:creationId xmlns:a16="http://schemas.microsoft.com/office/drawing/2014/main" id="{DCDDE94D-F78C-4A48-AEA6-E922FC99A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74" name="Freeform 8">
              <a:extLst>
                <a:ext uri="{FF2B5EF4-FFF2-40B4-BE49-F238E27FC236}">
                  <a16:creationId xmlns:a16="http://schemas.microsoft.com/office/drawing/2014/main" id="{3445A886-F3CA-4DE4-90D7-535F9707B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75" name="Freeform 9">
              <a:extLst>
                <a:ext uri="{FF2B5EF4-FFF2-40B4-BE49-F238E27FC236}">
                  <a16:creationId xmlns:a16="http://schemas.microsoft.com/office/drawing/2014/main" id="{A8999CB6-C053-418B-AE37-E470804D25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76" name="Freeform 10">
              <a:extLst>
                <a:ext uri="{FF2B5EF4-FFF2-40B4-BE49-F238E27FC236}">
                  <a16:creationId xmlns:a16="http://schemas.microsoft.com/office/drawing/2014/main" id="{81EA3E26-BFCD-4396-AE8A-2A9828BFFB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77" name="Freeform 11">
              <a:extLst>
                <a:ext uri="{FF2B5EF4-FFF2-40B4-BE49-F238E27FC236}">
                  <a16:creationId xmlns:a16="http://schemas.microsoft.com/office/drawing/2014/main" id="{5F9BC582-73A6-4D8A-8738-E36476489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grpSp>
        <p:nvGrpSpPr>
          <p:cNvPr id="1035" name="Group 78">
            <a:extLst>
              <a:ext uri="{FF2B5EF4-FFF2-40B4-BE49-F238E27FC236}">
                <a16:creationId xmlns:a16="http://schemas.microsoft.com/office/drawing/2014/main" id="{E4C39A5A-6D63-4FAC-B6C2-D37778B97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0" name="Freeform 6">
              <a:extLst>
                <a:ext uri="{FF2B5EF4-FFF2-40B4-BE49-F238E27FC236}">
                  <a16:creationId xmlns:a16="http://schemas.microsoft.com/office/drawing/2014/main" id="{80E46C4F-3514-46CB-AE42-CB6078352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036" name="Freeform 7">
              <a:extLst>
                <a:ext uri="{FF2B5EF4-FFF2-40B4-BE49-F238E27FC236}">
                  <a16:creationId xmlns:a16="http://schemas.microsoft.com/office/drawing/2014/main" id="{E5084902-5C24-45E2-B5A3-092541E3CE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82" name="Freeform 8">
              <a:extLst>
                <a:ext uri="{FF2B5EF4-FFF2-40B4-BE49-F238E27FC236}">
                  <a16:creationId xmlns:a16="http://schemas.microsoft.com/office/drawing/2014/main" id="{37FA1E91-A8BC-48A2-AC9A-E89FD9612F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037" name="Freeform 9">
              <a:extLst>
                <a:ext uri="{FF2B5EF4-FFF2-40B4-BE49-F238E27FC236}">
                  <a16:creationId xmlns:a16="http://schemas.microsoft.com/office/drawing/2014/main" id="{764E3167-8F97-4F74-BF1C-06B09CB712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84" name="Freeform 10">
              <a:extLst>
                <a:ext uri="{FF2B5EF4-FFF2-40B4-BE49-F238E27FC236}">
                  <a16:creationId xmlns:a16="http://schemas.microsoft.com/office/drawing/2014/main" id="{7008DBEC-8AE7-4A3E-92FB-A56EDF90DF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85" name="Freeform 11">
              <a:extLst>
                <a:ext uri="{FF2B5EF4-FFF2-40B4-BE49-F238E27FC236}">
                  <a16:creationId xmlns:a16="http://schemas.microsoft.com/office/drawing/2014/main" id="{0A04160F-52CD-4394-AAF9-EE7B5A1F47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D015475-2252-4DDB-8092-B0752C62E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3496" y="685800"/>
            <a:ext cx="2543201" cy="175259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000"/>
              <a:t>Polydimethylsiloxane (PDMS) beads as a substrate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D23B87-96C4-45E4-860F-D51EB4A360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84310" y="2666999"/>
            <a:ext cx="2812387" cy="31242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1800" dirty="0"/>
              <a:t>Beads:</a:t>
            </a:r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800" dirty="0"/>
              <a:t>Are buoyant</a:t>
            </a:r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800" dirty="0"/>
              <a:t>Are easy to filter out</a:t>
            </a:r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800" dirty="0"/>
              <a:t>Do not significantly affect the activity of the photocatalyst</a:t>
            </a:r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800" dirty="0"/>
              <a:t>Can successfully incorporate photocatalyst into their structure</a:t>
            </a:r>
          </a:p>
        </p:txBody>
      </p:sp>
      <p:sp>
        <p:nvSpPr>
          <p:cNvPr id="87" name="Rounded Rectangle 16">
            <a:extLst>
              <a:ext uri="{FF2B5EF4-FFF2-40B4-BE49-F238E27FC236}">
                <a16:creationId xmlns:a16="http://schemas.microsoft.com/office/drawing/2014/main" id="{55599FE3-8CCE-4364-9F89-0C11699C4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1162" y="648931"/>
            <a:ext cx="6881862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EEA844A-4F31-4947-965A-91A49AF6E2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" r="-3" b="1968"/>
          <a:stretch/>
        </p:blipFill>
        <p:spPr bwMode="auto">
          <a:xfrm>
            <a:off x="4941202" y="1011765"/>
            <a:ext cx="6237359" cy="454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DEC9C0-CE94-41F2-BEC2-968F5FCFDCFA}"/>
              </a:ext>
            </a:extLst>
          </p:cNvPr>
          <p:cNvSpPr txBox="1"/>
          <p:nvPr/>
        </p:nvSpPr>
        <p:spPr>
          <a:xfrm>
            <a:off x="4839286" y="5880895"/>
            <a:ext cx="6237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Ainembabazi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L.  MA Thesis, Western Kentucky University, Bowling Green, KY, 2019.</a:t>
            </a: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20C6887-ECBF-4B1E-834A-2AD1D40672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63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381"/>
    </mc:Choice>
    <mc:Fallback>
      <p:transition spd="slow" advTm="37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812CBDA-63DD-4CC3-96E0-482A1D0C2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F065D27D-8151-4AD3-9947-92B8DEC4A25B}"/>
              </a:ext>
            </a:extLst>
          </p:cNvPr>
          <p:cNvSpPr/>
          <p:nvPr/>
        </p:nvSpPr>
        <p:spPr>
          <a:xfrm>
            <a:off x="2362788" y="2955233"/>
            <a:ext cx="2054019" cy="269019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Mix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PDMS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N-heptane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Sorbitan</a:t>
            </a:r>
            <a:r>
              <a:rPr lang="en-US" dirty="0"/>
              <a:t> monooleate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2EB10036-6A1F-45E8-BFD8-0A20E2F8975D}"/>
              </a:ext>
            </a:extLst>
          </p:cNvPr>
          <p:cNvSpPr/>
          <p:nvPr/>
        </p:nvSpPr>
        <p:spPr>
          <a:xfrm>
            <a:off x="4644251" y="4048541"/>
            <a:ext cx="742122" cy="74212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67E2C393-A9A7-4FF5-B517-922F350BF88E}"/>
              </a:ext>
            </a:extLst>
          </p:cNvPr>
          <p:cNvSpPr/>
          <p:nvPr/>
        </p:nvSpPr>
        <p:spPr>
          <a:xfrm>
            <a:off x="5554548" y="4023460"/>
            <a:ext cx="2292626" cy="742122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Emulsify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DCD55F2B-F93D-40F0-88F0-6FEE413E7A5A}"/>
              </a:ext>
            </a:extLst>
          </p:cNvPr>
          <p:cNvSpPr/>
          <p:nvPr/>
        </p:nvSpPr>
        <p:spPr>
          <a:xfrm>
            <a:off x="7997075" y="4023460"/>
            <a:ext cx="834887" cy="74212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B55B9466-EA02-40C2-A09B-43D6A57404A1}"/>
              </a:ext>
            </a:extLst>
          </p:cNvPr>
          <p:cNvSpPr/>
          <p:nvPr/>
        </p:nvSpPr>
        <p:spPr>
          <a:xfrm>
            <a:off x="8946849" y="2955233"/>
            <a:ext cx="2146852" cy="269019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 crosslinker, then heat-cure at 80 degrees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Celcius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B26F076-FCF1-4B76-B228-B5208BAAFF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537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57"/>
    </mc:Choice>
    <mc:Fallback>
      <p:transition spd="slow" advTm="26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411B9-1643-49CA-A221-518B4F09E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Characterized by: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2DBE0-EC23-4E9B-A1CF-21429EFF1E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233A44"/>
                </a:solidFill>
                <a:effectLst/>
                <a:latin typeface="Calibri" panose="020F0502020204030204" pitchFamily="34" charset="0"/>
              </a:rPr>
              <a:t>Scanning Electron Microscopy (SEM) to observe the surface morphology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 err="1">
                <a:solidFill>
                  <a:srgbClr val="233A44"/>
                </a:solidFill>
                <a:effectLst/>
                <a:latin typeface="Calibri" panose="020F0502020204030204" pitchFamily="34" charset="0"/>
              </a:rPr>
              <a:t>Brunauer</a:t>
            </a:r>
            <a:r>
              <a:rPr lang="en-US" sz="1800" b="0" i="0" u="none" strike="noStrike" dirty="0">
                <a:solidFill>
                  <a:srgbClr val="233A44"/>
                </a:solidFill>
                <a:effectLst/>
                <a:latin typeface="Calibri" panose="020F0502020204030204" pitchFamily="34" charset="0"/>
              </a:rPr>
              <a:t>-Emmet-Teller isotherms (BET) to determine the surface-area-to-volume ratio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233A44"/>
                </a:solidFill>
                <a:effectLst/>
                <a:latin typeface="Calibri" panose="020F0502020204030204" pitchFamily="34" charset="0"/>
              </a:rPr>
              <a:t>Energy-Dispersive X-ray Spectroscopy (EDS) and Raman Spectroscopy to verify that the photocatalysts have been incorporated, and that their structure has not changed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233A44"/>
                </a:solidFill>
                <a:effectLst/>
                <a:latin typeface="Calibri" panose="020F0502020204030204" pitchFamily="34" charset="0"/>
              </a:rPr>
              <a:t>UV-vis Spectroscopy with methylene blue to measure photocatalytic ability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A7F597-C228-403F-B1CA-1BF65DBFB9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442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422"/>
    </mc:Choice>
    <mc:Fallback>
      <p:transition spd="slow" advTm="39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B874F-FBC0-4038-8F21-A7F695C16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 and BET data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D095C1-37D4-4110-916F-1B78F08B63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8219" y="2310032"/>
            <a:ext cx="4132188" cy="3260774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9DFF431-706E-4DDC-9589-E9563FCB0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667" y="2310032"/>
            <a:ext cx="4867275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1174B6-13C9-42F0-93EC-B34AA47EB4CC}"/>
              </a:ext>
            </a:extLst>
          </p:cNvPr>
          <p:cNvSpPr txBox="1"/>
          <p:nvPr/>
        </p:nvSpPr>
        <p:spPr>
          <a:xfrm>
            <a:off x="2411896" y="6042992"/>
            <a:ext cx="7871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Ainembabazi, L.  MA Thesis, Western Kentucky University, Bowling Green, KY, 2019.</a:t>
            </a: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3950CFB-FD91-4D80-834C-AC7937EC7D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14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696"/>
    </mc:Choice>
    <mc:Fallback>
      <p:transition spd="slow" advTm="54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>
            <a:extLst>
              <a:ext uri="{FF2B5EF4-FFF2-40B4-BE49-F238E27FC236}">
                <a16:creationId xmlns:a16="http://schemas.microsoft.com/office/drawing/2014/main" id="{260ACC13-B825-49F3-93DE-C8B8F2FA3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36" name="Freeform 6">
              <a:extLst>
                <a:ext uri="{FF2B5EF4-FFF2-40B4-BE49-F238E27FC236}">
                  <a16:creationId xmlns:a16="http://schemas.microsoft.com/office/drawing/2014/main" id="{F947B31F-CA03-4793-845D-FD86BABC1A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7" name="Freeform 7">
              <a:extLst>
                <a:ext uri="{FF2B5EF4-FFF2-40B4-BE49-F238E27FC236}">
                  <a16:creationId xmlns:a16="http://schemas.microsoft.com/office/drawing/2014/main" id="{DCDDE94D-F78C-4A48-AEA6-E922FC99A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38" name="Freeform 8">
              <a:extLst>
                <a:ext uri="{FF2B5EF4-FFF2-40B4-BE49-F238E27FC236}">
                  <a16:creationId xmlns:a16="http://schemas.microsoft.com/office/drawing/2014/main" id="{3445A886-F3CA-4DE4-90D7-535F9707B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39" name="Freeform 9">
              <a:extLst>
                <a:ext uri="{FF2B5EF4-FFF2-40B4-BE49-F238E27FC236}">
                  <a16:creationId xmlns:a16="http://schemas.microsoft.com/office/drawing/2014/main" id="{A8999CB6-C053-418B-AE37-E470804D25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40" name="Freeform 10">
              <a:extLst>
                <a:ext uri="{FF2B5EF4-FFF2-40B4-BE49-F238E27FC236}">
                  <a16:creationId xmlns:a16="http://schemas.microsoft.com/office/drawing/2014/main" id="{81EA3E26-BFCD-4396-AE8A-2A9828BFFB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41" name="Freeform 11">
              <a:extLst>
                <a:ext uri="{FF2B5EF4-FFF2-40B4-BE49-F238E27FC236}">
                  <a16:creationId xmlns:a16="http://schemas.microsoft.com/office/drawing/2014/main" id="{5F9BC582-73A6-4D8A-8738-E36476489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C27500CA-FA61-49B6-AC7B-2CE50433D9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44" name="Freeform 6">
              <a:extLst>
                <a:ext uri="{FF2B5EF4-FFF2-40B4-BE49-F238E27FC236}">
                  <a16:creationId xmlns:a16="http://schemas.microsoft.com/office/drawing/2014/main" id="{9BB2C0D0-9D80-4309-B3A1-320A61FC6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45" name="Freeform 7">
              <a:extLst>
                <a:ext uri="{FF2B5EF4-FFF2-40B4-BE49-F238E27FC236}">
                  <a16:creationId xmlns:a16="http://schemas.microsoft.com/office/drawing/2014/main" id="{BD302E04-6272-4489-AC6C-BD90F6BE4E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46" name="Freeform 8">
              <a:extLst>
                <a:ext uri="{FF2B5EF4-FFF2-40B4-BE49-F238E27FC236}">
                  <a16:creationId xmlns:a16="http://schemas.microsoft.com/office/drawing/2014/main" id="{654ECFC5-08C7-4BEA-8913-423DF4B205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47" name="Freeform 9">
              <a:extLst>
                <a:ext uri="{FF2B5EF4-FFF2-40B4-BE49-F238E27FC236}">
                  <a16:creationId xmlns:a16="http://schemas.microsoft.com/office/drawing/2014/main" id="{22B548B5-28F3-4F2F-BDDA-A16D0D276D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48" name="Freeform 10">
              <a:extLst>
                <a:ext uri="{FF2B5EF4-FFF2-40B4-BE49-F238E27FC236}">
                  <a16:creationId xmlns:a16="http://schemas.microsoft.com/office/drawing/2014/main" id="{EB0B6947-A2CA-4DF4-B955-DAFECEC2E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49" name="Freeform 11">
              <a:extLst>
                <a:ext uri="{FF2B5EF4-FFF2-40B4-BE49-F238E27FC236}">
                  <a16:creationId xmlns:a16="http://schemas.microsoft.com/office/drawing/2014/main" id="{D4F51AD8-AD43-4ABE-85E8-4F769F8C21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8DBAEE-CACC-4067-82F4-ED57D7348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0"/>
            <a:ext cx="5781729" cy="17525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Raman 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9F757D-FCDB-4FB5-9F9D-AAD07DC618B5}"/>
              </a:ext>
            </a:extLst>
          </p:cNvPr>
          <p:cNvSpPr txBox="1"/>
          <p:nvPr/>
        </p:nvSpPr>
        <p:spPr>
          <a:xfrm>
            <a:off x="1484310" y="2666999"/>
            <a:ext cx="5733131" cy="1295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FF00FF"/>
                </a:solidFill>
                <a:effectLst/>
                <a:latin typeface="Calibri" panose="020F0502020204030204" pitchFamily="34" charset="0"/>
              </a:rPr>
              <a:t>CP = Photocatalyst powder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FF00"/>
                </a:solidFill>
                <a:effectLst/>
                <a:latin typeface="Calibri" panose="020F0502020204030204" pitchFamily="34" charset="0"/>
              </a:rPr>
              <a:t>CB = photocatalyst/PDMS beads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CA = photocatalyst beads after 3hr degradation trials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PP = Plain PDMS beads</a:t>
            </a:r>
          </a:p>
          <a:p>
            <a:pPr fontAlgn="base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endParaRPr lang="en-US" b="0" i="0" u="none" strike="noStrike" dirty="0"/>
          </a:p>
        </p:txBody>
      </p:sp>
      <p:sp>
        <p:nvSpPr>
          <p:cNvPr id="151" name="Rounded Rectangle 16">
            <a:extLst>
              <a:ext uri="{FF2B5EF4-FFF2-40B4-BE49-F238E27FC236}">
                <a16:creationId xmlns:a16="http://schemas.microsoft.com/office/drawing/2014/main" id="{6958E693-06E1-4835-9E33-076E6D8ED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503" y="648931"/>
            <a:ext cx="3912520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DBDB732-77F0-473A-9AA7-26382E7CA0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8" r="2" b="2"/>
          <a:stretch/>
        </p:blipFill>
        <p:spPr bwMode="auto">
          <a:xfrm>
            <a:off x="7951593" y="1011765"/>
            <a:ext cx="3226968" cy="454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13D885-82FB-471B-9DFD-65DE589F8C7D}"/>
              </a:ext>
            </a:extLst>
          </p:cNvPr>
          <p:cNvSpPr txBox="1"/>
          <p:nvPr/>
        </p:nvSpPr>
        <p:spPr>
          <a:xfrm>
            <a:off x="1484310" y="4293704"/>
            <a:ext cx="46116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Peaks are in the same locations for photocatalyst powder, and photocatalyst/PDMS beads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FFCE724-3149-4733-9C13-5D0B34CE2D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55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01"/>
    </mc:Choice>
    <mc:Fallback>
      <p:transition spd="slow" advTm="37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92D44-6559-4812-BB76-ACDEAB2AC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UV-vis Setup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0666305-D947-4548-BF2A-5093A6FB36EA}"/>
              </a:ext>
            </a:extLst>
          </p:cNvPr>
          <p:cNvSpPr/>
          <p:nvPr/>
        </p:nvSpPr>
        <p:spPr>
          <a:xfrm>
            <a:off x="8256104" y="4542182"/>
            <a:ext cx="1139687" cy="11661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514799-C163-4E47-9370-7A96220A602C}"/>
              </a:ext>
            </a:extLst>
          </p:cNvPr>
          <p:cNvSpPr/>
          <p:nvPr/>
        </p:nvSpPr>
        <p:spPr>
          <a:xfrm rot="8216916">
            <a:off x="8099785" y="4195080"/>
            <a:ext cx="609600" cy="10866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n 5">
            <a:extLst>
              <a:ext uri="{FF2B5EF4-FFF2-40B4-BE49-F238E27FC236}">
                <a16:creationId xmlns:a16="http://schemas.microsoft.com/office/drawing/2014/main" id="{1ADDB27E-538E-4A6E-8B24-89648A7F3C6E}"/>
              </a:ext>
            </a:extLst>
          </p:cNvPr>
          <p:cNvSpPr/>
          <p:nvPr/>
        </p:nvSpPr>
        <p:spPr>
          <a:xfrm>
            <a:off x="8256103" y="2353325"/>
            <a:ext cx="1139687" cy="1136965"/>
          </a:xfrm>
          <a:prstGeom prst="sun">
            <a:avLst/>
          </a:prstGeom>
          <a:solidFill>
            <a:srgbClr val="FFFF0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8611CAC-9B0C-41AE-8ACD-6F65C040CF02}"/>
              </a:ext>
            </a:extLst>
          </p:cNvPr>
          <p:cNvCxnSpPr/>
          <p:nvPr/>
        </p:nvCxnSpPr>
        <p:spPr>
          <a:xfrm>
            <a:off x="8799440" y="3684101"/>
            <a:ext cx="0" cy="6162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32488AA-26EA-40D4-9EDB-F26002407FAB}"/>
              </a:ext>
            </a:extLst>
          </p:cNvPr>
          <p:cNvSpPr/>
          <p:nvPr/>
        </p:nvSpPr>
        <p:spPr>
          <a:xfrm>
            <a:off x="2584174" y="4300329"/>
            <a:ext cx="609600" cy="1408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203B5CB-EC02-4A34-9182-DC58B3B852C3}"/>
              </a:ext>
            </a:extLst>
          </p:cNvPr>
          <p:cNvSpPr/>
          <p:nvPr/>
        </p:nvSpPr>
        <p:spPr>
          <a:xfrm>
            <a:off x="3034723" y="3233530"/>
            <a:ext cx="4876825" cy="1219200"/>
          </a:xfrm>
          <a:custGeom>
            <a:avLst/>
            <a:gdLst>
              <a:gd name="connsiteX0" fmla="*/ 39781 w 4876825"/>
              <a:gd name="connsiteY0" fmla="*/ 1060174 h 1219200"/>
              <a:gd name="connsiteX1" fmla="*/ 25 w 4876825"/>
              <a:gd name="connsiteY1" fmla="*/ 993913 h 1219200"/>
              <a:gd name="connsiteX2" fmla="*/ 26529 w 4876825"/>
              <a:gd name="connsiteY2" fmla="*/ 887896 h 1219200"/>
              <a:gd name="connsiteX3" fmla="*/ 79538 w 4876825"/>
              <a:gd name="connsiteY3" fmla="*/ 834887 h 1219200"/>
              <a:gd name="connsiteX4" fmla="*/ 172303 w 4876825"/>
              <a:gd name="connsiteY4" fmla="*/ 742122 h 1219200"/>
              <a:gd name="connsiteX5" fmla="*/ 225312 w 4876825"/>
              <a:gd name="connsiteY5" fmla="*/ 702366 h 1219200"/>
              <a:gd name="connsiteX6" fmla="*/ 265068 w 4876825"/>
              <a:gd name="connsiteY6" fmla="*/ 675861 h 1219200"/>
              <a:gd name="connsiteX7" fmla="*/ 331329 w 4876825"/>
              <a:gd name="connsiteY7" fmla="*/ 636105 h 1219200"/>
              <a:gd name="connsiteX8" fmla="*/ 357834 w 4876825"/>
              <a:gd name="connsiteY8" fmla="*/ 609600 h 1219200"/>
              <a:gd name="connsiteX9" fmla="*/ 503607 w 4876825"/>
              <a:gd name="connsiteY9" fmla="*/ 503583 h 1219200"/>
              <a:gd name="connsiteX10" fmla="*/ 530112 w 4876825"/>
              <a:gd name="connsiteY10" fmla="*/ 477079 h 1219200"/>
              <a:gd name="connsiteX11" fmla="*/ 636129 w 4876825"/>
              <a:gd name="connsiteY11" fmla="*/ 424070 h 1219200"/>
              <a:gd name="connsiteX12" fmla="*/ 702390 w 4876825"/>
              <a:gd name="connsiteY12" fmla="*/ 384313 h 1219200"/>
              <a:gd name="connsiteX13" fmla="*/ 795155 w 4876825"/>
              <a:gd name="connsiteY13" fmla="*/ 318053 h 1219200"/>
              <a:gd name="connsiteX14" fmla="*/ 901173 w 4876825"/>
              <a:gd name="connsiteY14" fmla="*/ 291548 h 1219200"/>
              <a:gd name="connsiteX15" fmla="*/ 980686 w 4876825"/>
              <a:gd name="connsiteY15" fmla="*/ 251792 h 1219200"/>
              <a:gd name="connsiteX16" fmla="*/ 1099955 w 4876825"/>
              <a:gd name="connsiteY16" fmla="*/ 225287 h 1219200"/>
              <a:gd name="connsiteX17" fmla="*/ 1245729 w 4876825"/>
              <a:gd name="connsiteY17" fmla="*/ 172279 h 1219200"/>
              <a:gd name="connsiteX18" fmla="*/ 1298738 w 4876825"/>
              <a:gd name="connsiteY18" fmla="*/ 145774 h 1219200"/>
              <a:gd name="connsiteX19" fmla="*/ 1418007 w 4876825"/>
              <a:gd name="connsiteY19" fmla="*/ 119270 h 1219200"/>
              <a:gd name="connsiteX20" fmla="*/ 1457764 w 4876825"/>
              <a:gd name="connsiteY20" fmla="*/ 92766 h 1219200"/>
              <a:gd name="connsiteX21" fmla="*/ 1537277 w 4876825"/>
              <a:gd name="connsiteY21" fmla="*/ 66261 h 1219200"/>
              <a:gd name="connsiteX22" fmla="*/ 1616790 w 4876825"/>
              <a:gd name="connsiteY22" fmla="*/ 53009 h 1219200"/>
              <a:gd name="connsiteX23" fmla="*/ 1683051 w 4876825"/>
              <a:gd name="connsiteY23" fmla="*/ 39757 h 1219200"/>
              <a:gd name="connsiteX24" fmla="*/ 1775816 w 4876825"/>
              <a:gd name="connsiteY24" fmla="*/ 13253 h 1219200"/>
              <a:gd name="connsiteX25" fmla="*/ 1828825 w 4876825"/>
              <a:gd name="connsiteY25" fmla="*/ 0 h 1219200"/>
              <a:gd name="connsiteX26" fmla="*/ 2478181 w 4876825"/>
              <a:gd name="connsiteY26" fmla="*/ 13253 h 1219200"/>
              <a:gd name="connsiteX27" fmla="*/ 2584199 w 4876825"/>
              <a:gd name="connsiteY27" fmla="*/ 66261 h 1219200"/>
              <a:gd name="connsiteX28" fmla="*/ 2663712 w 4876825"/>
              <a:gd name="connsiteY28" fmla="*/ 92766 h 1219200"/>
              <a:gd name="connsiteX29" fmla="*/ 2703468 w 4876825"/>
              <a:gd name="connsiteY29" fmla="*/ 106018 h 1219200"/>
              <a:gd name="connsiteX30" fmla="*/ 2756477 w 4876825"/>
              <a:gd name="connsiteY30" fmla="*/ 132522 h 1219200"/>
              <a:gd name="connsiteX31" fmla="*/ 2862494 w 4876825"/>
              <a:gd name="connsiteY31" fmla="*/ 159027 h 1219200"/>
              <a:gd name="connsiteX32" fmla="*/ 2902251 w 4876825"/>
              <a:gd name="connsiteY32" fmla="*/ 172279 h 1219200"/>
              <a:gd name="connsiteX33" fmla="*/ 3021520 w 4876825"/>
              <a:gd name="connsiteY33" fmla="*/ 238540 h 1219200"/>
              <a:gd name="connsiteX34" fmla="*/ 3087781 w 4876825"/>
              <a:gd name="connsiteY34" fmla="*/ 251792 h 1219200"/>
              <a:gd name="connsiteX35" fmla="*/ 3114286 w 4876825"/>
              <a:gd name="connsiteY35" fmla="*/ 278296 h 1219200"/>
              <a:gd name="connsiteX36" fmla="*/ 3207051 w 4876825"/>
              <a:gd name="connsiteY36" fmla="*/ 304800 h 1219200"/>
              <a:gd name="connsiteX37" fmla="*/ 3246807 w 4876825"/>
              <a:gd name="connsiteY37" fmla="*/ 331305 h 1219200"/>
              <a:gd name="connsiteX38" fmla="*/ 3352825 w 4876825"/>
              <a:gd name="connsiteY38" fmla="*/ 357809 h 1219200"/>
              <a:gd name="connsiteX39" fmla="*/ 3419086 w 4876825"/>
              <a:gd name="connsiteY39" fmla="*/ 384313 h 1219200"/>
              <a:gd name="connsiteX40" fmla="*/ 3458842 w 4876825"/>
              <a:gd name="connsiteY40" fmla="*/ 410818 h 1219200"/>
              <a:gd name="connsiteX41" fmla="*/ 3525103 w 4876825"/>
              <a:gd name="connsiteY41" fmla="*/ 424070 h 1219200"/>
              <a:gd name="connsiteX42" fmla="*/ 3564860 w 4876825"/>
              <a:gd name="connsiteY42" fmla="*/ 437322 h 1219200"/>
              <a:gd name="connsiteX43" fmla="*/ 3591364 w 4876825"/>
              <a:gd name="connsiteY43" fmla="*/ 463827 h 1219200"/>
              <a:gd name="connsiteX44" fmla="*/ 3710634 w 4876825"/>
              <a:gd name="connsiteY44" fmla="*/ 530087 h 1219200"/>
              <a:gd name="connsiteX45" fmla="*/ 3737138 w 4876825"/>
              <a:gd name="connsiteY45" fmla="*/ 556592 h 1219200"/>
              <a:gd name="connsiteX46" fmla="*/ 3776894 w 4876825"/>
              <a:gd name="connsiteY46" fmla="*/ 569844 h 1219200"/>
              <a:gd name="connsiteX47" fmla="*/ 3829903 w 4876825"/>
              <a:gd name="connsiteY47" fmla="*/ 622853 h 1219200"/>
              <a:gd name="connsiteX48" fmla="*/ 3909416 w 4876825"/>
              <a:gd name="connsiteY48" fmla="*/ 675861 h 1219200"/>
              <a:gd name="connsiteX49" fmla="*/ 3935920 w 4876825"/>
              <a:gd name="connsiteY49" fmla="*/ 702366 h 1219200"/>
              <a:gd name="connsiteX50" fmla="*/ 4028686 w 4876825"/>
              <a:gd name="connsiteY50" fmla="*/ 755374 h 1219200"/>
              <a:gd name="connsiteX51" fmla="*/ 4055190 w 4876825"/>
              <a:gd name="connsiteY51" fmla="*/ 781879 h 1219200"/>
              <a:gd name="connsiteX52" fmla="*/ 4108199 w 4876825"/>
              <a:gd name="connsiteY52" fmla="*/ 795131 h 1219200"/>
              <a:gd name="connsiteX53" fmla="*/ 4280477 w 4876825"/>
              <a:gd name="connsiteY53" fmla="*/ 834887 h 1219200"/>
              <a:gd name="connsiteX54" fmla="*/ 4346738 w 4876825"/>
              <a:gd name="connsiteY54" fmla="*/ 874644 h 1219200"/>
              <a:gd name="connsiteX55" fmla="*/ 4439503 w 4876825"/>
              <a:gd name="connsiteY55" fmla="*/ 914400 h 1219200"/>
              <a:gd name="connsiteX56" fmla="*/ 4466007 w 4876825"/>
              <a:gd name="connsiteY56" fmla="*/ 954157 h 1219200"/>
              <a:gd name="connsiteX57" fmla="*/ 4545520 w 4876825"/>
              <a:gd name="connsiteY57" fmla="*/ 980661 h 1219200"/>
              <a:gd name="connsiteX58" fmla="*/ 4625034 w 4876825"/>
              <a:gd name="connsiteY58" fmla="*/ 1033670 h 1219200"/>
              <a:gd name="connsiteX59" fmla="*/ 4664790 w 4876825"/>
              <a:gd name="connsiteY59" fmla="*/ 1060174 h 1219200"/>
              <a:gd name="connsiteX60" fmla="*/ 4691294 w 4876825"/>
              <a:gd name="connsiteY60" fmla="*/ 1086679 h 1219200"/>
              <a:gd name="connsiteX61" fmla="*/ 4731051 w 4876825"/>
              <a:gd name="connsiteY61" fmla="*/ 1099931 h 1219200"/>
              <a:gd name="connsiteX62" fmla="*/ 4770807 w 4876825"/>
              <a:gd name="connsiteY62" fmla="*/ 1126435 h 1219200"/>
              <a:gd name="connsiteX63" fmla="*/ 4797312 w 4876825"/>
              <a:gd name="connsiteY63" fmla="*/ 1152940 h 1219200"/>
              <a:gd name="connsiteX64" fmla="*/ 4837068 w 4876825"/>
              <a:gd name="connsiteY64" fmla="*/ 1166192 h 1219200"/>
              <a:gd name="connsiteX65" fmla="*/ 4876825 w 4876825"/>
              <a:gd name="connsiteY65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4876825" h="1219200">
                <a:moveTo>
                  <a:pt x="39781" y="1060174"/>
                </a:moveTo>
                <a:cubicBezTo>
                  <a:pt x="26529" y="1038087"/>
                  <a:pt x="5076" y="1019170"/>
                  <a:pt x="25" y="993913"/>
                </a:cubicBezTo>
                <a:cubicBezTo>
                  <a:pt x="-757" y="990004"/>
                  <a:pt x="16557" y="901857"/>
                  <a:pt x="26529" y="887896"/>
                </a:cubicBezTo>
                <a:cubicBezTo>
                  <a:pt x="41053" y="867562"/>
                  <a:pt x="65677" y="855679"/>
                  <a:pt x="79538" y="834887"/>
                </a:cubicBezTo>
                <a:cubicBezTo>
                  <a:pt x="140296" y="743751"/>
                  <a:pt x="102327" y="765447"/>
                  <a:pt x="172303" y="742122"/>
                </a:cubicBezTo>
                <a:cubicBezTo>
                  <a:pt x="189973" y="728870"/>
                  <a:pt x="207339" y="715204"/>
                  <a:pt x="225312" y="702366"/>
                </a:cubicBezTo>
                <a:cubicBezTo>
                  <a:pt x="238272" y="693109"/>
                  <a:pt x="252631" y="685811"/>
                  <a:pt x="265068" y="675861"/>
                </a:cubicBezTo>
                <a:cubicBezTo>
                  <a:pt x="317040" y="634283"/>
                  <a:pt x="262291" y="659118"/>
                  <a:pt x="331329" y="636105"/>
                </a:cubicBezTo>
                <a:cubicBezTo>
                  <a:pt x="340164" y="627270"/>
                  <a:pt x="348077" y="617405"/>
                  <a:pt x="357834" y="609600"/>
                </a:cubicBezTo>
                <a:cubicBezTo>
                  <a:pt x="431838" y="550397"/>
                  <a:pt x="391801" y="615385"/>
                  <a:pt x="503607" y="503583"/>
                </a:cubicBezTo>
                <a:cubicBezTo>
                  <a:pt x="512442" y="494748"/>
                  <a:pt x="519945" y="484341"/>
                  <a:pt x="530112" y="477079"/>
                </a:cubicBezTo>
                <a:cubicBezTo>
                  <a:pt x="584881" y="437958"/>
                  <a:pt x="584665" y="441225"/>
                  <a:pt x="636129" y="424070"/>
                </a:cubicBezTo>
                <a:cubicBezTo>
                  <a:pt x="698157" y="362044"/>
                  <a:pt x="622109" y="430188"/>
                  <a:pt x="702390" y="384313"/>
                </a:cubicBezTo>
                <a:cubicBezTo>
                  <a:pt x="744399" y="360308"/>
                  <a:pt x="754142" y="338560"/>
                  <a:pt x="795155" y="318053"/>
                </a:cubicBezTo>
                <a:cubicBezTo>
                  <a:pt x="825452" y="302904"/>
                  <a:pt x="870923" y="299110"/>
                  <a:pt x="901173" y="291548"/>
                </a:cubicBezTo>
                <a:cubicBezTo>
                  <a:pt x="990515" y="269213"/>
                  <a:pt x="889997" y="290658"/>
                  <a:pt x="980686" y="251792"/>
                </a:cubicBezTo>
                <a:cubicBezTo>
                  <a:pt x="997059" y="244775"/>
                  <a:pt x="1088166" y="227645"/>
                  <a:pt x="1099955" y="225287"/>
                </a:cubicBezTo>
                <a:cubicBezTo>
                  <a:pt x="1200010" y="150247"/>
                  <a:pt x="1099905" y="212050"/>
                  <a:pt x="1245729" y="172279"/>
                </a:cubicBezTo>
                <a:cubicBezTo>
                  <a:pt x="1264788" y="167081"/>
                  <a:pt x="1280580" y="153556"/>
                  <a:pt x="1298738" y="145774"/>
                </a:cubicBezTo>
                <a:cubicBezTo>
                  <a:pt x="1340258" y="127979"/>
                  <a:pt x="1370356" y="127212"/>
                  <a:pt x="1418007" y="119270"/>
                </a:cubicBezTo>
                <a:cubicBezTo>
                  <a:pt x="1431259" y="110435"/>
                  <a:pt x="1443210" y="99235"/>
                  <a:pt x="1457764" y="92766"/>
                </a:cubicBezTo>
                <a:cubicBezTo>
                  <a:pt x="1483294" y="81419"/>
                  <a:pt x="1510173" y="73037"/>
                  <a:pt x="1537277" y="66261"/>
                </a:cubicBezTo>
                <a:cubicBezTo>
                  <a:pt x="1563345" y="59744"/>
                  <a:pt x="1590353" y="57816"/>
                  <a:pt x="1616790" y="53009"/>
                </a:cubicBezTo>
                <a:cubicBezTo>
                  <a:pt x="1638951" y="48980"/>
                  <a:pt x="1661063" y="44643"/>
                  <a:pt x="1683051" y="39757"/>
                </a:cubicBezTo>
                <a:cubicBezTo>
                  <a:pt x="1776253" y="19046"/>
                  <a:pt x="1698349" y="35387"/>
                  <a:pt x="1775816" y="13253"/>
                </a:cubicBezTo>
                <a:cubicBezTo>
                  <a:pt x="1793329" y="8249"/>
                  <a:pt x="1811155" y="4418"/>
                  <a:pt x="1828825" y="0"/>
                </a:cubicBezTo>
                <a:cubicBezTo>
                  <a:pt x="2045277" y="4418"/>
                  <a:pt x="2262017" y="1244"/>
                  <a:pt x="2478181" y="13253"/>
                </a:cubicBezTo>
                <a:cubicBezTo>
                  <a:pt x="2538265" y="16591"/>
                  <a:pt x="2538685" y="46033"/>
                  <a:pt x="2584199" y="66261"/>
                </a:cubicBezTo>
                <a:cubicBezTo>
                  <a:pt x="2609729" y="77608"/>
                  <a:pt x="2637208" y="83931"/>
                  <a:pt x="2663712" y="92766"/>
                </a:cubicBezTo>
                <a:cubicBezTo>
                  <a:pt x="2676964" y="97183"/>
                  <a:pt x="2690974" y="99771"/>
                  <a:pt x="2703468" y="106018"/>
                </a:cubicBezTo>
                <a:cubicBezTo>
                  <a:pt x="2721138" y="114853"/>
                  <a:pt x="2737736" y="126275"/>
                  <a:pt x="2756477" y="132522"/>
                </a:cubicBezTo>
                <a:cubicBezTo>
                  <a:pt x="2791034" y="144041"/>
                  <a:pt x="2827937" y="147508"/>
                  <a:pt x="2862494" y="159027"/>
                </a:cubicBezTo>
                <a:lnTo>
                  <a:pt x="2902251" y="172279"/>
                </a:lnTo>
                <a:cubicBezTo>
                  <a:pt x="2961465" y="211755"/>
                  <a:pt x="2965543" y="224545"/>
                  <a:pt x="3021520" y="238540"/>
                </a:cubicBezTo>
                <a:cubicBezTo>
                  <a:pt x="3043372" y="244003"/>
                  <a:pt x="3065694" y="247375"/>
                  <a:pt x="3087781" y="251792"/>
                </a:cubicBezTo>
                <a:cubicBezTo>
                  <a:pt x="3096616" y="260627"/>
                  <a:pt x="3103572" y="271868"/>
                  <a:pt x="3114286" y="278296"/>
                </a:cubicBezTo>
                <a:cubicBezTo>
                  <a:pt x="3127867" y="286444"/>
                  <a:pt x="3197149" y="302324"/>
                  <a:pt x="3207051" y="304800"/>
                </a:cubicBezTo>
                <a:cubicBezTo>
                  <a:pt x="3220303" y="313635"/>
                  <a:pt x="3232561" y="324182"/>
                  <a:pt x="3246807" y="331305"/>
                </a:cubicBezTo>
                <a:cubicBezTo>
                  <a:pt x="3281786" y="348794"/>
                  <a:pt x="3315027" y="346470"/>
                  <a:pt x="3352825" y="357809"/>
                </a:cubicBezTo>
                <a:cubicBezTo>
                  <a:pt x="3375610" y="364644"/>
                  <a:pt x="3397809" y="373674"/>
                  <a:pt x="3419086" y="384313"/>
                </a:cubicBezTo>
                <a:cubicBezTo>
                  <a:pt x="3433332" y="391436"/>
                  <a:pt x="3443929" y="405226"/>
                  <a:pt x="3458842" y="410818"/>
                </a:cubicBezTo>
                <a:cubicBezTo>
                  <a:pt x="3479932" y="418727"/>
                  <a:pt x="3503251" y="418607"/>
                  <a:pt x="3525103" y="424070"/>
                </a:cubicBezTo>
                <a:cubicBezTo>
                  <a:pt x="3538655" y="427458"/>
                  <a:pt x="3551608" y="432905"/>
                  <a:pt x="3564860" y="437322"/>
                </a:cubicBezTo>
                <a:cubicBezTo>
                  <a:pt x="3573695" y="446157"/>
                  <a:pt x="3581197" y="456565"/>
                  <a:pt x="3591364" y="463827"/>
                </a:cubicBezTo>
                <a:cubicBezTo>
                  <a:pt x="3630189" y="491559"/>
                  <a:pt x="3668622" y="509081"/>
                  <a:pt x="3710634" y="530087"/>
                </a:cubicBezTo>
                <a:cubicBezTo>
                  <a:pt x="3719469" y="538922"/>
                  <a:pt x="3726424" y="550164"/>
                  <a:pt x="3737138" y="556592"/>
                </a:cubicBezTo>
                <a:cubicBezTo>
                  <a:pt x="3749116" y="563779"/>
                  <a:pt x="3767016" y="559967"/>
                  <a:pt x="3776894" y="569844"/>
                </a:cubicBezTo>
                <a:cubicBezTo>
                  <a:pt x="3847575" y="640523"/>
                  <a:pt x="3723885" y="587511"/>
                  <a:pt x="3829903" y="622853"/>
                </a:cubicBezTo>
                <a:cubicBezTo>
                  <a:pt x="3931008" y="723955"/>
                  <a:pt x="3813517" y="618320"/>
                  <a:pt x="3909416" y="675861"/>
                </a:cubicBezTo>
                <a:cubicBezTo>
                  <a:pt x="3920130" y="682289"/>
                  <a:pt x="3926164" y="694561"/>
                  <a:pt x="3935920" y="702366"/>
                </a:cubicBezTo>
                <a:cubicBezTo>
                  <a:pt x="3967136" y="727339"/>
                  <a:pt x="3992413" y="737238"/>
                  <a:pt x="4028686" y="755374"/>
                </a:cubicBezTo>
                <a:cubicBezTo>
                  <a:pt x="4037521" y="764209"/>
                  <a:pt x="4044015" y="776291"/>
                  <a:pt x="4055190" y="781879"/>
                </a:cubicBezTo>
                <a:cubicBezTo>
                  <a:pt x="4071481" y="790024"/>
                  <a:pt x="4090390" y="791315"/>
                  <a:pt x="4108199" y="795131"/>
                </a:cubicBezTo>
                <a:cubicBezTo>
                  <a:pt x="4271964" y="830223"/>
                  <a:pt x="4192542" y="805576"/>
                  <a:pt x="4280477" y="834887"/>
                </a:cubicBezTo>
                <a:cubicBezTo>
                  <a:pt x="4332244" y="886656"/>
                  <a:pt x="4277926" y="840238"/>
                  <a:pt x="4346738" y="874644"/>
                </a:cubicBezTo>
                <a:cubicBezTo>
                  <a:pt x="4438257" y="920403"/>
                  <a:pt x="4329178" y="886819"/>
                  <a:pt x="4439503" y="914400"/>
                </a:cubicBezTo>
                <a:cubicBezTo>
                  <a:pt x="4448338" y="927652"/>
                  <a:pt x="4452501" y="945716"/>
                  <a:pt x="4466007" y="954157"/>
                </a:cubicBezTo>
                <a:cubicBezTo>
                  <a:pt x="4489698" y="968964"/>
                  <a:pt x="4545520" y="980661"/>
                  <a:pt x="4545520" y="980661"/>
                </a:cubicBezTo>
                <a:cubicBezTo>
                  <a:pt x="4620886" y="1056027"/>
                  <a:pt x="4548318" y="995313"/>
                  <a:pt x="4625034" y="1033670"/>
                </a:cubicBezTo>
                <a:cubicBezTo>
                  <a:pt x="4639280" y="1040793"/>
                  <a:pt x="4652353" y="1050224"/>
                  <a:pt x="4664790" y="1060174"/>
                </a:cubicBezTo>
                <a:cubicBezTo>
                  <a:pt x="4674546" y="1067979"/>
                  <a:pt x="4680580" y="1080251"/>
                  <a:pt x="4691294" y="1086679"/>
                </a:cubicBezTo>
                <a:cubicBezTo>
                  <a:pt x="4703272" y="1093866"/>
                  <a:pt x="4717799" y="1095514"/>
                  <a:pt x="4731051" y="1099931"/>
                </a:cubicBezTo>
                <a:cubicBezTo>
                  <a:pt x="4744303" y="1108766"/>
                  <a:pt x="4758370" y="1116486"/>
                  <a:pt x="4770807" y="1126435"/>
                </a:cubicBezTo>
                <a:cubicBezTo>
                  <a:pt x="4780564" y="1134240"/>
                  <a:pt x="4786598" y="1146512"/>
                  <a:pt x="4797312" y="1152940"/>
                </a:cubicBezTo>
                <a:cubicBezTo>
                  <a:pt x="4809290" y="1160127"/>
                  <a:pt x="4823816" y="1161775"/>
                  <a:pt x="4837068" y="1166192"/>
                </a:cubicBezTo>
                <a:cubicBezTo>
                  <a:pt x="4870558" y="1199680"/>
                  <a:pt x="4857985" y="1181521"/>
                  <a:pt x="4876825" y="1219200"/>
                </a:cubicBezTo>
              </a:path>
            </a:pathLst>
          </a:cu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D89E9D5-2F40-4132-979C-7315F003604E}"/>
              </a:ext>
            </a:extLst>
          </p:cNvPr>
          <p:cNvSpPr/>
          <p:nvPr/>
        </p:nvSpPr>
        <p:spPr>
          <a:xfrm>
            <a:off x="2716696" y="2637183"/>
            <a:ext cx="5433391" cy="1656521"/>
          </a:xfrm>
          <a:custGeom>
            <a:avLst/>
            <a:gdLst>
              <a:gd name="connsiteX0" fmla="*/ 26504 w 5433391"/>
              <a:gd name="connsiteY0" fmla="*/ 1656521 h 1656521"/>
              <a:gd name="connsiteX1" fmla="*/ 13252 w 5433391"/>
              <a:gd name="connsiteY1" fmla="*/ 1590260 h 1656521"/>
              <a:gd name="connsiteX2" fmla="*/ 0 w 5433391"/>
              <a:gd name="connsiteY2" fmla="*/ 1550504 h 1656521"/>
              <a:gd name="connsiteX3" fmla="*/ 13252 w 5433391"/>
              <a:gd name="connsiteY3" fmla="*/ 1311965 h 1656521"/>
              <a:gd name="connsiteX4" fmla="*/ 39756 w 5433391"/>
              <a:gd name="connsiteY4" fmla="*/ 1272208 h 1656521"/>
              <a:gd name="connsiteX5" fmla="*/ 79513 w 5433391"/>
              <a:gd name="connsiteY5" fmla="*/ 1166191 h 1656521"/>
              <a:gd name="connsiteX6" fmla="*/ 92765 w 5433391"/>
              <a:gd name="connsiteY6" fmla="*/ 1126434 h 1656521"/>
              <a:gd name="connsiteX7" fmla="*/ 132521 w 5433391"/>
              <a:gd name="connsiteY7" fmla="*/ 1113182 h 1656521"/>
              <a:gd name="connsiteX8" fmla="*/ 145774 w 5433391"/>
              <a:gd name="connsiteY8" fmla="*/ 1073426 h 1656521"/>
              <a:gd name="connsiteX9" fmla="*/ 185530 w 5433391"/>
              <a:gd name="connsiteY9" fmla="*/ 1033669 h 1656521"/>
              <a:gd name="connsiteX10" fmla="*/ 225287 w 5433391"/>
              <a:gd name="connsiteY10" fmla="*/ 980660 h 1656521"/>
              <a:gd name="connsiteX11" fmla="*/ 318052 w 5433391"/>
              <a:gd name="connsiteY11" fmla="*/ 874643 h 1656521"/>
              <a:gd name="connsiteX12" fmla="*/ 357808 w 5433391"/>
              <a:gd name="connsiteY12" fmla="*/ 795130 h 1656521"/>
              <a:gd name="connsiteX13" fmla="*/ 384313 w 5433391"/>
              <a:gd name="connsiteY13" fmla="*/ 768626 h 1656521"/>
              <a:gd name="connsiteX14" fmla="*/ 410817 w 5433391"/>
              <a:gd name="connsiteY14" fmla="*/ 728869 h 1656521"/>
              <a:gd name="connsiteX15" fmla="*/ 450574 w 5433391"/>
              <a:gd name="connsiteY15" fmla="*/ 689113 h 1656521"/>
              <a:gd name="connsiteX16" fmla="*/ 516834 w 5433391"/>
              <a:gd name="connsiteY16" fmla="*/ 622852 h 1656521"/>
              <a:gd name="connsiteX17" fmla="*/ 583095 w 5433391"/>
              <a:gd name="connsiteY17" fmla="*/ 530087 h 1656521"/>
              <a:gd name="connsiteX18" fmla="*/ 662608 w 5433391"/>
              <a:gd name="connsiteY18" fmla="*/ 503582 h 1656521"/>
              <a:gd name="connsiteX19" fmla="*/ 689113 w 5433391"/>
              <a:gd name="connsiteY19" fmla="*/ 477078 h 1656521"/>
              <a:gd name="connsiteX20" fmla="*/ 728869 w 5433391"/>
              <a:gd name="connsiteY20" fmla="*/ 463826 h 1656521"/>
              <a:gd name="connsiteX21" fmla="*/ 781878 w 5433391"/>
              <a:gd name="connsiteY21" fmla="*/ 437321 h 1656521"/>
              <a:gd name="connsiteX22" fmla="*/ 821634 w 5433391"/>
              <a:gd name="connsiteY22" fmla="*/ 410817 h 1656521"/>
              <a:gd name="connsiteX23" fmla="*/ 914400 w 5433391"/>
              <a:gd name="connsiteY23" fmla="*/ 384313 h 1656521"/>
              <a:gd name="connsiteX24" fmla="*/ 980661 w 5433391"/>
              <a:gd name="connsiteY24" fmla="*/ 331304 h 1656521"/>
              <a:gd name="connsiteX25" fmla="*/ 1060174 w 5433391"/>
              <a:gd name="connsiteY25" fmla="*/ 318052 h 1656521"/>
              <a:gd name="connsiteX26" fmla="*/ 1232452 w 5433391"/>
              <a:gd name="connsiteY26" fmla="*/ 251791 h 1656521"/>
              <a:gd name="connsiteX27" fmla="*/ 1364974 w 5433391"/>
              <a:gd name="connsiteY27" fmla="*/ 198782 h 1656521"/>
              <a:gd name="connsiteX28" fmla="*/ 1431234 w 5433391"/>
              <a:gd name="connsiteY28" fmla="*/ 172278 h 1656521"/>
              <a:gd name="connsiteX29" fmla="*/ 1630017 w 5433391"/>
              <a:gd name="connsiteY29" fmla="*/ 159026 h 1656521"/>
              <a:gd name="connsiteX30" fmla="*/ 1908313 w 5433391"/>
              <a:gd name="connsiteY30" fmla="*/ 119269 h 1656521"/>
              <a:gd name="connsiteX31" fmla="*/ 1987826 w 5433391"/>
              <a:gd name="connsiteY31" fmla="*/ 106017 h 1656521"/>
              <a:gd name="connsiteX32" fmla="*/ 2120347 w 5433391"/>
              <a:gd name="connsiteY32" fmla="*/ 92765 h 1656521"/>
              <a:gd name="connsiteX33" fmla="*/ 2186608 w 5433391"/>
              <a:gd name="connsiteY33" fmla="*/ 79513 h 1656521"/>
              <a:gd name="connsiteX34" fmla="*/ 2372139 w 5433391"/>
              <a:gd name="connsiteY34" fmla="*/ 66260 h 1656521"/>
              <a:gd name="connsiteX35" fmla="*/ 2451652 w 5433391"/>
              <a:gd name="connsiteY35" fmla="*/ 53008 h 1656521"/>
              <a:gd name="connsiteX36" fmla="*/ 2491408 w 5433391"/>
              <a:gd name="connsiteY36" fmla="*/ 39756 h 1656521"/>
              <a:gd name="connsiteX37" fmla="*/ 2584174 w 5433391"/>
              <a:gd name="connsiteY37" fmla="*/ 26504 h 1656521"/>
              <a:gd name="connsiteX38" fmla="*/ 2637182 w 5433391"/>
              <a:gd name="connsiteY38" fmla="*/ 13252 h 1656521"/>
              <a:gd name="connsiteX39" fmla="*/ 2769704 w 5433391"/>
              <a:gd name="connsiteY39" fmla="*/ 0 h 1656521"/>
              <a:gd name="connsiteX40" fmla="*/ 3034747 w 5433391"/>
              <a:gd name="connsiteY40" fmla="*/ 13252 h 1656521"/>
              <a:gd name="connsiteX41" fmla="*/ 3140765 w 5433391"/>
              <a:gd name="connsiteY41" fmla="*/ 92765 h 1656521"/>
              <a:gd name="connsiteX42" fmla="*/ 3273287 w 5433391"/>
              <a:gd name="connsiteY42" fmla="*/ 185530 h 1656521"/>
              <a:gd name="connsiteX43" fmla="*/ 3313043 w 5433391"/>
              <a:gd name="connsiteY43" fmla="*/ 198782 h 1656521"/>
              <a:gd name="connsiteX44" fmla="*/ 3405808 w 5433391"/>
              <a:gd name="connsiteY44" fmla="*/ 251791 h 1656521"/>
              <a:gd name="connsiteX45" fmla="*/ 3445565 w 5433391"/>
              <a:gd name="connsiteY45" fmla="*/ 278295 h 1656521"/>
              <a:gd name="connsiteX46" fmla="*/ 3472069 w 5433391"/>
              <a:gd name="connsiteY46" fmla="*/ 304800 h 1656521"/>
              <a:gd name="connsiteX47" fmla="*/ 3511826 w 5433391"/>
              <a:gd name="connsiteY47" fmla="*/ 318052 h 1656521"/>
              <a:gd name="connsiteX48" fmla="*/ 3591339 w 5433391"/>
              <a:gd name="connsiteY48" fmla="*/ 357808 h 1656521"/>
              <a:gd name="connsiteX49" fmla="*/ 3631095 w 5433391"/>
              <a:gd name="connsiteY49" fmla="*/ 371060 h 1656521"/>
              <a:gd name="connsiteX50" fmla="*/ 3750365 w 5433391"/>
              <a:gd name="connsiteY50" fmla="*/ 410817 h 1656521"/>
              <a:gd name="connsiteX51" fmla="*/ 3843130 w 5433391"/>
              <a:gd name="connsiteY51" fmla="*/ 463826 h 1656521"/>
              <a:gd name="connsiteX52" fmla="*/ 3882887 w 5433391"/>
              <a:gd name="connsiteY52" fmla="*/ 490330 h 1656521"/>
              <a:gd name="connsiteX53" fmla="*/ 3962400 w 5433391"/>
              <a:gd name="connsiteY53" fmla="*/ 516834 h 1656521"/>
              <a:gd name="connsiteX54" fmla="*/ 4002156 w 5433391"/>
              <a:gd name="connsiteY54" fmla="*/ 543339 h 1656521"/>
              <a:gd name="connsiteX55" fmla="*/ 4055165 w 5433391"/>
              <a:gd name="connsiteY55" fmla="*/ 569843 h 1656521"/>
              <a:gd name="connsiteX56" fmla="*/ 4134678 w 5433391"/>
              <a:gd name="connsiteY56" fmla="*/ 649356 h 1656521"/>
              <a:gd name="connsiteX57" fmla="*/ 4174434 w 5433391"/>
              <a:gd name="connsiteY57" fmla="*/ 675860 h 1656521"/>
              <a:gd name="connsiteX58" fmla="*/ 4200939 w 5433391"/>
              <a:gd name="connsiteY58" fmla="*/ 702365 h 1656521"/>
              <a:gd name="connsiteX59" fmla="*/ 4280452 w 5433391"/>
              <a:gd name="connsiteY59" fmla="*/ 755374 h 1656521"/>
              <a:gd name="connsiteX60" fmla="*/ 4373217 w 5433391"/>
              <a:gd name="connsiteY60" fmla="*/ 808382 h 1656521"/>
              <a:gd name="connsiteX61" fmla="*/ 4452730 w 5433391"/>
              <a:gd name="connsiteY61" fmla="*/ 901147 h 1656521"/>
              <a:gd name="connsiteX62" fmla="*/ 4518991 w 5433391"/>
              <a:gd name="connsiteY62" fmla="*/ 954156 h 1656521"/>
              <a:gd name="connsiteX63" fmla="*/ 4585252 w 5433391"/>
              <a:gd name="connsiteY63" fmla="*/ 1007165 h 1656521"/>
              <a:gd name="connsiteX64" fmla="*/ 4651513 w 5433391"/>
              <a:gd name="connsiteY64" fmla="*/ 1073426 h 1656521"/>
              <a:gd name="connsiteX65" fmla="*/ 4717774 w 5433391"/>
              <a:gd name="connsiteY65" fmla="*/ 1166191 h 1656521"/>
              <a:gd name="connsiteX66" fmla="*/ 4770782 w 5433391"/>
              <a:gd name="connsiteY66" fmla="*/ 1232452 h 1656521"/>
              <a:gd name="connsiteX67" fmla="*/ 4810539 w 5433391"/>
              <a:gd name="connsiteY67" fmla="*/ 1245704 h 1656521"/>
              <a:gd name="connsiteX68" fmla="*/ 4837043 w 5433391"/>
              <a:gd name="connsiteY68" fmla="*/ 1285460 h 1656521"/>
              <a:gd name="connsiteX69" fmla="*/ 4876800 w 5433391"/>
              <a:gd name="connsiteY69" fmla="*/ 1298713 h 1656521"/>
              <a:gd name="connsiteX70" fmla="*/ 4916556 w 5433391"/>
              <a:gd name="connsiteY70" fmla="*/ 1325217 h 1656521"/>
              <a:gd name="connsiteX71" fmla="*/ 5009321 w 5433391"/>
              <a:gd name="connsiteY71" fmla="*/ 1391478 h 1656521"/>
              <a:gd name="connsiteX72" fmla="*/ 5035826 w 5433391"/>
              <a:gd name="connsiteY72" fmla="*/ 1431234 h 1656521"/>
              <a:gd name="connsiteX73" fmla="*/ 5115339 w 5433391"/>
              <a:gd name="connsiteY73" fmla="*/ 1457739 h 1656521"/>
              <a:gd name="connsiteX74" fmla="*/ 5155095 w 5433391"/>
              <a:gd name="connsiteY74" fmla="*/ 1484243 h 1656521"/>
              <a:gd name="connsiteX75" fmla="*/ 5181600 w 5433391"/>
              <a:gd name="connsiteY75" fmla="*/ 1510747 h 1656521"/>
              <a:gd name="connsiteX76" fmla="*/ 5261113 w 5433391"/>
              <a:gd name="connsiteY76" fmla="*/ 1537252 h 1656521"/>
              <a:gd name="connsiteX77" fmla="*/ 5353878 w 5433391"/>
              <a:gd name="connsiteY77" fmla="*/ 1590260 h 1656521"/>
              <a:gd name="connsiteX78" fmla="*/ 5380382 w 5433391"/>
              <a:gd name="connsiteY78" fmla="*/ 1616765 h 1656521"/>
              <a:gd name="connsiteX79" fmla="*/ 5433391 w 5433391"/>
              <a:gd name="connsiteY79" fmla="*/ 1643269 h 1656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5433391" h="1656521">
                <a:moveTo>
                  <a:pt x="26504" y="1656521"/>
                </a:moveTo>
                <a:cubicBezTo>
                  <a:pt x="22087" y="1634434"/>
                  <a:pt x="18715" y="1612112"/>
                  <a:pt x="13252" y="1590260"/>
                </a:cubicBezTo>
                <a:cubicBezTo>
                  <a:pt x="9864" y="1576708"/>
                  <a:pt x="0" y="1564473"/>
                  <a:pt x="0" y="1550504"/>
                </a:cubicBezTo>
                <a:cubicBezTo>
                  <a:pt x="0" y="1470868"/>
                  <a:pt x="1990" y="1390800"/>
                  <a:pt x="13252" y="1311965"/>
                </a:cubicBezTo>
                <a:cubicBezTo>
                  <a:pt x="15504" y="1296198"/>
                  <a:pt x="30921" y="1285460"/>
                  <a:pt x="39756" y="1272208"/>
                </a:cubicBezTo>
                <a:cubicBezTo>
                  <a:pt x="64189" y="1174476"/>
                  <a:pt x="37932" y="1263213"/>
                  <a:pt x="79513" y="1166191"/>
                </a:cubicBezTo>
                <a:cubicBezTo>
                  <a:pt x="85016" y="1153351"/>
                  <a:pt x="82887" y="1136312"/>
                  <a:pt x="92765" y="1126434"/>
                </a:cubicBezTo>
                <a:cubicBezTo>
                  <a:pt x="102642" y="1116556"/>
                  <a:pt x="119269" y="1117599"/>
                  <a:pt x="132521" y="1113182"/>
                </a:cubicBezTo>
                <a:cubicBezTo>
                  <a:pt x="136939" y="1099930"/>
                  <a:pt x="138025" y="1085049"/>
                  <a:pt x="145774" y="1073426"/>
                </a:cubicBezTo>
                <a:cubicBezTo>
                  <a:pt x="156170" y="1057832"/>
                  <a:pt x="173333" y="1047899"/>
                  <a:pt x="185530" y="1033669"/>
                </a:cubicBezTo>
                <a:cubicBezTo>
                  <a:pt x="199904" y="1016899"/>
                  <a:pt x="212621" y="998755"/>
                  <a:pt x="225287" y="980660"/>
                </a:cubicBezTo>
                <a:cubicBezTo>
                  <a:pt x="292928" y="884029"/>
                  <a:pt x="248891" y="920749"/>
                  <a:pt x="318052" y="874643"/>
                </a:cubicBezTo>
                <a:cubicBezTo>
                  <a:pt x="332048" y="832654"/>
                  <a:pt x="328450" y="831828"/>
                  <a:pt x="357808" y="795130"/>
                </a:cubicBezTo>
                <a:cubicBezTo>
                  <a:pt x="365613" y="785374"/>
                  <a:pt x="376508" y="778382"/>
                  <a:pt x="384313" y="768626"/>
                </a:cubicBezTo>
                <a:cubicBezTo>
                  <a:pt x="394263" y="756189"/>
                  <a:pt x="400621" y="741105"/>
                  <a:pt x="410817" y="728869"/>
                </a:cubicBezTo>
                <a:cubicBezTo>
                  <a:pt x="422815" y="714471"/>
                  <a:pt x="438576" y="703511"/>
                  <a:pt x="450574" y="689113"/>
                </a:cubicBezTo>
                <a:cubicBezTo>
                  <a:pt x="505793" y="622850"/>
                  <a:pt x="443945" y="671444"/>
                  <a:pt x="516834" y="622852"/>
                </a:cubicBezTo>
                <a:cubicBezTo>
                  <a:pt x="527141" y="607391"/>
                  <a:pt x="573233" y="536661"/>
                  <a:pt x="583095" y="530087"/>
                </a:cubicBezTo>
                <a:cubicBezTo>
                  <a:pt x="606341" y="514590"/>
                  <a:pt x="662608" y="503582"/>
                  <a:pt x="662608" y="503582"/>
                </a:cubicBezTo>
                <a:cubicBezTo>
                  <a:pt x="671443" y="494747"/>
                  <a:pt x="678399" y="483506"/>
                  <a:pt x="689113" y="477078"/>
                </a:cubicBezTo>
                <a:cubicBezTo>
                  <a:pt x="701091" y="469891"/>
                  <a:pt x="716030" y="469329"/>
                  <a:pt x="728869" y="463826"/>
                </a:cubicBezTo>
                <a:cubicBezTo>
                  <a:pt x="747027" y="456044"/>
                  <a:pt x="764726" y="447122"/>
                  <a:pt x="781878" y="437321"/>
                </a:cubicBezTo>
                <a:cubicBezTo>
                  <a:pt x="795706" y="429419"/>
                  <a:pt x="807388" y="417940"/>
                  <a:pt x="821634" y="410817"/>
                </a:cubicBezTo>
                <a:cubicBezTo>
                  <a:pt x="840645" y="401312"/>
                  <a:pt x="897417" y="388559"/>
                  <a:pt x="914400" y="384313"/>
                </a:cubicBezTo>
                <a:cubicBezTo>
                  <a:pt x="932496" y="366216"/>
                  <a:pt x="955582" y="339664"/>
                  <a:pt x="980661" y="331304"/>
                </a:cubicBezTo>
                <a:cubicBezTo>
                  <a:pt x="1006152" y="322807"/>
                  <a:pt x="1033670" y="322469"/>
                  <a:pt x="1060174" y="318052"/>
                </a:cubicBezTo>
                <a:cubicBezTo>
                  <a:pt x="1194034" y="251119"/>
                  <a:pt x="1002439" y="343796"/>
                  <a:pt x="1232452" y="251791"/>
                </a:cubicBezTo>
                <a:lnTo>
                  <a:pt x="1364974" y="198782"/>
                </a:lnTo>
                <a:cubicBezTo>
                  <a:pt x="1387061" y="189947"/>
                  <a:pt x="1407499" y="173860"/>
                  <a:pt x="1431234" y="172278"/>
                </a:cubicBezTo>
                <a:lnTo>
                  <a:pt x="1630017" y="159026"/>
                </a:lnTo>
                <a:cubicBezTo>
                  <a:pt x="1722782" y="145774"/>
                  <a:pt x="1815881" y="134674"/>
                  <a:pt x="1908313" y="119269"/>
                </a:cubicBezTo>
                <a:cubicBezTo>
                  <a:pt x="1934817" y="114852"/>
                  <a:pt x="1961164" y="109350"/>
                  <a:pt x="1987826" y="106017"/>
                </a:cubicBezTo>
                <a:cubicBezTo>
                  <a:pt x="2031877" y="100511"/>
                  <a:pt x="2076342" y="98632"/>
                  <a:pt x="2120347" y="92765"/>
                </a:cubicBezTo>
                <a:cubicBezTo>
                  <a:pt x="2142674" y="89788"/>
                  <a:pt x="2164207" y="81871"/>
                  <a:pt x="2186608" y="79513"/>
                </a:cubicBezTo>
                <a:cubicBezTo>
                  <a:pt x="2248269" y="73022"/>
                  <a:pt x="2310295" y="70678"/>
                  <a:pt x="2372139" y="66260"/>
                </a:cubicBezTo>
                <a:cubicBezTo>
                  <a:pt x="2398643" y="61843"/>
                  <a:pt x="2425422" y="58837"/>
                  <a:pt x="2451652" y="53008"/>
                </a:cubicBezTo>
                <a:cubicBezTo>
                  <a:pt x="2465288" y="49978"/>
                  <a:pt x="2477710" y="42495"/>
                  <a:pt x="2491408" y="39756"/>
                </a:cubicBezTo>
                <a:cubicBezTo>
                  <a:pt x="2522037" y="33630"/>
                  <a:pt x="2553442" y="32092"/>
                  <a:pt x="2584174" y="26504"/>
                </a:cubicBezTo>
                <a:cubicBezTo>
                  <a:pt x="2602093" y="23246"/>
                  <a:pt x="2619152" y="15828"/>
                  <a:pt x="2637182" y="13252"/>
                </a:cubicBezTo>
                <a:cubicBezTo>
                  <a:pt x="2681130" y="6974"/>
                  <a:pt x="2725530" y="4417"/>
                  <a:pt x="2769704" y="0"/>
                </a:cubicBezTo>
                <a:cubicBezTo>
                  <a:pt x="2858052" y="4417"/>
                  <a:pt x="2947881" y="-3453"/>
                  <a:pt x="3034747" y="13252"/>
                </a:cubicBezTo>
                <a:cubicBezTo>
                  <a:pt x="3090632" y="23999"/>
                  <a:pt x="3105083" y="63030"/>
                  <a:pt x="3140765" y="92765"/>
                </a:cubicBezTo>
                <a:cubicBezTo>
                  <a:pt x="3160923" y="109563"/>
                  <a:pt x="3259528" y="180944"/>
                  <a:pt x="3273287" y="185530"/>
                </a:cubicBezTo>
                <a:lnTo>
                  <a:pt x="3313043" y="198782"/>
                </a:lnTo>
                <a:cubicBezTo>
                  <a:pt x="3409895" y="263351"/>
                  <a:pt x="3288126" y="184545"/>
                  <a:pt x="3405808" y="251791"/>
                </a:cubicBezTo>
                <a:cubicBezTo>
                  <a:pt x="3419637" y="259693"/>
                  <a:pt x="3433128" y="268345"/>
                  <a:pt x="3445565" y="278295"/>
                </a:cubicBezTo>
                <a:cubicBezTo>
                  <a:pt x="3455321" y="286100"/>
                  <a:pt x="3461355" y="298372"/>
                  <a:pt x="3472069" y="304800"/>
                </a:cubicBezTo>
                <a:cubicBezTo>
                  <a:pt x="3484047" y="311987"/>
                  <a:pt x="3499061" y="312379"/>
                  <a:pt x="3511826" y="318052"/>
                </a:cubicBezTo>
                <a:cubicBezTo>
                  <a:pt x="3538905" y="330087"/>
                  <a:pt x="3564260" y="345773"/>
                  <a:pt x="3591339" y="357808"/>
                </a:cubicBezTo>
                <a:cubicBezTo>
                  <a:pt x="3604104" y="363481"/>
                  <a:pt x="3618016" y="366155"/>
                  <a:pt x="3631095" y="371060"/>
                </a:cubicBezTo>
                <a:cubicBezTo>
                  <a:pt x="3730902" y="408488"/>
                  <a:pt x="3661541" y="388611"/>
                  <a:pt x="3750365" y="410817"/>
                </a:cubicBezTo>
                <a:cubicBezTo>
                  <a:pt x="3878539" y="506948"/>
                  <a:pt x="3741950" y="413237"/>
                  <a:pt x="3843130" y="463826"/>
                </a:cubicBezTo>
                <a:cubicBezTo>
                  <a:pt x="3857376" y="470949"/>
                  <a:pt x="3868333" y="483861"/>
                  <a:pt x="3882887" y="490330"/>
                </a:cubicBezTo>
                <a:cubicBezTo>
                  <a:pt x="3908417" y="501677"/>
                  <a:pt x="3962400" y="516834"/>
                  <a:pt x="3962400" y="516834"/>
                </a:cubicBezTo>
                <a:cubicBezTo>
                  <a:pt x="3975652" y="525669"/>
                  <a:pt x="3988327" y="535437"/>
                  <a:pt x="4002156" y="543339"/>
                </a:cubicBezTo>
                <a:cubicBezTo>
                  <a:pt x="4019308" y="553140"/>
                  <a:pt x="4039739" y="557502"/>
                  <a:pt x="4055165" y="569843"/>
                </a:cubicBezTo>
                <a:cubicBezTo>
                  <a:pt x="4084434" y="593258"/>
                  <a:pt x="4103490" y="628564"/>
                  <a:pt x="4134678" y="649356"/>
                </a:cubicBezTo>
                <a:cubicBezTo>
                  <a:pt x="4147930" y="658191"/>
                  <a:pt x="4161997" y="665911"/>
                  <a:pt x="4174434" y="675860"/>
                </a:cubicBezTo>
                <a:cubicBezTo>
                  <a:pt x="4184191" y="683665"/>
                  <a:pt x="4190943" y="694868"/>
                  <a:pt x="4200939" y="702365"/>
                </a:cubicBezTo>
                <a:cubicBezTo>
                  <a:pt x="4226422" y="721478"/>
                  <a:pt x="4280452" y="755374"/>
                  <a:pt x="4280452" y="755374"/>
                </a:cubicBezTo>
                <a:cubicBezTo>
                  <a:pt x="4308668" y="840021"/>
                  <a:pt x="4267486" y="755517"/>
                  <a:pt x="4373217" y="808382"/>
                </a:cubicBezTo>
                <a:cubicBezTo>
                  <a:pt x="4415750" y="829649"/>
                  <a:pt x="4426220" y="868009"/>
                  <a:pt x="4452730" y="901147"/>
                </a:cubicBezTo>
                <a:cubicBezTo>
                  <a:pt x="4474313" y="928126"/>
                  <a:pt x="4489468" y="934474"/>
                  <a:pt x="4518991" y="954156"/>
                </a:cubicBezTo>
                <a:cubicBezTo>
                  <a:pt x="4587996" y="1057666"/>
                  <a:pt x="4499905" y="943155"/>
                  <a:pt x="4585252" y="1007165"/>
                </a:cubicBezTo>
                <a:cubicBezTo>
                  <a:pt x="4610241" y="1025906"/>
                  <a:pt x="4651513" y="1073426"/>
                  <a:pt x="4651513" y="1073426"/>
                </a:cubicBezTo>
                <a:cubicBezTo>
                  <a:pt x="4682434" y="1166191"/>
                  <a:pt x="4651513" y="1144104"/>
                  <a:pt x="4717774" y="1166191"/>
                </a:cubicBezTo>
                <a:cubicBezTo>
                  <a:pt x="4735443" y="1188278"/>
                  <a:pt x="4749306" y="1214044"/>
                  <a:pt x="4770782" y="1232452"/>
                </a:cubicBezTo>
                <a:cubicBezTo>
                  <a:pt x="4781388" y="1241543"/>
                  <a:pt x="4799631" y="1236978"/>
                  <a:pt x="4810539" y="1245704"/>
                </a:cubicBezTo>
                <a:cubicBezTo>
                  <a:pt x="4822976" y="1255653"/>
                  <a:pt x="4824606" y="1275511"/>
                  <a:pt x="4837043" y="1285460"/>
                </a:cubicBezTo>
                <a:cubicBezTo>
                  <a:pt x="4847951" y="1294187"/>
                  <a:pt x="4864306" y="1292466"/>
                  <a:pt x="4876800" y="1298713"/>
                </a:cubicBezTo>
                <a:cubicBezTo>
                  <a:pt x="4891045" y="1305836"/>
                  <a:pt x="4904321" y="1315021"/>
                  <a:pt x="4916556" y="1325217"/>
                </a:cubicBezTo>
                <a:cubicBezTo>
                  <a:pt x="4997144" y="1392374"/>
                  <a:pt x="4911235" y="1342435"/>
                  <a:pt x="5009321" y="1391478"/>
                </a:cubicBezTo>
                <a:cubicBezTo>
                  <a:pt x="5018156" y="1404730"/>
                  <a:pt x="5022320" y="1422793"/>
                  <a:pt x="5035826" y="1431234"/>
                </a:cubicBezTo>
                <a:cubicBezTo>
                  <a:pt x="5059517" y="1446041"/>
                  <a:pt x="5115339" y="1457739"/>
                  <a:pt x="5115339" y="1457739"/>
                </a:cubicBezTo>
                <a:cubicBezTo>
                  <a:pt x="5128591" y="1466574"/>
                  <a:pt x="5142658" y="1474294"/>
                  <a:pt x="5155095" y="1484243"/>
                </a:cubicBezTo>
                <a:cubicBezTo>
                  <a:pt x="5164851" y="1492048"/>
                  <a:pt x="5170425" y="1505159"/>
                  <a:pt x="5181600" y="1510747"/>
                </a:cubicBezTo>
                <a:cubicBezTo>
                  <a:pt x="5206589" y="1523241"/>
                  <a:pt x="5261113" y="1537252"/>
                  <a:pt x="5261113" y="1537252"/>
                </a:cubicBezTo>
                <a:cubicBezTo>
                  <a:pt x="5350377" y="1626516"/>
                  <a:pt x="5247090" y="1536865"/>
                  <a:pt x="5353878" y="1590260"/>
                </a:cubicBezTo>
                <a:cubicBezTo>
                  <a:pt x="5365053" y="1595848"/>
                  <a:pt x="5370626" y="1608960"/>
                  <a:pt x="5380382" y="1616765"/>
                </a:cubicBezTo>
                <a:cubicBezTo>
                  <a:pt x="5416575" y="1645719"/>
                  <a:pt x="5406220" y="1643269"/>
                  <a:pt x="5433391" y="1643269"/>
                </a:cubicBezTo>
              </a:path>
            </a:pathLst>
          </a:cu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A52C540-03D8-4809-9251-2F959FC97067}"/>
              </a:ext>
            </a:extLst>
          </p:cNvPr>
          <p:cNvCxnSpPr/>
          <p:nvPr/>
        </p:nvCxnSpPr>
        <p:spPr>
          <a:xfrm>
            <a:off x="5658678" y="2226365"/>
            <a:ext cx="0" cy="43599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984C9E2-04C0-4FD1-95D2-5D983A6D2737}"/>
              </a:ext>
            </a:extLst>
          </p:cNvPr>
          <p:cNvSpPr txBox="1"/>
          <p:nvPr/>
        </p:nvSpPr>
        <p:spPr>
          <a:xfrm>
            <a:off x="2464908" y="5786302"/>
            <a:ext cx="1961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Cuvette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02EA39-035C-47EB-BA7C-43ACDAB170F9}"/>
              </a:ext>
            </a:extLst>
          </p:cNvPr>
          <p:cNvSpPr txBox="1"/>
          <p:nvPr/>
        </p:nvSpPr>
        <p:spPr>
          <a:xfrm>
            <a:off x="8123583" y="1944057"/>
            <a:ext cx="2087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Xe-arc lamp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5F6471B-1363-49F2-9912-75949D7D7C12}"/>
              </a:ext>
            </a:extLst>
          </p:cNvPr>
          <p:cNvSpPr/>
          <p:nvPr/>
        </p:nvSpPr>
        <p:spPr>
          <a:xfrm>
            <a:off x="4200939" y="3101009"/>
            <a:ext cx="808381" cy="86139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8E6CF9-B7F2-46F1-8B8E-D869CB9A881D}"/>
              </a:ext>
            </a:extLst>
          </p:cNvPr>
          <p:cNvSpPr txBox="1"/>
          <p:nvPr/>
        </p:nvSpPr>
        <p:spPr>
          <a:xfrm>
            <a:off x="4114797" y="3962400"/>
            <a:ext cx="1457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Peristaltic pump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BD347FEB-CF0B-4847-93C5-EDDC8FBA56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31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455"/>
    </mc:Choice>
    <mc:Fallback>
      <p:transition spd="slow" advTm="40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D276E62-80A3-44DD-9BCC-97ED2B99B5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37651BA-F45C-4845-9AB3-E0A65B39F5E1}">
  <ds:schemaRefs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71af3243-3dd4-4a8d-8c0d-dd76da1f02a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DB58277-F8DF-46FF-84EC-EF41B835E69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440</Words>
  <Application>Microsoft Office PowerPoint</Application>
  <PresentationFormat>Widescreen</PresentationFormat>
  <Paragraphs>56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Cambria Math</vt:lpstr>
      <vt:lpstr>Corbel</vt:lpstr>
      <vt:lpstr>Times New Roman</vt:lpstr>
      <vt:lpstr>Parallax</vt:lpstr>
      <vt:lpstr>Polydimethylsiloxane as a Substrate to Facilitate the use Photocatalysts in the Breakdown of Organic Water Pollutants</vt:lpstr>
      <vt:lpstr>Dealing with Organic Water Pollution</vt:lpstr>
      <vt:lpstr>How do Photocatalysts Work?</vt:lpstr>
      <vt:lpstr>Polydimethylsiloxane (PDMS) beads as a substrate</vt:lpstr>
      <vt:lpstr>Methods</vt:lpstr>
      <vt:lpstr>Characterized by:</vt:lpstr>
      <vt:lpstr>SEM and BET data</vt:lpstr>
      <vt:lpstr>Raman data</vt:lpstr>
      <vt:lpstr>UV-vis Setup</vt:lpstr>
      <vt:lpstr>UV-vis data</vt:lpstr>
      <vt:lpstr>Conclusions: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Polydimethylsiloxane as a Substrate to Facilitate the use Photocatalysts in the Breakdown of Organic Water Pollutants</dc:title>
  <dc:creator>Schulte, Connor</dc:creator>
  <cp:lastModifiedBy>Schulte, Connor</cp:lastModifiedBy>
  <cp:revision>10</cp:revision>
  <dcterms:created xsi:type="dcterms:W3CDTF">2020-10-31T21:12:26Z</dcterms:created>
  <dcterms:modified xsi:type="dcterms:W3CDTF">2020-11-01T05:23:02Z</dcterms:modified>
</cp:coreProperties>
</file>