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4"/>
  </p:notesMasterIdLst>
  <p:sldIdLst>
    <p:sldId id="256" r:id="rId2"/>
    <p:sldId id="284" r:id="rId3"/>
    <p:sldId id="262" r:id="rId4"/>
    <p:sldId id="291" r:id="rId5"/>
    <p:sldId id="292" r:id="rId6"/>
    <p:sldId id="283" r:id="rId7"/>
    <p:sldId id="293" r:id="rId8"/>
    <p:sldId id="282" r:id="rId9"/>
    <p:sldId id="294" r:id="rId10"/>
    <p:sldId id="265" r:id="rId11"/>
    <p:sldId id="279" r:id="rId12"/>
    <p:sldId id="264" r:id="rId13"/>
    <p:sldId id="260" r:id="rId14"/>
    <p:sldId id="261" r:id="rId15"/>
    <p:sldId id="288" r:id="rId16"/>
    <p:sldId id="268" r:id="rId17"/>
    <p:sldId id="266" r:id="rId18"/>
    <p:sldId id="272" r:id="rId19"/>
    <p:sldId id="273" r:id="rId20"/>
    <p:sldId id="270" r:id="rId21"/>
    <p:sldId id="269" r:id="rId22"/>
    <p:sldId id="267" r:id="rId23"/>
    <p:sldId id="276" r:id="rId24"/>
    <p:sldId id="277" r:id="rId25"/>
    <p:sldId id="289" r:id="rId26"/>
    <p:sldId id="274" r:id="rId27"/>
    <p:sldId id="287" r:id="rId28"/>
    <p:sldId id="290" r:id="rId29"/>
    <p:sldId id="286" r:id="rId30"/>
    <p:sldId id="275" r:id="rId31"/>
    <p:sldId id="285"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iver, Bailey E." initials="VBE" lastIdx="4" clrIdx="0">
    <p:extLst>
      <p:ext uri="{19B8F6BF-5375-455C-9EA6-DF929625EA0E}">
        <p15:presenceInfo xmlns:p15="http://schemas.microsoft.com/office/powerpoint/2012/main" userId="S::beva223@uky.edu::1e857cd0-9566-44c4-89df-82436a5f2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0"/>
    <a:srgbClr val="046A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EFFC2-2D27-A94B-B061-44C583088E1D}" v="19" dt="2019-07-25T13:39:57.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04" autoAdjust="0"/>
    <p:restoredTop sz="94660"/>
  </p:normalViewPr>
  <p:slideViewPr>
    <p:cSldViewPr snapToGrid="0">
      <p:cViewPr varScale="1">
        <p:scale>
          <a:sx n="80" d="100"/>
          <a:sy n="80" d="100"/>
        </p:scale>
        <p:origin x="42" y="144"/>
      </p:cViewPr>
      <p:guideLst/>
    </p:cSldViewPr>
  </p:slideViewPr>
  <p:notesTextViewPr>
    <p:cViewPr>
      <p:scale>
        <a:sx n="3" d="2"/>
        <a:sy n="3" d="2"/>
      </p:scale>
      <p:origin x="0" y="0"/>
    </p:cViewPr>
  </p:notesTextViewPr>
  <p:notesViewPr>
    <p:cSldViewPr snapToGrid="0" showGuides="1">
      <p:cViewPr>
        <p:scale>
          <a:sx n="100" d="100"/>
          <a:sy n="100" d="100"/>
        </p:scale>
        <p:origin x="720" y="-13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30T15:45:12.020" idx="1">
    <p:pos x="3288" y="904"/>
    <p:text>Is this heading supposed to be on this slide?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0-30T15:50:35.545" idx="2">
    <p:pos x="1699" y="904"/>
    <p:text>Should this be "Rationale" instead?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0-30T15:50:49.272" idx="3">
    <p:pos x="1634" y="897"/>
    <p:text>Same question again.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0-30T15:52:04.318" idx="4">
    <p:pos x="5242" y="3266"/>
    <p:text>The meaning of isn't clear to me. It's wordy.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29B54-D3D0-4838-B1C7-962964660F66}" type="datetimeFigureOut">
              <a:rPr lang="en-US" smtClean="0"/>
              <a:t>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7611D-B67F-4CCD-9721-28604C6D1BC1}" type="slidenum">
              <a:rPr lang="en-US" smtClean="0"/>
              <a:t>‹#›</a:t>
            </a:fld>
            <a:endParaRPr lang="en-US"/>
          </a:p>
        </p:txBody>
      </p:sp>
    </p:spTree>
    <p:extLst>
      <p:ext uri="{BB962C8B-B14F-4D97-AF65-F5344CB8AC3E}">
        <p14:creationId xmlns:p14="http://schemas.microsoft.com/office/powerpoint/2010/main" val="126594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47611D-B67F-4CCD-9721-28604C6D1BC1}" type="slidenum">
              <a:rPr lang="en-US" smtClean="0"/>
              <a:t>1</a:t>
            </a:fld>
            <a:endParaRPr lang="en-US"/>
          </a:p>
        </p:txBody>
      </p:sp>
    </p:spTree>
    <p:extLst>
      <p:ext uri="{BB962C8B-B14F-4D97-AF65-F5344CB8AC3E}">
        <p14:creationId xmlns:p14="http://schemas.microsoft.com/office/powerpoint/2010/main" val="132512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47611D-B67F-4CCD-9721-28604C6D1BC1}" type="slidenum">
              <a:rPr lang="en-US" smtClean="0"/>
              <a:t>10</a:t>
            </a:fld>
            <a:endParaRPr lang="en-US"/>
          </a:p>
        </p:txBody>
      </p:sp>
    </p:spTree>
    <p:extLst>
      <p:ext uri="{BB962C8B-B14F-4D97-AF65-F5344CB8AC3E}">
        <p14:creationId xmlns:p14="http://schemas.microsoft.com/office/powerpoint/2010/main" val="421740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47611D-B67F-4CCD-9721-28604C6D1BC1}" type="slidenum">
              <a:rPr lang="en-US" smtClean="0"/>
              <a:t>11</a:t>
            </a:fld>
            <a:endParaRPr lang="en-US"/>
          </a:p>
        </p:txBody>
      </p:sp>
    </p:spTree>
    <p:extLst>
      <p:ext uri="{BB962C8B-B14F-4D97-AF65-F5344CB8AC3E}">
        <p14:creationId xmlns:p14="http://schemas.microsoft.com/office/powerpoint/2010/main" val="388264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body collision with roller blades, skateboard, bicycle, motorcycle, car, tractor trailer, train – from small impacts to much larger and longer impacts</a:t>
            </a:r>
          </a:p>
        </p:txBody>
      </p:sp>
      <p:sp>
        <p:nvSpPr>
          <p:cNvPr id="4" name="Slide Number Placeholder 3"/>
          <p:cNvSpPr>
            <a:spLocks noGrp="1"/>
          </p:cNvSpPr>
          <p:nvPr>
            <p:ph type="sldNum" sz="quarter" idx="10"/>
          </p:nvPr>
        </p:nvSpPr>
        <p:spPr/>
        <p:txBody>
          <a:bodyPr/>
          <a:lstStyle/>
          <a:p>
            <a:fld id="{FA47611D-B67F-4CCD-9721-28604C6D1BC1}" type="slidenum">
              <a:rPr lang="en-US" smtClean="0"/>
              <a:t>12</a:t>
            </a:fld>
            <a:endParaRPr lang="en-US"/>
          </a:p>
        </p:txBody>
      </p:sp>
    </p:spTree>
    <p:extLst>
      <p:ext uri="{BB962C8B-B14F-4D97-AF65-F5344CB8AC3E}">
        <p14:creationId xmlns:p14="http://schemas.microsoft.com/office/powerpoint/2010/main" val="260327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3475"/>
            <a:ext cx="5486400" cy="3086100"/>
          </a:xfrm>
        </p:spPr>
      </p:sp>
      <p:sp>
        <p:nvSpPr>
          <p:cNvPr id="3" name="Notes Placeholder 2"/>
          <p:cNvSpPr>
            <a:spLocks noGrp="1"/>
          </p:cNvSpPr>
          <p:nvPr>
            <p:ph type="body" idx="1"/>
          </p:nvPr>
        </p:nvSpPr>
        <p:spPr/>
        <p:txBody>
          <a:bodyPr/>
          <a:lstStyle/>
          <a:p>
            <a:r>
              <a:rPr lang="en-US" dirty="0"/>
              <a:t>Think fruit in the 1960s, citrus 1980s, oranges 2000s, Valencia 2020s </a:t>
            </a:r>
          </a:p>
        </p:txBody>
      </p:sp>
      <p:sp>
        <p:nvSpPr>
          <p:cNvPr id="4" name="Slide Number Placeholder 3"/>
          <p:cNvSpPr>
            <a:spLocks noGrp="1"/>
          </p:cNvSpPr>
          <p:nvPr>
            <p:ph type="sldNum" sz="quarter" idx="10"/>
          </p:nvPr>
        </p:nvSpPr>
        <p:spPr/>
        <p:txBody>
          <a:bodyPr/>
          <a:lstStyle/>
          <a:p>
            <a:fld id="{FA47611D-B67F-4CCD-9721-28604C6D1BC1}" type="slidenum">
              <a:rPr lang="en-US" smtClean="0"/>
              <a:t>13</a:t>
            </a:fld>
            <a:endParaRPr lang="en-US"/>
          </a:p>
        </p:txBody>
      </p:sp>
    </p:spTree>
    <p:extLst>
      <p:ext uri="{BB962C8B-B14F-4D97-AF65-F5344CB8AC3E}">
        <p14:creationId xmlns:p14="http://schemas.microsoft.com/office/powerpoint/2010/main" val="1590469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grpSp>
        <p:nvGrpSpPr>
          <p:cNvPr id="7" name="Group 6"/>
          <p:cNvGrpSpPr/>
          <p:nvPr userDrawn="1"/>
        </p:nvGrpSpPr>
        <p:grpSpPr>
          <a:xfrm>
            <a:off x="-75603" y="-21006"/>
            <a:ext cx="12440976" cy="1413577"/>
            <a:chOff x="-56705" y="-21005"/>
            <a:chExt cx="9302765" cy="1059394"/>
          </a:xfrm>
        </p:grpSpPr>
        <p:sp>
          <p:nvSpPr>
            <p:cNvPr id="8" name="Rectangle 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2" name="Rectangle 1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75603" y="7022"/>
            <a:ext cx="12424529" cy="1385549"/>
            <a:chOff x="-56705" y="0"/>
            <a:chExt cx="9290467" cy="1038389"/>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2259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97955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Tree>
    <p:extLst>
      <p:ext uri="{BB962C8B-B14F-4D97-AF65-F5344CB8AC3E}">
        <p14:creationId xmlns:p14="http://schemas.microsoft.com/office/powerpoint/2010/main" val="229634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90B43-80D3-4E62-BCCE-7E9532414BF3}"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grpSp>
        <p:nvGrpSpPr>
          <p:cNvPr id="7" name="Group 6"/>
          <p:cNvGrpSpPr/>
          <p:nvPr userDrawn="1"/>
        </p:nvGrpSpPr>
        <p:grpSpPr>
          <a:xfrm>
            <a:off x="-75604" y="-21005"/>
            <a:ext cx="12403687" cy="1059394"/>
            <a:chOff x="-56705" y="-21005"/>
            <a:chExt cx="9302765" cy="1059394"/>
          </a:xfrm>
        </p:grpSpPr>
        <p:sp>
          <p:nvSpPr>
            <p:cNvPr id="8" name="Rectangle 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2" name="Rectangle 1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75603" y="-21006"/>
            <a:ext cx="12440976" cy="1413577"/>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7022"/>
            <a:ext cx="12424529" cy="1385549"/>
            <a:chOff x="-56705" y="0"/>
            <a:chExt cx="9290467" cy="1038389"/>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5" name="Picture 24"/>
            <p:cNvPicPr>
              <a:picLocks noChangeAspect="1"/>
            </p:cNvPicPr>
            <p:nvPr userDrawn="1"/>
          </p:nvPicPr>
          <p:blipFill rotWithShape="1">
            <a:blip r:embed="rId2"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07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B90B43-80D3-4E62-BCCE-7E9532414BF3}"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9F8FE5-FDAC-4AE2-9681-7E7F068E48BD}" type="slidenum">
              <a:rPr lang="en-US" smtClean="0"/>
              <a:t>‹#›</a:t>
            </a:fld>
            <a:endParaRPr lang="en-US"/>
          </a:p>
        </p:txBody>
      </p:sp>
      <p:sp>
        <p:nvSpPr>
          <p:cNvPr id="7" name="Rectangle 6"/>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userDrawn="1"/>
        </p:nvGrpSpPr>
        <p:grpSpPr>
          <a:xfrm>
            <a:off x="0" y="0"/>
            <a:ext cx="12192000" cy="1007390"/>
            <a:chOff x="0" y="0"/>
            <a:chExt cx="9144000" cy="1007390"/>
          </a:xfrm>
        </p:grpSpPr>
        <p:sp>
          <p:nvSpPr>
            <p:cNvPr id="9" name="Rectangle 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2" name="TextBox 11"/>
          <p:cNvSpPr txBox="1"/>
          <p:nvPr userDrawn="1"/>
        </p:nvSpPr>
        <p:spPr>
          <a:xfrm>
            <a:off x="1828800" y="97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3" name="Group 12"/>
          <p:cNvGrpSpPr/>
          <p:nvPr userDrawn="1"/>
        </p:nvGrpSpPr>
        <p:grpSpPr>
          <a:xfrm>
            <a:off x="-75604" y="-21005"/>
            <a:ext cx="12403687" cy="1059394"/>
            <a:chOff x="-56705" y="-21005"/>
            <a:chExt cx="9302765" cy="1059394"/>
          </a:xfrm>
        </p:grpSpPr>
        <p:sp>
          <p:nvSpPr>
            <p:cNvPr id="14" name="Rectangle 13"/>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8" name="Rectangle 17"/>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75603" y="-21006"/>
            <a:ext cx="12440976" cy="1413577"/>
            <a:chOff x="-56705" y="-21005"/>
            <a:chExt cx="9302765" cy="1059394"/>
          </a:xfrm>
        </p:grpSpPr>
        <p:sp>
          <p:nvSpPr>
            <p:cNvPr id="21" name="Rectangle 20"/>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4" name="Picture 2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5" name="Rectangle 24"/>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Connector 25"/>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a:xfrm>
            <a:off x="-75603" y="7022"/>
            <a:ext cx="12424529" cy="1385549"/>
            <a:chOff x="-56705" y="0"/>
            <a:chExt cx="9290467" cy="1038389"/>
          </a:xfrm>
        </p:grpSpPr>
        <p:sp>
          <p:nvSpPr>
            <p:cNvPr id="28" name="Rectangle 27"/>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2" name="Rectangle 31"/>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3" name="Straight Connector 32"/>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100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26832"/>
            <a:ext cx="10515600" cy="57573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005012"/>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0050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B90B43-80D3-4E62-BCCE-7E9532414BF3}"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828800" y="13570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21006"/>
            <a:ext cx="12440976" cy="1413577"/>
            <a:chOff x="-56705" y="-21005"/>
            <a:chExt cx="9302765" cy="1059394"/>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a:off x="-75603" y="7022"/>
            <a:ext cx="12424529" cy="1385549"/>
            <a:chOff x="-56705" y="0"/>
            <a:chExt cx="9290467" cy="1038389"/>
          </a:xfrm>
        </p:grpSpPr>
        <p:sp>
          <p:nvSpPr>
            <p:cNvPr id="29" name="Rectangle 28"/>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32" name="Picture 3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3" name="Rectangle 32"/>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4" name="Straight Connector 33"/>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26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B90B43-80D3-4E62-BCCE-7E9532414BF3}"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9F8FE5-FDAC-4AE2-9681-7E7F068E48BD}" type="slidenum">
              <a:rPr lang="en-US" smtClean="0"/>
              <a:t>‹#›</a:t>
            </a:fld>
            <a:endParaRPr lang="en-US"/>
          </a:p>
        </p:txBody>
      </p:sp>
      <p:sp>
        <p:nvSpPr>
          <p:cNvPr id="10" name="Rectangle 9"/>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0" y="0"/>
            <a:ext cx="12192000" cy="1007390"/>
            <a:chOff x="0" y="0"/>
            <a:chExt cx="9144000" cy="1007390"/>
          </a:xfrm>
        </p:grpSpPr>
        <p:sp>
          <p:nvSpPr>
            <p:cNvPr id="12" name="Rectangle 1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5" name="TextBox 14"/>
          <p:cNvSpPr txBox="1"/>
          <p:nvPr userDrawn="1"/>
        </p:nvSpPr>
        <p:spPr>
          <a:xfrm>
            <a:off x="1828800" y="134564"/>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6" name="Group 15"/>
          <p:cNvGrpSpPr/>
          <p:nvPr userDrawn="1"/>
        </p:nvGrpSpPr>
        <p:grpSpPr>
          <a:xfrm>
            <a:off x="-75604" y="-21005"/>
            <a:ext cx="12403687" cy="1059394"/>
            <a:chOff x="-56705" y="-21005"/>
            <a:chExt cx="9302765" cy="1059394"/>
          </a:xfrm>
        </p:grpSpPr>
        <p:sp>
          <p:nvSpPr>
            <p:cNvPr id="17" name="Rectangle 16"/>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1" name="Rectangle 20"/>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Connector 21"/>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75603" y="-21006"/>
            <a:ext cx="12440976" cy="1413577"/>
            <a:chOff x="-56705" y="-21005"/>
            <a:chExt cx="9302765" cy="1059394"/>
          </a:xfrm>
        </p:grpSpPr>
        <p:sp>
          <p:nvSpPr>
            <p:cNvPr id="24" name="Rectangle 23"/>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7" name="Picture 26"/>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8" name="Rectangle 27"/>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Connector 28"/>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userDrawn="1"/>
        </p:nvGrpSpPr>
        <p:grpSpPr>
          <a:xfrm>
            <a:off x="-75603" y="7022"/>
            <a:ext cx="12424529" cy="1385549"/>
            <a:chOff x="-56705" y="0"/>
            <a:chExt cx="9290467" cy="1038389"/>
          </a:xfrm>
        </p:grpSpPr>
        <p:sp>
          <p:nvSpPr>
            <p:cNvPr id="31" name="Rectangle 30"/>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34" name="Picture 33"/>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5" name="Rectangle 34"/>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6" name="Straight Connector 35"/>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29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6757" y="1414136"/>
            <a:ext cx="105156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B90B43-80D3-4E62-BCCE-7E9532414BF3}"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9F8FE5-FDAC-4AE2-9681-7E7F068E48BD}" type="slidenum">
              <a:rPr lang="en-US" smtClean="0"/>
              <a:t>‹#›</a:t>
            </a:fld>
            <a:endParaRPr lang="en-US"/>
          </a:p>
        </p:txBody>
      </p:sp>
      <p:sp>
        <p:nvSpPr>
          <p:cNvPr id="6" name="Rectangle 5"/>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p:cNvGrpSpPr/>
          <p:nvPr userDrawn="1"/>
        </p:nvGrpSpPr>
        <p:grpSpPr>
          <a:xfrm>
            <a:off x="0" y="0"/>
            <a:ext cx="12192000" cy="1007390"/>
            <a:chOff x="0" y="0"/>
            <a:chExt cx="9144000" cy="1007390"/>
          </a:xfrm>
        </p:grpSpPr>
        <p:sp>
          <p:nvSpPr>
            <p:cNvPr id="8" name="Rectangle 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1" name="TextBox 10"/>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2" name="Group 11"/>
          <p:cNvGrpSpPr/>
          <p:nvPr userDrawn="1"/>
        </p:nvGrpSpPr>
        <p:grpSpPr>
          <a:xfrm>
            <a:off x="-75604" y="-21005"/>
            <a:ext cx="12403687" cy="1059394"/>
            <a:chOff x="-56705" y="-21005"/>
            <a:chExt cx="9302765" cy="1059394"/>
          </a:xfrm>
        </p:grpSpPr>
        <p:sp>
          <p:nvSpPr>
            <p:cNvPr id="13" name="Rectangle 12"/>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7" name="Rectangle 16"/>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Connector 17"/>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75603" y="-21006"/>
            <a:ext cx="12440976" cy="1413577"/>
            <a:chOff x="-56705" y="-21005"/>
            <a:chExt cx="9302765" cy="1059394"/>
          </a:xfrm>
        </p:grpSpPr>
        <p:sp>
          <p:nvSpPr>
            <p:cNvPr id="20" name="Rectangle 19"/>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4" name="Rectangle 23"/>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Connector 24"/>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75603" y="7022"/>
            <a:ext cx="12424529" cy="1385549"/>
            <a:chOff x="-56705" y="0"/>
            <a:chExt cx="9290467" cy="1038389"/>
          </a:xfrm>
        </p:grpSpPr>
        <p:sp>
          <p:nvSpPr>
            <p:cNvPr id="27" name="Rectangle 26"/>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30" name="Picture 29"/>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31" name="Rectangle 30"/>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2" name="Straight Connector 31"/>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664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90B43-80D3-4E62-BCCE-7E9532414BF3}"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9F8FE5-FDAC-4AE2-9681-7E7F068E48BD}" type="slidenum">
              <a:rPr lang="en-US" smtClean="0"/>
              <a:t>‹#›</a:t>
            </a:fld>
            <a:endParaRPr lang="en-US"/>
          </a:p>
        </p:txBody>
      </p:sp>
      <p:sp>
        <p:nvSpPr>
          <p:cNvPr id="5" name="Rectangle 4"/>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p:nvPr userDrawn="1"/>
        </p:nvGrpSpPr>
        <p:grpSpPr>
          <a:xfrm>
            <a:off x="0" y="0"/>
            <a:ext cx="12192000" cy="1007390"/>
            <a:chOff x="0" y="0"/>
            <a:chExt cx="9144000" cy="1007390"/>
          </a:xfrm>
        </p:grpSpPr>
        <p:sp>
          <p:nvSpPr>
            <p:cNvPr id="7" name="Rectangle 6"/>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0" name="TextBox 9"/>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1" name="Group 10"/>
          <p:cNvGrpSpPr/>
          <p:nvPr userDrawn="1"/>
        </p:nvGrpSpPr>
        <p:grpSpPr>
          <a:xfrm>
            <a:off x="-75604" y="-21005"/>
            <a:ext cx="12403687" cy="1059394"/>
            <a:chOff x="-56705" y="-21005"/>
            <a:chExt cx="9302765" cy="1059394"/>
          </a:xfrm>
        </p:grpSpPr>
        <p:sp>
          <p:nvSpPr>
            <p:cNvPr id="12" name="Rectangle 1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6" name="Rectangle 1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Connector 1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75603" y="7022"/>
            <a:ext cx="12424529" cy="1385549"/>
            <a:chOff x="-56705" y="0"/>
            <a:chExt cx="9290467" cy="1038389"/>
          </a:xfrm>
        </p:grpSpPr>
        <p:sp>
          <p:nvSpPr>
            <p:cNvPr id="19" name="Rectangle 18"/>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3" name="Rectangle 22"/>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4" name="Straight Connector 23"/>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427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57981"/>
            <a:ext cx="3932237" cy="1076178"/>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0" y="2466363"/>
            <a:ext cx="6172200" cy="3889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5447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B90B43-80D3-4E62-BCCE-7E9532414BF3}"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21006"/>
            <a:ext cx="12440976" cy="1413577"/>
            <a:chOff x="-56705" y="-21005"/>
            <a:chExt cx="9302765" cy="1059394"/>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16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71768"/>
            <a:ext cx="3932237" cy="839369"/>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1600" y="1671768"/>
            <a:ext cx="6172200" cy="46581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544346"/>
            <a:ext cx="3932237" cy="381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B90B43-80D3-4E62-BCCE-7E9532414BF3}"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9F8FE5-FDAC-4AE2-9681-7E7F068E48BD}" type="slidenum">
              <a:rPr lang="en-US" smtClean="0"/>
              <a:t>‹#›</a:t>
            </a:fld>
            <a:endParaRPr lang="en-US"/>
          </a:p>
        </p:txBody>
      </p:sp>
      <p:sp>
        <p:nvSpPr>
          <p:cNvPr id="8" name="Rectangle 7"/>
          <p:cNvSpPr/>
          <p:nvPr userDrawn="1"/>
        </p:nvSpPr>
        <p:spPr>
          <a:xfrm>
            <a:off x="0" y="949036"/>
            <a:ext cx="12192000" cy="8935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9" name="Group 8"/>
          <p:cNvGrpSpPr/>
          <p:nvPr userDrawn="1"/>
        </p:nvGrpSpPr>
        <p:grpSpPr>
          <a:xfrm>
            <a:off x="0" y="0"/>
            <a:ext cx="12192000" cy="1007390"/>
            <a:chOff x="0" y="0"/>
            <a:chExt cx="9144000" cy="1007390"/>
          </a:xfrm>
        </p:grpSpPr>
        <p:sp>
          <p:nvSpPr>
            <p:cNvPr id="10" name="Rectangle 9"/>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9"/>
            <p:cNvSpPr/>
            <p:nvPr userDrawn="1"/>
          </p:nvSpPr>
          <p:spPr>
            <a:xfrm>
              <a:off x="360289" y="0"/>
              <a:ext cx="716843" cy="1007390"/>
            </a:xfrm>
            <a:custGeom>
              <a:avLst/>
              <a:gdLst>
                <a:gd name="connsiteX0" fmla="*/ 0 w 817582"/>
                <a:gd name="connsiteY0" fmla="*/ 0 h 978946"/>
                <a:gd name="connsiteX1" fmla="*/ 817582 w 817582"/>
                <a:gd name="connsiteY1" fmla="*/ 0 h 978946"/>
                <a:gd name="connsiteX2" fmla="*/ 817582 w 817582"/>
                <a:gd name="connsiteY2" fmla="*/ 978946 h 978946"/>
                <a:gd name="connsiteX3" fmla="*/ 0 w 817582"/>
                <a:gd name="connsiteY3" fmla="*/ 978946 h 978946"/>
                <a:gd name="connsiteX4" fmla="*/ 0 w 817582"/>
                <a:gd name="connsiteY4" fmla="*/ 0 h 978946"/>
                <a:gd name="connsiteX0" fmla="*/ 0 w 817582"/>
                <a:gd name="connsiteY0" fmla="*/ 0 h 978946"/>
                <a:gd name="connsiteX1" fmla="*/ 817582 w 817582"/>
                <a:gd name="connsiteY1" fmla="*/ 0 h 978946"/>
                <a:gd name="connsiteX2" fmla="*/ 817582 w 817582"/>
                <a:gd name="connsiteY2" fmla="*/ 978946 h 978946"/>
                <a:gd name="connsiteX3" fmla="*/ 406878 w 817582"/>
                <a:gd name="connsiteY3" fmla="*/ 976393 h 978946"/>
                <a:gd name="connsiteX4" fmla="*/ 0 w 817582"/>
                <a:gd name="connsiteY4" fmla="*/ 978946 h 978946"/>
                <a:gd name="connsiteX5" fmla="*/ 0 w 817582"/>
                <a:gd name="connsiteY5" fmla="*/ 0 h 978946"/>
                <a:gd name="connsiteX0" fmla="*/ 0 w 817582"/>
                <a:gd name="connsiteY0" fmla="*/ 0 h 978946"/>
                <a:gd name="connsiteX1" fmla="*/ 817582 w 817582"/>
                <a:gd name="connsiteY1" fmla="*/ 0 h 978946"/>
                <a:gd name="connsiteX2" fmla="*/ 817582 w 817582"/>
                <a:gd name="connsiteY2" fmla="*/ 978946 h 978946"/>
                <a:gd name="connsiteX3" fmla="*/ 414627 w 817582"/>
                <a:gd name="connsiteY3" fmla="*/ 805911 h 978946"/>
                <a:gd name="connsiteX4" fmla="*/ 0 w 817582"/>
                <a:gd name="connsiteY4" fmla="*/ 978946 h 978946"/>
                <a:gd name="connsiteX5" fmla="*/ 0 w 817582"/>
                <a:gd name="connsiteY5" fmla="*/ 0 h 97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582" h="978946">
                  <a:moveTo>
                    <a:pt x="0" y="0"/>
                  </a:moveTo>
                  <a:lnTo>
                    <a:pt x="817582" y="0"/>
                  </a:lnTo>
                  <a:lnTo>
                    <a:pt x="817582" y="978946"/>
                  </a:lnTo>
                  <a:lnTo>
                    <a:pt x="414627" y="805911"/>
                  </a:lnTo>
                  <a:lnTo>
                    <a:pt x="0" y="978946"/>
                  </a:lnTo>
                  <a:lnTo>
                    <a:pt x="0" y="0"/>
                  </a:lnTo>
                  <a:close/>
                </a:path>
              </a:pathLst>
            </a:cu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755"/>
            <a:stretch/>
          </p:blipFill>
          <p:spPr>
            <a:xfrm>
              <a:off x="387461" y="77492"/>
              <a:ext cx="643179" cy="708231"/>
            </a:xfrm>
            <a:prstGeom prst="rect">
              <a:avLst/>
            </a:prstGeom>
          </p:spPr>
        </p:pic>
      </p:grpSp>
      <p:sp>
        <p:nvSpPr>
          <p:cNvPr id="13" name="TextBox 12"/>
          <p:cNvSpPr txBox="1"/>
          <p:nvPr userDrawn="1"/>
        </p:nvSpPr>
        <p:spPr>
          <a:xfrm>
            <a:off x="1625600" y="174358"/>
            <a:ext cx="10363200" cy="584775"/>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1600" b="0" cap="all" baseline="0" dirty="0">
                <a:solidFill>
                  <a:schemeClr val="bg1"/>
                </a:solidFill>
                <a:latin typeface="Minion Pro" panose="02040503050306020203" pitchFamily="18" charset="0"/>
              </a:rPr>
              <a:t>Cooperative Extension Program</a:t>
            </a:r>
          </a:p>
        </p:txBody>
      </p:sp>
      <p:grpSp>
        <p:nvGrpSpPr>
          <p:cNvPr id="14" name="Group 13"/>
          <p:cNvGrpSpPr/>
          <p:nvPr userDrawn="1"/>
        </p:nvGrpSpPr>
        <p:grpSpPr>
          <a:xfrm>
            <a:off x="-75604" y="-21005"/>
            <a:ext cx="12403687" cy="1059394"/>
            <a:chOff x="-56705" y="-21005"/>
            <a:chExt cx="9302765" cy="1059394"/>
          </a:xfrm>
        </p:grpSpPr>
        <p:sp>
          <p:nvSpPr>
            <p:cNvPr id="15" name="Rectangle 14"/>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Box 16"/>
            <p:cNvSpPr txBox="1"/>
            <p:nvPr userDrawn="1"/>
          </p:nvSpPr>
          <p:spPr>
            <a:xfrm>
              <a:off x="1473660" y="-21005"/>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19" name="Rectangle 18"/>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0" name="Straight Connector 19"/>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75603" y="7022"/>
            <a:ext cx="12424529" cy="1385549"/>
            <a:chOff x="-56705" y="0"/>
            <a:chExt cx="9290467" cy="1038389"/>
          </a:xfrm>
        </p:grpSpPr>
        <p:sp>
          <p:nvSpPr>
            <p:cNvPr id="22" name="Rectangle 21"/>
            <p:cNvSpPr/>
            <p:nvPr userDrawn="1"/>
          </p:nvSpPr>
          <p:spPr>
            <a:xfrm>
              <a:off x="0" y="949034"/>
              <a:ext cx="9144000" cy="89355"/>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0"/>
              <a:ext cx="9144000" cy="945397"/>
            </a:xfrm>
            <a:prstGeom prst="rect">
              <a:avLst/>
            </a:prstGeom>
            <a:solidFill>
              <a:srgbClr val="04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1461362" y="106991"/>
              <a:ext cx="7772400" cy="769441"/>
            </a:xfrm>
            <a:prstGeom prst="rect">
              <a:avLst/>
            </a:prstGeom>
            <a:noFill/>
          </p:spPr>
          <p:txBody>
            <a:bodyPr wrap="square" rtlCol="0">
              <a:spAutoFit/>
            </a:bodyPr>
            <a:lstStyle/>
            <a:p>
              <a:endParaRPr lang="en-US" sz="1600" b="0" cap="all" baseline="0" dirty="0">
                <a:solidFill>
                  <a:schemeClr val="bg1"/>
                </a:solidFill>
                <a:latin typeface="Minion Pro" panose="02040503050306020203" pitchFamily="18" charset="0"/>
              </a:endParaRPr>
            </a:p>
            <a:p>
              <a:r>
                <a:rPr lang="en-US" sz="2800" b="0" cap="all" baseline="0" dirty="0">
                  <a:solidFill>
                    <a:schemeClr val="bg1"/>
                  </a:solidFill>
                  <a:latin typeface="Arial Narrow" panose="020B0606020202030204" pitchFamily="34" charset="0"/>
                </a:rPr>
                <a:t>Cooperative Extension Program</a:t>
              </a:r>
            </a:p>
          </p:txBody>
        </p:sp>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98" b="34083"/>
            <a:stretch/>
          </p:blipFill>
          <p:spPr>
            <a:xfrm>
              <a:off x="-56705" y="120582"/>
              <a:ext cx="1472396" cy="724701"/>
            </a:xfrm>
            <a:prstGeom prst="rect">
              <a:avLst/>
            </a:prstGeom>
          </p:spPr>
        </p:pic>
        <p:sp>
          <p:nvSpPr>
            <p:cNvPr id="26" name="Rectangle 25"/>
            <p:cNvSpPr/>
            <p:nvPr userDrawn="1"/>
          </p:nvSpPr>
          <p:spPr>
            <a:xfrm>
              <a:off x="1012457" y="749466"/>
              <a:ext cx="191530" cy="126966"/>
            </a:xfrm>
            <a:prstGeom prst="rect">
              <a:avLst/>
            </a:prstGeom>
            <a:solidFill>
              <a:srgbClr val="046A38"/>
            </a:solidFill>
            <a:ln>
              <a:solidFill>
                <a:srgbClr val="046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p:cNvCxnSpPr/>
            <p:nvPr userDrawn="1"/>
          </p:nvCxnSpPr>
          <p:spPr>
            <a:xfrm>
              <a:off x="1357721" y="89433"/>
              <a:ext cx="0" cy="730966"/>
            </a:xfrm>
            <a:prstGeom prst="line">
              <a:avLst/>
            </a:prstGeom>
            <a:ln>
              <a:solidFill>
                <a:srgbClr val="FFD1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245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90B43-80D3-4E62-BCCE-7E9532414BF3}" type="datetimeFigureOut">
              <a:rPr lang="en-US" smtClean="0"/>
              <a:t>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F8FE5-FDAC-4AE2-9681-7E7F068E48BD}" type="slidenum">
              <a:rPr lang="en-US" smtClean="0"/>
              <a:t>‹#›</a:t>
            </a:fld>
            <a:endParaRPr lang="en-US"/>
          </a:p>
        </p:txBody>
      </p:sp>
    </p:spTree>
    <p:extLst>
      <p:ext uri="{BB962C8B-B14F-4D97-AF65-F5344CB8AC3E}">
        <p14:creationId xmlns:p14="http://schemas.microsoft.com/office/powerpoint/2010/main" val="5492625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comments" Target="../comments/commen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png"/><Relationship Id="rId5" Type="http://schemas.openxmlformats.org/officeDocument/2006/relationships/image" Target="../media/image21.gif"/><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comments" Target="../comments/commen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4915" y="2319676"/>
            <a:ext cx="10885714" cy="2002439"/>
          </a:xfrm>
        </p:spPr>
        <p:txBody>
          <a:bodyPr>
            <a:normAutofit fontScale="90000"/>
          </a:bodyPr>
          <a:lstStyle/>
          <a:p>
            <a:r>
              <a:rPr lang="en-US" dirty="0"/>
              <a:t>Will an emerging monsoonal weather pattern affect agricultural practices in Kentucky? </a:t>
            </a:r>
          </a:p>
        </p:txBody>
      </p:sp>
      <p:sp>
        <p:nvSpPr>
          <p:cNvPr id="3" name="Subtitle 2"/>
          <p:cNvSpPr>
            <a:spLocks noGrp="1"/>
          </p:cNvSpPr>
          <p:nvPr>
            <p:ph type="subTitle" idx="1"/>
          </p:nvPr>
        </p:nvSpPr>
        <p:spPr>
          <a:xfrm>
            <a:off x="1524000" y="4760054"/>
            <a:ext cx="9144000" cy="1655762"/>
          </a:xfrm>
        </p:spPr>
        <p:txBody>
          <a:bodyPr>
            <a:normAutofit lnSpcReduction="10000"/>
          </a:bodyPr>
          <a:lstStyle/>
          <a:p>
            <a:r>
              <a:rPr lang="en-US" dirty="0"/>
              <a:t>Cynthia Rice</a:t>
            </a:r>
            <a:r>
              <a:rPr lang="en-US" baseline="30000" dirty="0"/>
              <a:t>1</a:t>
            </a:r>
            <a:r>
              <a:rPr lang="en-US" dirty="0"/>
              <a:t>, Buddhi Gyawali</a:t>
            </a:r>
            <a:r>
              <a:rPr lang="en-US" baseline="30000" dirty="0"/>
              <a:t>1</a:t>
            </a:r>
            <a:r>
              <a:rPr lang="en-US" dirty="0"/>
              <a:t>, and Jeremy Sandifer</a:t>
            </a:r>
            <a:r>
              <a:rPr lang="en-US" baseline="30000" dirty="0"/>
              <a:t>1</a:t>
            </a:r>
            <a:r>
              <a:rPr lang="en-US" dirty="0"/>
              <a:t> </a:t>
            </a:r>
          </a:p>
          <a:p>
            <a:r>
              <a:rPr lang="en-US" baseline="30000" dirty="0"/>
              <a:t>1</a:t>
            </a:r>
            <a:r>
              <a:rPr lang="en-US" dirty="0"/>
              <a:t>Division of Environmental Studies, College of Agriculture, Community, and the Sciences, Kentucky States University, Frankfort, KY 40601 </a:t>
            </a:r>
          </a:p>
          <a:p>
            <a:r>
              <a:rPr lang="en-US" dirty="0"/>
              <a:t>Kentucky Academy of Science - 2020</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973764"/>
      </p:ext>
    </p:extLst>
  </p:cSld>
  <p:clrMapOvr>
    <a:masterClrMapping/>
  </p:clrMapOvr>
  <mc:AlternateContent xmlns:mc="http://schemas.openxmlformats.org/markup-compatibility/2006">
    <mc:Choice xmlns:p14="http://schemas.microsoft.com/office/powerpoint/2010/main" Requires="p14">
      <p:transition spd="slow" p14:dur="2000" advTm="13145"/>
    </mc:Choice>
    <mc:Fallback>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Rationale</a:t>
            </a:r>
            <a:endParaRPr lang="en-US" dirty="0"/>
          </a:p>
        </p:txBody>
      </p:sp>
      <p:sp>
        <p:nvSpPr>
          <p:cNvPr id="6" name="Content Placeholder 5"/>
          <p:cNvSpPr>
            <a:spLocks noGrp="1"/>
          </p:cNvSpPr>
          <p:nvPr>
            <p:ph sz="half" idx="1"/>
          </p:nvPr>
        </p:nvSpPr>
        <p:spPr>
          <a:xfrm>
            <a:off x="838200" y="2005011"/>
            <a:ext cx="8289758" cy="5197893"/>
          </a:xfrm>
        </p:spPr>
        <p:txBody>
          <a:bodyPr>
            <a:normAutofit lnSpcReduction="10000"/>
          </a:bodyPr>
          <a:lstStyle/>
          <a:p>
            <a:r>
              <a:rPr lang="en-US" sz="2600" dirty="0"/>
              <a:t>Kentucky may be in the process of changing its historical weather patterns </a:t>
            </a:r>
          </a:p>
          <a:p>
            <a:r>
              <a:rPr lang="en-US" sz="2600" dirty="0"/>
              <a:t>Kentucky has a temperate climate and, usually, a high level         of humidity </a:t>
            </a:r>
          </a:p>
          <a:p>
            <a:r>
              <a:rPr lang="en-US" sz="2600" dirty="0"/>
              <a:t>Each of the seasons lasted three months in the past</a:t>
            </a:r>
          </a:p>
          <a:p>
            <a:r>
              <a:rPr lang="en-US" sz="2600" dirty="0"/>
              <a:t>Now, fall and spring appear to be one or two months, while summer appears to be five months (May - September)</a:t>
            </a:r>
          </a:p>
          <a:p>
            <a:r>
              <a:rPr lang="en-US" sz="2600" dirty="0"/>
              <a:t>Fall corresponds to October and November, while winter appears to last from December to February</a:t>
            </a:r>
          </a:p>
          <a:p>
            <a:r>
              <a:rPr lang="en-US" sz="2600" dirty="0"/>
              <a:t>Spring begins in March/ends with May, with occasional polar vortex bringing a freeze after plants are coming out of dormancy</a:t>
            </a:r>
          </a:p>
          <a:p>
            <a:pPr marL="0" indent="0">
              <a:buNone/>
            </a:pPr>
            <a:endParaRPr lang="en-US" sz="2600" dirty="0"/>
          </a:p>
          <a:p>
            <a:endParaRPr lang="en-US" sz="2600" dirty="0"/>
          </a:p>
        </p:txBody>
      </p:sp>
      <p:pic>
        <p:nvPicPr>
          <p:cNvPr id="3" name="Picture 2"/>
          <p:cNvPicPr>
            <a:picLocks noChangeAspect="1"/>
          </p:cNvPicPr>
          <p:nvPr/>
        </p:nvPicPr>
        <p:blipFill>
          <a:blip r:embed="rId5"/>
          <a:stretch>
            <a:fillRect/>
          </a:stretch>
        </p:blipFill>
        <p:spPr>
          <a:xfrm>
            <a:off x="9127958" y="2652716"/>
            <a:ext cx="2975006" cy="1594485"/>
          </a:xfrm>
          <a:prstGeom prst="rect">
            <a:avLst/>
          </a:prstGeom>
        </p:spPr>
      </p:pic>
      <p:sp>
        <p:nvSpPr>
          <p:cNvPr id="4" name="Rectangle 3"/>
          <p:cNvSpPr/>
          <p:nvPr/>
        </p:nvSpPr>
        <p:spPr>
          <a:xfrm>
            <a:off x="9127957" y="4411452"/>
            <a:ext cx="2975007" cy="1477328"/>
          </a:xfrm>
          <a:prstGeom prst="rect">
            <a:avLst/>
          </a:prstGeom>
        </p:spPr>
        <p:txBody>
          <a:bodyPr wrap="square">
            <a:spAutoFit/>
          </a:bodyPr>
          <a:lstStyle/>
          <a:p>
            <a:r>
              <a:rPr lang="en-US" dirty="0"/>
              <a:t>https://lh3.googleusercontent.com/p/AF1QipN1-tB39DDpWEbvH8kLHoe5zHIsxo2m21FEY9Hk=s1600-w1200</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9378950"/>
      </p:ext>
    </p:extLst>
  </p:cSld>
  <p:clrMapOvr>
    <a:masterClrMapping/>
  </p:clrMapOvr>
  <mc:AlternateContent xmlns:mc="http://schemas.openxmlformats.org/markup-compatibility/2006">
    <mc:Choice xmlns:p14="http://schemas.microsoft.com/office/powerpoint/2010/main" Requires="p14">
      <p:transition spd="slow" p14:dur="2000" advTm="12612"/>
    </mc:Choice>
    <mc:Fallback>
      <p:transition spd="slow" advTm="1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Rationale </a:t>
            </a:r>
            <a:r>
              <a:rPr lang="en-US" dirty="0"/>
              <a:t>(contd.)</a:t>
            </a:r>
          </a:p>
        </p:txBody>
      </p:sp>
      <p:sp>
        <p:nvSpPr>
          <p:cNvPr id="6" name="Content Placeholder 5"/>
          <p:cNvSpPr>
            <a:spLocks noGrp="1"/>
          </p:cNvSpPr>
          <p:nvPr>
            <p:ph sz="half" idx="1"/>
          </p:nvPr>
        </p:nvSpPr>
        <p:spPr>
          <a:xfrm>
            <a:off x="838200" y="2005012"/>
            <a:ext cx="9220200" cy="4852988"/>
          </a:xfrm>
        </p:spPr>
        <p:txBody>
          <a:bodyPr>
            <a:normAutofit fontScale="92500" lnSpcReduction="20000"/>
          </a:bodyPr>
          <a:lstStyle/>
          <a:p>
            <a:r>
              <a:rPr lang="en-US" dirty="0"/>
              <a:t>Kentucky appears to be moving from four-season weather pattern to a monsoonal weather pattern</a:t>
            </a:r>
          </a:p>
          <a:p>
            <a:r>
              <a:rPr lang="en-US" dirty="0"/>
              <a:t>Longer planting season– beginning/end of plant life cycle underlines changing weather patterns</a:t>
            </a:r>
          </a:p>
          <a:p>
            <a:r>
              <a:rPr lang="en-US" dirty="0"/>
              <a:t>Changing weather pattern, slow absorption of water– snow/ice of winter changing to rain, heavier flow than soil can absorb, results in run-off</a:t>
            </a:r>
          </a:p>
          <a:p>
            <a:r>
              <a:rPr lang="en-US" dirty="0"/>
              <a:t>Detrimental to farms, carrying topsoil and fertility away from farms</a:t>
            </a:r>
          </a:p>
          <a:p>
            <a:r>
              <a:rPr lang="en-US" dirty="0"/>
              <a:t>Heaver rains leave land wet longer; historical planting times may be delayed; longer summers with heat dry out land, leaving arid condition hampering traditional Kentucky agricultural production</a:t>
            </a:r>
          </a:p>
          <a:p>
            <a:r>
              <a:rPr lang="en-US" dirty="0"/>
              <a:t>Farmers need to adapt and mitigate effects of weather for sustainable farm production</a:t>
            </a:r>
          </a:p>
        </p:txBody>
      </p:sp>
      <p:sp>
        <p:nvSpPr>
          <p:cNvPr id="3" name="Rectangle 2"/>
          <p:cNvSpPr/>
          <p:nvPr/>
        </p:nvSpPr>
        <p:spPr>
          <a:xfrm>
            <a:off x="9942095" y="4086726"/>
            <a:ext cx="2069431" cy="1754326"/>
          </a:xfrm>
          <a:prstGeom prst="rect">
            <a:avLst/>
          </a:prstGeom>
        </p:spPr>
        <p:txBody>
          <a:bodyPr wrap="square">
            <a:spAutoFit/>
          </a:bodyPr>
          <a:lstStyle/>
          <a:p>
            <a:r>
              <a:rPr lang="en-US" dirty="0"/>
              <a:t>https://www.aljazeera.com/mritems/Images/2016/8/12/85354b3bd01a4de7bd9fd65d175b232d_8.jpg</a:t>
            </a:r>
          </a:p>
        </p:txBody>
      </p:sp>
      <p:pic>
        <p:nvPicPr>
          <p:cNvPr id="4" name="Picture 3"/>
          <p:cNvPicPr>
            <a:picLocks noChangeAspect="1"/>
          </p:cNvPicPr>
          <p:nvPr/>
        </p:nvPicPr>
        <p:blipFill>
          <a:blip r:embed="rId5"/>
          <a:stretch>
            <a:fillRect/>
          </a:stretch>
        </p:blipFill>
        <p:spPr>
          <a:xfrm>
            <a:off x="9942095" y="2715126"/>
            <a:ext cx="2057400" cy="1371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5611650"/>
      </p:ext>
    </p:extLst>
  </p:cSld>
  <p:clrMapOvr>
    <a:masterClrMapping/>
  </p:clrMapOvr>
  <mc:AlternateContent xmlns:mc="http://schemas.openxmlformats.org/markup-compatibility/2006">
    <mc:Choice xmlns:p14="http://schemas.microsoft.com/office/powerpoint/2010/main" Requires="p14">
      <p:transition spd="slow" p14:dur="2000" advTm="23128"/>
    </mc:Choice>
    <mc:Fallback>
      <p:transition spd="slow" advTm="2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655440"/>
            <a:ext cx="11181347" cy="575734"/>
          </a:xfrm>
        </p:spPr>
        <p:txBody>
          <a:bodyPr>
            <a:normAutofit fontScale="90000"/>
          </a:bodyPr>
          <a:lstStyle/>
          <a:p>
            <a:r>
              <a:rPr lang="en-US" dirty="0"/>
              <a:t>Many factors when dealing with weather and  climate</a:t>
            </a:r>
            <a:br>
              <a:rPr lang="en-US" dirty="0"/>
            </a:br>
            <a:endParaRPr lang="en-US" dirty="0"/>
          </a:p>
        </p:txBody>
      </p:sp>
      <p:sp>
        <p:nvSpPr>
          <p:cNvPr id="3" name="Content Placeholder 2"/>
          <p:cNvSpPr>
            <a:spLocks noGrp="1"/>
          </p:cNvSpPr>
          <p:nvPr>
            <p:ph sz="half" idx="1"/>
          </p:nvPr>
        </p:nvSpPr>
        <p:spPr>
          <a:xfrm>
            <a:off x="838200" y="2005012"/>
            <a:ext cx="8241632" cy="4351338"/>
          </a:xfrm>
        </p:spPr>
        <p:txBody>
          <a:bodyPr>
            <a:normAutofit fontScale="85000" lnSpcReduction="10000"/>
          </a:bodyPr>
          <a:lstStyle/>
          <a:p>
            <a:r>
              <a:rPr lang="en-US" dirty="0"/>
              <a:t>Weather is short term</a:t>
            </a:r>
          </a:p>
          <a:p>
            <a:r>
              <a:rPr lang="en-US" dirty="0"/>
              <a:t>Climate is an aggregate trend of weather and environmental effects</a:t>
            </a:r>
          </a:p>
          <a:p>
            <a:r>
              <a:rPr lang="en-US" dirty="0"/>
              <a:t>Oscillations– fluctuating ocean temperatures or atmospheric circulation combine in different ways with different effects</a:t>
            </a:r>
          </a:p>
          <a:p>
            <a:r>
              <a:rPr lang="en-US" dirty="0"/>
              <a:t>There are no independent factors; they are interrelated</a:t>
            </a:r>
          </a:p>
          <a:p>
            <a:r>
              <a:rPr lang="en-US" dirty="0"/>
              <a:t>Environmental considerations include man-made events, cloud cover from volcanic eruptions, wildfires, tropical storms/hurricanes, reducing effects of solar energy radiation</a:t>
            </a:r>
          </a:p>
          <a:p>
            <a:r>
              <a:rPr lang="en-US" dirty="0"/>
              <a:t>There are many </a:t>
            </a:r>
            <a:r>
              <a:rPr lang="en-US" dirty="0" smtClean="0"/>
              <a:t>phases (oscillations being one type) </a:t>
            </a:r>
            <a:r>
              <a:rPr lang="en-US" dirty="0"/>
              <a:t>which have different lengths from seasonal in a year to various yearly to decadal or longer periods of time</a:t>
            </a:r>
          </a:p>
          <a:p>
            <a:endParaRPr lang="en-US" dirty="0"/>
          </a:p>
        </p:txBody>
      </p:sp>
      <p:pic>
        <p:nvPicPr>
          <p:cNvPr id="4" name="Picture 3"/>
          <p:cNvPicPr>
            <a:picLocks noChangeAspect="1"/>
          </p:cNvPicPr>
          <p:nvPr/>
        </p:nvPicPr>
        <p:blipFill>
          <a:blip r:embed="rId5"/>
          <a:stretch>
            <a:fillRect/>
          </a:stretch>
        </p:blipFill>
        <p:spPr>
          <a:xfrm>
            <a:off x="8933700" y="2232495"/>
            <a:ext cx="3231978" cy="2651760"/>
          </a:xfrm>
          <a:prstGeom prst="rect">
            <a:avLst/>
          </a:prstGeom>
        </p:spPr>
      </p:pic>
      <p:sp>
        <p:nvSpPr>
          <p:cNvPr id="5" name="Rectangle 4"/>
          <p:cNvSpPr/>
          <p:nvPr/>
        </p:nvSpPr>
        <p:spPr>
          <a:xfrm>
            <a:off x="8933700" y="4973971"/>
            <a:ext cx="3194132" cy="1200329"/>
          </a:xfrm>
          <a:prstGeom prst="rect">
            <a:avLst/>
          </a:prstGeom>
        </p:spPr>
        <p:txBody>
          <a:bodyPr wrap="square">
            <a:spAutoFit/>
          </a:bodyPr>
          <a:lstStyle/>
          <a:p>
            <a:r>
              <a:rPr lang="en-US" dirty="0"/>
              <a:t>http://cdn.images.express.co.uk/img/dynamic/153/590x/secondary/Hurricane-Nate-NOAA-path-update-1087478.png</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6107873"/>
      </p:ext>
    </p:extLst>
  </p:cSld>
  <p:clrMapOvr>
    <a:masterClrMapping/>
  </p:clrMapOvr>
  <mc:AlternateContent xmlns:mc="http://schemas.openxmlformats.org/markup-compatibility/2006">
    <mc:Choice xmlns:p14="http://schemas.microsoft.com/office/powerpoint/2010/main" Requires="p14">
      <p:transition spd="slow" p14:dur="2000" advTm="138391"/>
    </mc:Choice>
    <mc:Fallback>
      <p:transition spd="slow" advTm="13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Presentation of data can affect perception</a:t>
            </a:r>
          </a:p>
        </p:txBody>
      </p:sp>
      <p:pic>
        <p:nvPicPr>
          <p:cNvPr id="5" name="Content Placeholder 4"/>
          <p:cNvPicPr>
            <a:picLocks noGrp="1" noChangeAspect="1"/>
          </p:cNvPicPr>
          <p:nvPr>
            <p:ph sz="half" idx="2"/>
          </p:nvPr>
        </p:nvPicPr>
        <p:blipFill>
          <a:blip r:embed="rId5"/>
          <a:stretch>
            <a:fillRect/>
          </a:stretch>
        </p:blipFill>
        <p:spPr>
          <a:xfrm>
            <a:off x="5547050" y="2047926"/>
            <a:ext cx="6397350" cy="3291840"/>
          </a:xfrm>
          <a:prstGeom prst="rect">
            <a:avLst/>
          </a:prstGeom>
        </p:spPr>
      </p:pic>
      <p:sp>
        <p:nvSpPr>
          <p:cNvPr id="6" name="Content Placeholder 5"/>
          <p:cNvSpPr>
            <a:spLocks noGrp="1"/>
          </p:cNvSpPr>
          <p:nvPr>
            <p:ph sz="half" idx="1"/>
          </p:nvPr>
        </p:nvSpPr>
        <p:spPr>
          <a:xfrm>
            <a:off x="336884" y="6225839"/>
            <a:ext cx="11514222" cy="655605"/>
          </a:xfrm>
        </p:spPr>
        <p:txBody>
          <a:bodyPr>
            <a:normAutofit fontScale="85000" lnSpcReduction="20000"/>
          </a:bodyPr>
          <a:lstStyle/>
          <a:p>
            <a:pPr marL="0" indent="0">
              <a:buNone/>
            </a:pPr>
            <a:r>
              <a:rPr lang="en-US" dirty="0"/>
              <a:t>Looking at data– statewide earlier data is less defined over many years (later data more in-depth) so inconsistent comparisons (same data different visual representation)</a:t>
            </a:r>
          </a:p>
        </p:txBody>
      </p:sp>
      <p:pic>
        <p:nvPicPr>
          <p:cNvPr id="7" name="Picture 6"/>
          <p:cNvPicPr>
            <a:picLocks noChangeAspect="1"/>
          </p:cNvPicPr>
          <p:nvPr/>
        </p:nvPicPr>
        <p:blipFill>
          <a:blip r:embed="rId6"/>
          <a:stretch>
            <a:fillRect/>
          </a:stretch>
        </p:blipFill>
        <p:spPr>
          <a:xfrm>
            <a:off x="252667" y="1897058"/>
            <a:ext cx="5290775" cy="3840480"/>
          </a:xfrm>
          <a:prstGeom prst="rect">
            <a:avLst/>
          </a:prstGeom>
        </p:spPr>
      </p:pic>
      <p:sp>
        <p:nvSpPr>
          <p:cNvPr id="3" name="Rectangle 2"/>
          <p:cNvSpPr/>
          <p:nvPr/>
        </p:nvSpPr>
        <p:spPr>
          <a:xfrm>
            <a:off x="862264" y="5634933"/>
            <a:ext cx="4120040" cy="646331"/>
          </a:xfrm>
          <a:prstGeom prst="rect">
            <a:avLst/>
          </a:prstGeom>
        </p:spPr>
        <p:txBody>
          <a:bodyPr wrap="square">
            <a:spAutoFit/>
          </a:bodyPr>
          <a:lstStyle/>
          <a:p>
            <a:r>
              <a:rPr lang="en-US" dirty="0"/>
              <a:t>https://www.timeanddate.com/weather/usa/frankfort/climate</a:t>
            </a:r>
          </a:p>
        </p:txBody>
      </p:sp>
      <p:sp>
        <p:nvSpPr>
          <p:cNvPr id="4" name="Rectangle 3"/>
          <p:cNvSpPr/>
          <p:nvPr/>
        </p:nvSpPr>
        <p:spPr>
          <a:xfrm>
            <a:off x="6457408" y="5414372"/>
            <a:ext cx="5042928" cy="646331"/>
          </a:xfrm>
          <a:prstGeom prst="rect">
            <a:avLst/>
          </a:prstGeom>
        </p:spPr>
        <p:txBody>
          <a:bodyPr wrap="square">
            <a:spAutoFit/>
          </a:bodyPr>
          <a:lstStyle/>
          <a:p>
            <a:r>
              <a:rPr lang="en-US" dirty="0"/>
              <a:t>https://www.usclimatedata.com/climate/frankfort/kentucky/united-states/usky0919</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9550732"/>
      </p:ext>
    </p:extLst>
  </p:cSld>
  <p:clrMapOvr>
    <a:masterClrMapping/>
  </p:clrMapOvr>
  <mc:AlternateContent xmlns:mc="http://schemas.openxmlformats.org/markup-compatibility/2006">
    <mc:Choice xmlns:p14="http://schemas.microsoft.com/office/powerpoint/2010/main" Requires="p14">
      <p:transition spd="slow" p14:dur="2000" advTm="45818"/>
    </mc:Choice>
    <mc:Fallback>
      <p:transition spd="slow" advTm="4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information actually saying?</a:t>
            </a:r>
          </a:p>
        </p:txBody>
      </p:sp>
      <p:pic>
        <p:nvPicPr>
          <p:cNvPr id="5" name="Content Placeholder 4"/>
          <p:cNvPicPr>
            <a:picLocks noGrp="1" noChangeAspect="1"/>
          </p:cNvPicPr>
          <p:nvPr>
            <p:ph sz="half" idx="1"/>
          </p:nvPr>
        </p:nvPicPr>
        <p:blipFill>
          <a:blip r:embed="rId4"/>
          <a:stretch>
            <a:fillRect/>
          </a:stretch>
        </p:blipFill>
        <p:spPr>
          <a:xfrm>
            <a:off x="6039855" y="2122465"/>
            <a:ext cx="5803232" cy="4109380"/>
          </a:xfrm>
          <a:prstGeom prst="rect">
            <a:avLst/>
          </a:prstGeom>
        </p:spPr>
      </p:pic>
      <p:sp>
        <p:nvSpPr>
          <p:cNvPr id="4" name="Content Placeholder 3"/>
          <p:cNvSpPr>
            <a:spLocks noGrp="1"/>
          </p:cNvSpPr>
          <p:nvPr>
            <p:ph sz="half" idx="2"/>
          </p:nvPr>
        </p:nvSpPr>
        <p:spPr>
          <a:xfrm>
            <a:off x="721885" y="2005012"/>
            <a:ext cx="5181600" cy="4351338"/>
          </a:xfrm>
        </p:spPr>
        <p:txBody>
          <a:bodyPr/>
          <a:lstStyle/>
          <a:p>
            <a:r>
              <a:rPr lang="en-US" dirty="0"/>
              <a:t>Information can be misleading (Rankings in comparison to average temperature over a season is ambiguous as a relational indicator and not a specific temperature or range)</a:t>
            </a:r>
          </a:p>
          <a:p>
            <a:r>
              <a:rPr lang="en-US" dirty="0"/>
              <a:t>Data can be interpreted different ways, but data relevant to the question is not always easy to find– IF AVAILABLE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5680036"/>
      </p:ext>
    </p:extLst>
  </p:cSld>
  <p:clrMapOvr>
    <a:masterClrMapping/>
  </p:clrMapOvr>
  <mc:AlternateContent xmlns:mc="http://schemas.openxmlformats.org/markup-compatibility/2006">
    <mc:Choice xmlns:p14="http://schemas.microsoft.com/office/powerpoint/2010/main" Requires="p14">
      <p:transition spd="slow" p14:dur="2000" advTm="20811"/>
    </mc:Choice>
    <mc:Fallback>
      <p:transition spd="slow" advTm="2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8982"/>
            <a:ext cx="10515600" cy="575734"/>
          </a:xfrm>
        </p:spPr>
        <p:txBody>
          <a:bodyPr>
            <a:normAutofit fontScale="90000"/>
          </a:bodyPr>
          <a:lstStyle/>
          <a:p>
            <a:pPr algn="ctr"/>
            <a:r>
              <a:rPr lang="en-US" dirty="0"/>
              <a:t>Discussion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3150446"/>
      </p:ext>
    </p:extLst>
  </p:cSld>
  <p:clrMapOvr>
    <a:masterClrMapping/>
  </p:clrMapOvr>
  <mc:AlternateContent xmlns:mc="http://schemas.openxmlformats.org/markup-compatibility/2006">
    <mc:Choice xmlns:p14="http://schemas.microsoft.com/office/powerpoint/2010/main" Requires="p14">
      <p:transition spd="slow" p14:dur="2000" advTm="899"/>
    </mc:Choice>
    <mc:Fallback>
      <p:transition spd="slow" advTm="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6832"/>
            <a:ext cx="11065042" cy="575734"/>
          </a:xfrm>
        </p:spPr>
        <p:txBody>
          <a:bodyPr>
            <a:normAutofit fontScale="90000"/>
          </a:bodyPr>
          <a:lstStyle/>
          <a:p>
            <a:r>
              <a:rPr lang="en-US" dirty="0"/>
              <a:t>Air &amp; Water (ocean) pattern affecting North America</a:t>
            </a:r>
          </a:p>
        </p:txBody>
      </p:sp>
      <p:sp>
        <p:nvSpPr>
          <p:cNvPr id="3" name="Content Placeholder 2"/>
          <p:cNvSpPr>
            <a:spLocks noGrp="1"/>
          </p:cNvSpPr>
          <p:nvPr>
            <p:ph sz="half" idx="1"/>
          </p:nvPr>
        </p:nvSpPr>
        <p:spPr>
          <a:xfrm>
            <a:off x="838200" y="2005012"/>
            <a:ext cx="11065042" cy="4351338"/>
          </a:xfrm>
        </p:spPr>
        <p:txBody>
          <a:bodyPr>
            <a:normAutofit fontScale="92500" lnSpcReduction="10000"/>
          </a:bodyPr>
          <a:lstStyle/>
          <a:p>
            <a:r>
              <a:rPr lang="en-US" dirty="0"/>
              <a:t>Arctic Oscillation (AO) is a climate index of the state of the atmospheric circulation over the Arctic.</a:t>
            </a:r>
          </a:p>
          <a:p>
            <a:r>
              <a:rPr lang="en-US" dirty="0"/>
              <a:t>El Niño-Southern Oscillation (ENSO) is a naturally occurring phenomenon that involves fluctuating ocean temperatures in the equatorial Pacific</a:t>
            </a:r>
          </a:p>
          <a:p>
            <a:r>
              <a:rPr lang="en-US" dirty="0"/>
              <a:t>The Pacific/North American teleconnection pattern (PNA) is one of the most recognized, influential climate patterns in the Northern Hemisphere mid-latitudes beyond the tropics</a:t>
            </a:r>
          </a:p>
          <a:p>
            <a:r>
              <a:rPr lang="en-US" dirty="0"/>
              <a:t>Pacific Decadal Oscillation (PDO) is a pattern of Pacific climate variability similar to ENSO in character, but it varies over a much longer time scale. The PDO can remain in the same phase for 20 to 30 years, while ENSO cycles typically only last 6 to 18 months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1817242"/>
      </p:ext>
    </p:extLst>
  </p:cSld>
  <p:clrMapOvr>
    <a:masterClrMapping/>
  </p:clrMapOvr>
  <mc:AlternateContent xmlns:mc="http://schemas.openxmlformats.org/markup-compatibility/2006">
    <mc:Choice xmlns:p14="http://schemas.microsoft.com/office/powerpoint/2010/main" Requires="p14">
      <p:transition spd="slow" p14:dur="2000" advTm="36368"/>
    </mc:Choice>
    <mc:Fallback>
      <p:transition spd="slow" advTm="3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Arctic Oscillation(AO)</a:t>
            </a:r>
            <a:endParaRPr lang="en-US" dirty="0"/>
          </a:p>
        </p:txBody>
      </p:sp>
      <p:pic>
        <p:nvPicPr>
          <p:cNvPr id="5" name="Content Placeholder 4"/>
          <p:cNvPicPr>
            <a:picLocks noGrp="1" noChangeAspect="1"/>
          </p:cNvPicPr>
          <p:nvPr>
            <p:ph sz="half" idx="1"/>
          </p:nvPr>
        </p:nvPicPr>
        <p:blipFill>
          <a:blip r:embed="rId4"/>
          <a:stretch>
            <a:fillRect/>
          </a:stretch>
        </p:blipFill>
        <p:spPr>
          <a:xfrm>
            <a:off x="1553369" y="1958832"/>
            <a:ext cx="3786695" cy="3017520"/>
          </a:xfrm>
          <a:prstGeom prst="rect">
            <a:avLst/>
          </a:prstGeom>
        </p:spPr>
      </p:pic>
      <p:pic>
        <p:nvPicPr>
          <p:cNvPr id="6" name="Content Placeholder 5"/>
          <p:cNvPicPr>
            <a:picLocks noGrp="1" noChangeAspect="1"/>
          </p:cNvPicPr>
          <p:nvPr>
            <p:ph sz="half" idx="2"/>
          </p:nvPr>
        </p:nvPicPr>
        <p:blipFill>
          <a:blip r:embed="rId5"/>
          <a:stretch>
            <a:fillRect/>
          </a:stretch>
        </p:blipFill>
        <p:spPr>
          <a:xfrm>
            <a:off x="6340965" y="1915525"/>
            <a:ext cx="3727529" cy="3017520"/>
          </a:xfrm>
          <a:prstGeom prst="rect">
            <a:avLst/>
          </a:prstGeom>
        </p:spPr>
      </p:pic>
      <p:sp>
        <p:nvSpPr>
          <p:cNvPr id="7" name="Rectangle 2"/>
          <p:cNvSpPr>
            <a:spLocks noChangeArrowheads="1"/>
          </p:cNvSpPr>
          <p:nvPr/>
        </p:nvSpPr>
        <p:spPr bwMode="auto">
          <a:xfrm>
            <a:off x="82952" y="4933045"/>
            <a:ext cx="1202609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b="0" i="1" u="none" strike="noStrike" cap="none" normalizeH="0" baseline="0" dirty="0">
                <a:ln>
                  <a:noFill/>
                </a:ln>
                <a:solidFill>
                  <a:srgbClr val="000000"/>
                </a:solidFill>
                <a:effectLst/>
                <a:latin typeface="+mn-lt"/>
              </a:rPr>
              <a:t>Positive phase</a:t>
            </a:r>
            <a:r>
              <a:rPr kumimoji="0" lang="en-US" altLang="en-US" b="0" i="1" u="none" strike="noStrike" cap="none" normalizeH="0" dirty="0">
                <a:ln>
                  <a:noFill/>
                </a:ln>
                <a:solidFill>
                  <a:srgbClr val="000000"/>
                </a:solidFill>
                <a:effectLst/>
                <a:latin typeface="+mn-lt"/>
              </a:rPr>
              <a:t>- </a:t>
            </a:r>
            <a:r>
              <a:rPr kumimoji="0" lang="en-US" altLang="en-US" b="0" i="1" u="none" strike="noStrike" cap="none" normalizeH="0" baseline="0" dirty="0">
                <a:ln>
                  <a:noFill/>
                </a:ln>
                <a:solidFill>
                  <a:srgbClr val="000000"/>
                </a:solidFill>
                <a:effectLst/>
                <a:latin typeface="+mn-lt"/>
              </a:rPr>
              <a:t>below average geopotential heights </a:t>
            </a:r>
            <a:r>
              <a:rPr kumimoji="0" lang="en-US" altLang="en-US" b="1" i="1" u="none" strike="noStrike" cap="none" normalizeH="0" baseline="0" dirty="0">
                <a:ln>
                  <a:noFill/>
                </a:ln>
                <a:solidFill>
                  <a:srgbClr val="51748B"/>
                </a:solidFill>
                <a:effectLst/>
                <a:latin typeface="+mn-lt"/>
              </a:rPr>
              <a:t>(</a:t>
            </a:r>
            <a:r>
              <a:rPr kumimoji="0" lang="en-US" altLang="en-US" b="0" i="1" u="none" strike="noStrike" cap="none" normalizeH="0" baseline="0" dirty="0">
                <a:ln>
                  <a:noFill/>
                </a:ln>
                <a:solidFill>
                  <a:srgbClr val="000000"/>
                </a:solidFill>
                <a:effectLst/>
                <a:latin typeface="+mn-lt"/>
              </a:rPr>
              <a:t>negative geopotential height anomalies)</a:t>
            </a:r>
            <a:endParaRPr lang="en-US" altLang="en-US" i="1" baseline="0" dirty="0">
              <a:solidFill>
                <a:srgbClr val="000000"/>
              </a:solidFill>
              <a:latin typeface="+mn-lt"/>
            </a:endParaRPr>
          </a:p>
          <a:p>
            <a:pPr lvl="0"/>
            <a:r>
              <a:rPr kumimoji="0" lang="en-US" altLang="en-US" b="0" i="1" u="none" strike="noStrike" cap="none" normalizeH="0" dirty="0">
                <a:ln>
                  <a:noFill/>
                </a:ln>
                <a:solidFill>
                  <a:srgbClr val="000000"/>
                </a:solidFill>
                <a:effectLst/>
                <a:latin typeface="+mn-lt"/>
              </a:rPr>
              <a:t>N</a:t>
            </a:r>
            <a:r>
              <a:rPr kumimoji="0" lang="en-US" altLang="en-US" b="0" i="1" u="none" strike="noStrike" cap="none" normalizeH="0" baseline="0" dirty="0">
                <a:ln>
                  <a:noFill/>
                </a:ln>
                <a:solidFill>
                  <a:srgbClr val="000000"/>
                </a:solidFill>
                <a:effectLst/>
                <a:latin typeface="+mn-lt"/>
              </a:rPr>
              <a:t>egative phase- opposite is true. </a:t>
            </a:r>
            <a:r>
              <a:rPr lang="en-US" altLang="en-US" i="1" dirty="0">
                <a:solidFill>
                  <a:srgbClr val="000000"/>
                </a:solidFill>
                <a:latin typeface="+mn-lt"/>
              </a:rPr>
              <a:t>N</a:t>
            </a:r>
            <a:r>
              <a:rPr kumimoji="0" lang="en-US" altLang="en-US" b="0" i="1" u="none" strike="noStrike" cap="none" normalizeH="0" baseline="0" dirty="0">
                <a:ln>
                  <a:noFill/>
                </a:ln>
                <a:solidFill>
                  <a:srgbClr val="000000"/>
                </a:solidFill>
                <a:effectLst/>
                <a:latin typeface="+mn-lt"/>
              </a:rPr>
              <a:t>egative phase, the polar low-pressure system (polar vortex) over the Arctic is weaker [weaker upper-level winds (the westerlies)]</a:t>
            </a:r>
          </a:p>
          <a:p>
            <a:pPr lvl="0"/>
            <a:r>
              <a:rPr kumimoji="0" lang="en-US" altLang="en-US" b="0" i="1" u="none" strike="noStrike" cap="none" normalizeH="0" baseline="0" dirty="0">
                <a:ln>
                  <a:noFill/>
                </a:ln>
                <a:solidFill>
                  <a:srgbClr val="000000"/>
                </a:solidFill>
                <a:effectLst/>
                <a:latin typeface="+mn-lt"/>
              </a:rPr>
              <a:t>Weaker westerlies- cold, Arctic air pushes farther south into the U.S., storm track also remains farther south.</a:t>
            </a:r>
          </a:p>
          <a:p>
            <a:pPr lvl="0"/>
            <a:r>
              <a:rPr kumimoji="0" lang="en-US" altLang="en-US" b="0" i="1" u="none" strike="noStrike" cap="none" normalizeH="0" baseline="0" dirty="0">
                <a:ln>
                  <a:noFill/>
                </a:ln>
                <a:solidFill>
                  <a:srgbClr val="000000"/>
                </a:solidFill>
                <a:effectLst/>
                <a:latin typeface="+mn-lt"/>
              </a:rPr>
              <a:t>AO is positive- </a:t>
            </a:r>
            <a:r>
              <a:rPr lang="en-US" altLang="en-US" i="1" dirty="0">
                <a:solidFill>
                  <a:srgbClr val="000000"/>
                </a:solidFill>
                <a:latin typeface="+mn-lt"/>
              </a:rPr>
              <a:t>opposite is true</a:t>
            </a:r>
            <a:r>
              <a:rPr kumimoji="0" lang="en-US" altLang="en-US" b="0" i="1" u="none" strike="noStrike" cap="none" normalizeH="0" baseline="0" dirty="0">
                <a:ln>
                  <a:noFill/>
                </a:ln>
                <a:solidFill>
                  <a:srgbClr val="000000"/>
                </a:solidFill>
                <a:effectLst/>
                <a:latin typeface="+mn-lt"/>
              </a:rPr>
              <a:t>: polar circulation is stronger, forces cold air and storms to remain farther north. Arctic Oscillation often shares phase with the North Atlantic Oscillation (NAO), and its phases directly correlate with the phases of the NAO concerning implications on weather across the U.S.</a:t>
            </a:r>
            <a:endParaRPr kumimoji="0" lang="en-US" altLang="en-US" b="1" i="1" u="none" strike="noStrike" cap="none" normalizeH="0" baseline="0" dirty="0">
              <a:ln>
                <a:noFill/>
              </a:ln>
              <a:solidFill>
                <a:srgbClr val="51748B"/>
              </a:solidFill>
              <a:effectLst/>
              <a:latin typeface="+mn-lt"/>
            </a:endParaRPr>
          </a:p>
        </p:txBody>
      </p:sp>
      <p:pic>
        <p:nvPicPr>
          <p:cNvPr id="3075" name="Picture 3" descr="https://climate.ncsu.edu/images/cronos/question_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0413" y="-9048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limate.ncsu.edu/images/cronos/question_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4663" y="-9048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limate.ncsu.edu/images/cronos/question_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2813" y="61912"/>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climate.ncsu.edu/images/cronos/question_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37063" y="61912"/>
            <a:ext cx="152400" cy="1524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603836" y="1343244"/>
            <a:ext cx="4586577" cy="369332"/>
          </a:xfrm>
          <a:prstGeom prst="rect">
            <a:avLst/>
          </a:prstGeom>
        </p:spPr>
        <p:txBody>
          <a:bodyPr wrap="none">
            <a:spAutoFit/>
          </a:bodyPr>
          <a:lstStyle/>
          <a:p>
            <a:r>
              <a:rPr lang="en-US" dirty="0"/>
              <a:t>https://climate.ncsu.edu/climate/patterns/nao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9464152"/>
      </p:ext>
    </p:extLst>
  </p:cSld>
  <p:clrMapOvr>
    <a:masterClrMapping/>
  </p:clrMapOvr>
  <mc:AlternateContent xmlns:mc="http://schemas.openxmlformats.org/markup-compatibility/2006">
    <mc:Choice xmlns:p14="http://schemas.microsoft.com/office/powerpoint/2010/main" Requires="p14">
      <p:transition spd="slow" p14:dur="2000" advTm="3476"/>
    </mc:Choice>
    <mc:Fallback>
      <p:transition spd="slow" advTm="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6832"/>
            <a:ext cx="9348538" cy="575734"/>
          </a:xfrm>
        </p:spPr>
        <p:txBody>
          <a:bodyPr>
            <a:normAutofit fontScale="90000"/>
          </a:bodyPr>
          <a:lstStyle/>
          <a:p>
            <a:r>
              <a:rPr lang="en-US" b="1" dirty="0"/>
              <a:t>North Atlantic Oscillation (Positive NAO)</a:t>
            </a:r>
            <a:endParaRPr lang="en-US" dirty="0"/>
          </a:p>
        </p:txBody>
      </p:sp>
      <p:pic>
        <p:nvPicPr>
          <p:cNvPr id="7" name="Content Placeholder 6"/>
          <p:cNvPicPr>
            <a:picLocks noGrp="1" noChangeAspect="1"/>
          </p:cNvPicPr>
          <p:nvPr>
            <p:ph sz="half" idx="2"/>
          </p:nvPr>
        </p:nvPicPr>
        <p:blipFill>
          <a:blip r:embed="rId4"/>
          <a:stretch>
            <a:fillRect/>
          </a:stretch>
        </p:blipFill>
        <p:spPr>
          <a:xfrm>
            <a:off x="6215496" y="2002565"/>
            <a:ext cx="4483997" cy="3566160"/>
          </a:xfrm>
          <a:prstGeom prst="rect">
            <a:avLst/>
          </a:prstGeom>
        </p:spPr>
      </p:pic>
      <p:sp>
        <p:nvSpPr>
          <p:cNvPr id="5" name="Rectangle 4"/>
          <p:cNvSpPr/>
          <p:nvPr/>
        </p:nvSpPr>
        <p:spPr>
          <a:xfrm>
            <a:off x="7605423" y="6403324"/>
            <a:ext cx="4586577" cy="369332"/>
          </a:xfrm>
          <a:prstGeom prst="rect">
            <a:avLst/>
          </a:prstGeom>
        </p:spPr>
        <p:txBody>
          <a:bodyPr wrap="none">
            <a:spAutoFit/>
          </a:bodyPr>
          <a:lstStyle/>
          <a:p>
            <a:r>
              <a:rPr lang="en-US" dirty="0"/>
              <a:t>https://climate.ncsu.edu/climate/patterns/nao</a:t>
            </a:r>
          </a:p>
        </p:txBody>
      </p:sp>
      <p:pic>
        <p:nvPicPr>
          <p:cNvPr id="6" name="Picture 5"/>
          <p:cNvPicPr>
            <a:picLocks noChangeAspect="1"/>
          </p:cNvPicPr>
          <p:nvPr/>
        </p:nvPicPr>
        <p:blipFill>
          <a:blip r:embed="rId5"/>
          <a:stretch>
            <a:fillRect/>
          </a:stretch>
        </p:blipFill>
        <p:spPr>
          <a:xfrm>
            <a:off x="1142984" y="1938782"/>
            <a:ext cx="4473416" cy="3566160"/>
          </a:xfrm>
          <a:prstGeom prst="rect">
            <a:avLst/>
          </a:prstGeom>
        </p:spPr>
      </p:pic>
      <p:sp>
        <p:nvSpPr>
          <p:cNvPr id="8" name="Rectangle 7"/>
          <p:cNvSpPr/>
          <p:nvPr/>
        </p:nvSpPr>
        <p:spPr>
          <a:xfrm>
            <a:off x="560832" y="5581170"/>
            <a:ext cx="11314176" cy="923330"/>
          </a:xfrm>
          <a:prstGeom prst="rect">
            <a:avLst/>
          </a:prstGeom>
        </p:spPr>
        <p:txBody>
          <a:bodyPr wrap="square">
            <a:spAutoFit/>
          </a:bodyPr>
          <a:lstStyle/>
          <a:p>
            <a:r>
              <a:rPr lang="en-US" i="1" dirty="0"/>
              <a:t>A stronger Icelandic low and Azores high translates into lower-than-average 500mb heights near Iceland, and above-average heights near the Azores Islands. In turn, above-normal temperatures are seen over the eastern U.S. as the stronger westerlies transport colder air away from North America.</a:t>
            </a:r>
            <a:endParaRPr lang="en-US" dirty="0"/>
          </a:p>
        </p:txBody>
      </p:sp>
      <p:pic>
        <p:nvPicPr>
          <p:cNvPr id="9" name="Picture 8"/>
          <p:cNvPicPr>
            <a:picLocks noChangeAspect="1"/>
          </p:cNvPicPr>
          <p:nvPr/>
        </p:nvPicPr>
        <p:blipFill>
          <a:blip r:embed="rId6"/>
          <a:stretch>
            <a:fillRect/>
          </a:stretch>
        </p:blipFill>
        <p:spPr>
          <a:xfrm>
            <a:off x="10501352" y="3386896"/>
            <a:ext cx="1630488" cy="632230"/>
          </a:xfrm>
          <a:prstGeom prst="rect">
            <a:avLst/>
          </a:prstGeom>
        </p:spPr>
      </p:pic>
      <p:pic>
        <p:nvPicPr>
          <p:cNvPr id="4" name="Picture 3"/>
          <p:cNvPicPr>
            <a:picLocks noChangeAspect="1"/>
          </p:cNvPicPr>
          <p:nvPr/>
        </p:nvPicPr>
        <p:blipFill>
          <a:blip r:embed="rId7"/>
          <a:stretch>
            <a:fillRect/>
          </a:stretch>
        </p:blipFill>
        <p:spPr>
          <a:xfrm>
            <a:off x="38574" y="3070964"/>
            <a:ext cx="1609725" cy="74295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1963170"/>
      </p:ext>
    </p:extLst>
  </p:cSld>
  <p:clrMapOvr>
    <a:masterClrMapping/>
  </p:clrMapOvr>
  <mc:AlternateContent xmlns:mc="http://schemas.openxmlformats.org/markup-compatibility/2006">
    <mc:Choice xmlns:p14="http://schemas.microsoft.com/office/powerpoint/2010/main" Requires="p14">
      <p:transition spd="slow" p14:dur="2000" advTm="1276"/>
    </mc:Choice>
    <mc:Fallback>
      <p:transition spd="slow" advTm="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6832"/>
            <a:ext cx="9348538" cy="575734"/>
          </a:xfrm>
        </p:spPr>
        <p:txBody>
          <a:bodyPr>
            <a:normAutofit fontScale="90000"/>
          </a:bodyPr>
          <a:lstStyle/>
          <a:p>
            <a:r>
              <a:rPr lang="en-US" b="1" dirty="0"/>
              <a:t>North Atlantic Oscillation (Negative NAO)</a:t>
            </a:r>
            <a:endParaRPr lang="en-US" dirty="0"/>
          </a:p>
        </p:txBody>
      </p:sp>
      <p:sp>
        <p:nvSpPr>
          <p:cNvPr id="5" name="Rectangle 4"/>
          <p:cNvSpPr/>
          <p:nvPr/>
        </p:nvSpPr>
        <p:spPr>
          <a:xfrm>
            <a:off x="7605423" y="6403324"/>
            <a:ext cx="4586577" cy="369332"/>
          </a:xfrm>
          <a:prstGeom prst="rect">
            <a:avLst/>
          </a:prstGeom>
        </p:spPr>
        <p:txBody>
          <a:bodyPr wrap="none">
            <a:spAutoFit/>
          </a:bodyPr>
          <a:lstStyle/>
          <a:p>
            <a:r>
              <a:rPr lang="en-US" dirty="0"/>
              <a:t>https://climate.ncsu.edu/climate/patterns/nao</a:t>
            </a:r>
          </a:p>
        </p:txBody>
      </p:sp>
      <p:sp>
        <p:nvSpPr>
          <p:cNvPr id="8" name="Rectangle 7"/>
          <p:cNvSpPr/>
          <p:nvPr/>
        </p:nvSpPr>
        <p:spPr>
          <a:xfrm>
            <a:off x="560832" y="5581170"/>
            <a:ext cx="11314176" cy="1200329"/>
          </a:xfrm>
          <a:prstGeom prst="rect">
            <a:avLst/>
          </a:prstGeom>
        </p:spPr>
        <p:txBody>
          <a:bodyPr wrap="square">
            <a:spAutoFit/>
          </a:bodyPr>
          <a:lstStyle/>
          <a:p>
            <a:r>
              <a:rPr lang="en-US" i="1" dirty="0"/>
              <a:t>When the Icelandic low and Azores high are weaker, above-average 500mb heights are located near Iceland, and below-average heights near the Azores Islands. This results in a phenomenon referred to as high latitude blocking, which allows cold air to drain from Alaska and Canada into the U.S. and become entrenched, resulting in cold air outbreaks and below-normal temperatures.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710" y="2015010"/>
            <a:ext cx="4475184" cy="3566160"/>
          </a:xfrm>
          <a:prstGeom prst="rect">
            <a:avLst/>
          </a:prstGeom>
        </p:spPr>
      </p:pic>
      <p:pic>
        <p:nvPicPr>
          <p:cNvPr id="9" name="Content Placeholder 8"/>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120186"/>
            <a:ext cx="4483972" cy="3566160"/>
          </a:xfrm>
        </p:spPr>
      </p:pic>
      <p:pic>
        <p:nvPicPr>
          <p:cNvPr id="10" name="Picture 9"/>
          <p:cNvPicPr>
            <a:picLocks noChangeAspect="1"/>
          </p:cNvPicPr>
          <p:nvPr/>
        </p:nvPicPr>
        <p:blipFill>
          <a:blip r:embed="rId6"/>
          <a:stretch>
            <a:fillRect/>
          </a:stretch>
        </p:blipFill>
        <p:spPr>
          <a:xfrm>
            <a:off x="10537448" y="3531274"/>
            <a:ext cx="1630488" cy="632230"/>
          </a:xfrm>
          <a:prstGeom prst="rect">
            <a:avLst/>
          </a:prstGeom>
        </p:spPr>
      </p:pic>
      <p:pic>
        <p:nvPicPr>
          <p:cNvPr id="11" name="Picture 10"/>
          <p:cNvPicPr>
            <a:picLocks noChangeAspect="1"/>
          </p:cNvPicPr>
          <p:nvPr/>
        </p:nvPicPr>
        <p:blipFill>
          <a:blip r:embed="rId7"/>
          <a:stretch>
            <a:fillRect/>
          </a:stretch>
        </p:blipFill>
        <p:spPr>
          <a:xfrm>
            <a:off x="33337" y="3160316"/>
            <a:ext cx="1609725" cy="74295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808078"/>
      </p:ext>
    </p:extLst>
  </p:cSld>
  <p:clrMapOvr>
    <a:masterClrMapping/>
  </p:clrMapOvr>
  <mc:AlternateContent xmlns:mc="http://schemas.openxmlformats.org/markup-compatibility/2006">
    <mc:Choice xmlns:p14="http://schemas.microsoft.com/office/powerpoint/2010/main" Requires="p14">
      <p:transition spd="slow" p14:dur="2000" advTm="1178"/>
    </mc:Choice>
    <mc:Fallback>
      <p:transition spd="slow" advTm="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0"/>
            <a:ext cx="10515600" cy="770017"/>
          </a:xfrm>
        </p:spPr>
        <p:txBody>
          <a:bodyPr/>
          <a:lstStyle/>
          <a:p>
            <a:pPr algn="ctr"/>
            <a:r>
              <a:rPr lang="en-US" dirty="0"/>
              <a:t>Introduction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279458"/>
      </p:ext>
    </p:extLst>
  </p:cSld>
  <p:clrMapOvr>
    <a:masterClrMapping/>
  </p:clrMapOvr>
  <mc:AlternateContent xmlns:mc="http://schemas.openxmlformats.org/markup-compatibility/2006">
    <mc:Choice xmlns:p14="http://schemas.microsoft.com/office/powerpoint/2010/main" Requires="p14">
      <p:transition spd="slow" p14:dur="2000" advTm="1897"/>
    </mc:Choice>
    <mc:Fallback>
      <p:transition spd="slow" advTm="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 Niño (Warm Phase)</a:t>
            </a:r>
          </a:p>
        </p:txBody>
      </p:sp>
      <p:pic>
        <p:nvPicPr>
          <p:cNvPr id="5" name="Content Placeholder 4"/>
          <p:cNvPicPr>
            <a:picLocks noGrp="1" noChangeAspect="1"/>
          </p:cNvPicPr>
          <p:nvPr>
            <p:ph sz="half" idx="1"/>
          </p:nvPr>
        </p:nvPicPr>
        <p:blipFill>
          <a:blip r:embed="rId4"/>
          <a:stretch>
            <a:fillRect/>
          </a:stretch>
        </p:blipFill>
        <p:spPr>
          <a:xfrm>
            <a:off x="510547" y="2485484"/>
            <a:ext cx="5531946" cy="2926080"/>
          </a:xfrm>
          <a:prstGeom prst="rect">
            <a:avLst/>
          </a:prstGeom>
        </p:spPr>
      </p:pic>
      <p:pic>
        <p:nvPicPr>
          <p:cNvPr id="6" name="Content Placeholder 5"/>
          <p:cNvPicPr>
            <a:picLocks noGrp="1" noChangeAspect="1"/>
          </p:cNvPicPr>
          <p:nvPr>
            <p:ph sz="half" idx="2"/>
          </p:nvPr>
        </p:nvPicPr>
        <p:blipFill>
          <a:blip r:embed="rId5"/>
          <a:stretch>
            <a:fillRect/>
          </a:stretch>
        </p:blipFill>
        <p:spPr>
          <a:xfrm>
            <a:off x="6376984" y="2485484"/>
            <a:ext cx="5531946" cy="2926080"/>
          </a:xfrm>
          <a:prstGeom prst="rect">
            <a:avLst/>
          </a:prstGeom>
        </p:spPr>
      </p:pic>
      <p:sp>
        <p:nvSpPr>
          <p:cNvPr id="7" name="Rectangle 6"/>
          <p:cNvSpPr/>
          <p:nvPr/>
        </p:nvSpPr>
        <p:spPr>
          <a:xfrm>
            <a:off x="6376987" y="2004137"/>
            <a:ext cx="4758034" cy="369332"/>
          </a:xfrm>
          <a:prstGeom prst="rect">
            <a:avLst/>
          </a:prstGeom>
        </p:spPr>
        <p:txBody>
          <a:bodyPr wrap="none">
            <a:spAutoFit/>
          </a:bodyPr>
          <a:lstStyle/>
          <a:p>
            <a:r>
              <a:rPr lang="en-US" b="1" dirty="0">
                <a:solidFill>
                  <a:srgbClr val="000000"/>
                </a:solidFill>
                <a:latin typeface="Lato"/>
              </a:rPr>
              <a:t>Typical El Niño Effects: June through August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58282440"/>
              </p:ext>
            </p:extLst>
          </p:nvPr>
        </p:nvGraphicFramePr>
        <p:xfrm>
          <a:off x="633885" y="1983553"/>
          <a:ext cx="5285269" cy="365760"/>
        </p:xfrm>
        <a:graphic>
          <a:graphicData uri="http://schemas.openxmlformats.org/drawingml/2006/table">
            <a:tbl>
              <a:tblPr/>
              <a:tblGrid>
                <a:gridCol w="5285269">
                  <a:extLst>
                    <a:ext uri="{9D8B030D-6E8A-4147-A177-3AD203B41FA5}">
                      <a16:colId xmlns:a16="http://schemas.microsoft.com/office/drawing/2014/main" val="1567911264"/>
                    </a:ext>
                  </a:extLst>
                </a:gridCol>
              </a:tblGrid>
              <a:tr h="0">
                <a:tc>
                  <a:txBody>
                    <a:bodyPr/>
                    <a:lstStyle/>
                    <a:p>
                      <a:pPr algn="ctr" fontAlgn="t"/>
                      <a:r>
                        <a:rPr lang="en-US" b="1" dirty="0">
                          <a:effectLst/>
                        </a:rPr>
                        <a:t>Typical El Niño Effects: December through February</a:t>
                      </a:r>
                      <a:endParaRPr lang="en-US" dirty="0">
                        <a:effectLst/>
                      </a:endParaRPr>
                    </a:p>
                  </a:txBody>
                  <a:tcPr>
                    <a:lnL>
                      <a:noFill/>
                    </a:lnL>
                    <a:lnR>
                      <a:noFill/>
                    </a:lnR>
                    <a:lnT>
                      <a:noFill/>
                    </a:lnT>
                    <a:lnB>
                      <a:noFill/>
                    </a:lnB>
                  </a:tcPr>
                </a:tc>
                <a:extLst>
                  <a:ext uri="{0D108BD9-81ED-4DB2-BD59-A6C34878D82A}">
                    <a16:rowId xmlns:a16="http://schemas.microsoft.com/office/drawing/2014/main" val="3051002477"/>
                  </a:ext>
                </a:extLst>
              </a:tr>
            </a:tbl>
          </a:graphicData>
        </a:graphic>
      </p:graphicFrame>
      <p:sp>
        <p:nvSpPr>
          <p:cNvPr id="9" name="Rectangle 1"/>
          <p:cNvSpPr>
            <a:spLocks noChangeArrowheads="1"/>
          </p:cNvSpPr>
          <p:nvPr/>
        </p:nvSpPr>
        <p:spPr bwMode="auto">
          <a:xfrm>
            <a:off x="-1790700" y="2138737"/>
            <a:ext cx="92588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p:cNvSpPr/>
          <p:nvPr/>
        </p:nvSpPr>
        <p:spPr>
          <a:xfrm>
            <a:off x="1042986" y="5522954"/>
            <a:ext cx="10310814" cy="1200329"/>
          </a:xfrm>
          <a:prstGeom prst="rect">
            <a:avLst/>
          </a:prstGeom>
        </p:spPr>
        <p:txBody>
          <a:bodyPr wrap="square">
            <a:spAutoFit/>
          </a:bodyPr>
          <a:lstStyle/>
          <a:p>
            <a:r>
              <a:rPr lang="en-US" i="1" dirty="0">
                <a:solidFill>
                  <a:srgbClr val="222222"/>
                </a:solidFill>
                <a:latin typeface="Lato"/>
              </a:rPr>
              <a:t>Research conducted at the SCO indicates more storms and increased winter precipitation for the </a:t>
            </a:r>
            <a:r>
              <a:rPr lang="en-US" b="1" i="1" dirty="0">
                <a:solidFill>
                  <a:srgbClr val="222222"/>
                </a:solidFill>
                <a:latin typeface="&amp;quot"/>
              </a:rPr>
              <a:t>southeast</a:t>
            </a:r>
            <a:r>
              <a:rPr lang="en-US" i="1" dirty="0">
                <a:solidFill>
                  <a:srgbClr val="222222"/>
                </a:solidFill>
                <a:latin typeface="Lato"/>
              </a:rPr>
              <a:t> during El Niño events. In contrast, decreased summer rainfall occurs during El Niño events, partly due to a decrease in the number of tropical cyclones that develop in the North Atlantic Basin.</a:t>
            </a:r>
            <a:endParaRPr lang="en-US" dirty="0"/>
          </a:p>
        </p:txBody>
      </p:sp>
      <p:sp>
        <p:nvSpPr>
          <p:cNvPr id="11" name="Rectangle 10"/>
          <p:cNvSpPr/>
          <p:nvPr/>
        </p:nvSpPr>
        <p:spPr>
          <a:xfrm>
            <a:off x="7238644" y="6353951"/>
            <a:ext cx="4676986" cy="369332"/>
          </a:xfrm>
          <a:prstGeom prst="rect">
            <a:avLst/>
          </a:prstGeom>
        </p:spPr>
        <p:txBody>
          <a:bodyPr wrap="none">
            <a:spAutoFit/>
          </a:bodyPr>
          <a:lstStyle/>
          <a:p>
            <a:r>
              <a:rPr lang="en-US" dirty="0"/>
              <a:t>https://climate.ncsu.edu/climate/patterns/enso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510718"/>
      </p:ext>
    </p:extLst>
  </p:cSld>
  <p:clrMapOvr>
    <a:masterClrMapping/>
  </p:clrMapOvr>
  <mc:AlternateContent xmlns:mc="http://schemas.openxmlformats.org/markup-compatibility/2006">
    <mc:Choice xmlns:p14="http://schemas.microsoft.com/office/powerpoint/2010/main" Requires="p14">
      <p:transition spd="slow" p14:dur="2000" advTm="3066"/>
    </mc:Choice>
    <mc:Fallback>
      <p:transition spd="slow" advTm="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 Niña (Cool Phase)</a:t>
            </a:r>
          </a:p>
        </p:txBody>
      </p:sp>
      <p:pic>
        <p:nvPicPr>
          <p:cNvPr id="5" name="Content Placeholder 4"/>
          <p:cNvPicPr>
            <a:picLocks noGrp="1" noChangeAspect="1"/>
          </p:cNvPicPr>
          <p:nvPr>
            <p:ph sz="half" idx="1"/>
          </p:nvPr>
        </p:nvPicPr>
        <p:blipFill>
          <a:blip r:embed="rId4"/>
          <a:stretch>
            <a:fillRect/>
          </a:stretch>
        </p:blipFill>
        <p:spPr>
          <a:xfrm>
            <a:off x="457434" y="2294398"/>
            <a:ext cx="5520904" cy="2926080"/>
          </a:xfrm>
          <a:prstGeom prst="rect">
            <a:avLst/>
          </a:prstGeom>
        </p:spPr>
      </p:pic>
      <p:pic>
        <p:nvPicPr>
          <p:cNvPr id="6" name="Content Placeholder 5"/>
          <p:cNvPicPr>
            <a:picLocks noGrp="1" noChangeAspect="1"/>
          </p:cNvPicPr>
          <p:nvPr>
            <p:ph sz="half" idx="2"/>
          </p:nvPr>
        </p:nvPicPr>
        <p:blipFill>
          <a:blip r:embed="rId5"/>
          <a:stretch>
            <a:fillRect/>
          </a:stretch>
        </p:blipFill>
        <p:spPr>
          <a:xfrm>
            <a:off x="6138680" y="2294398"/>
            <a:ext cx="5520904" cy="2926080"/>
          </a:xfrm>
          <a:prstGeom prst="rect">
            <a:avLst/>
          </a:prstGeom>
        </p:spPr>
      </p:pic>
      <p:sp>
        <p:nvSpPr>
          <p:cNvPr id="7" name="Rectangle 6"/>
          <p:cNvSpPr/>
          <p:nvPr/>
        </p:nvSpPr>
        <p:spPr>
          <a:xfrm>
            <a:off x="6205287" y="1913492"/>
            <a:ext cx="4788490" cy="369332"/>
          </a:xfrm>
          <a:prstGeom prst="rect">
            <a:avLst/>
          </a:prstGeom>
        </p:spPr>
        <p:txBody>
          <a:bodyPr wrap="none">
            <a:spAutoFit/>
          </a:bodyPr>
          <a:lstStyle/>
          <a:p>
            <a:r>
              <a:rPr lang="en-US" b="1" dirty="0">
                <a:solidFill>
                  <a:srgbClr val="000000"/>
                </a:solidFill>
                <a:latin typeface="Lato"/>
              </a:rPr>
              <a:t>Typical La Niña Effects: June through August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00066153"/>
              </p:ext>
            </p:extLst>
          </p:nvPr>
        </p:nvGraphicFramePr>
        <p:xfrm>
          <a:off x="559658" y="1890366"/>
          <a:ext cx="5367087" cy="365760"/>
        </p:xfrm>
        <a:graphic>
          <a:graphicData uri="http://schemas.openxmlformats.org/drawingml/2006/table">
            <a:tbl>
              <a:tblPr/>
              <a:tblGrid>
                <a:gridCol w="5367087">
                  <a:extLst>
                    <a:ext uri="{9D8B030D-6E8A-4147-A177-3AD203B41FA5}">
                      <a16:colId xmlns:a16="http://schemas.microsoft.com/office/drawing/2014/main" val="1902227747"/>
                    </a:ext>
                  </a:extLst>
                </a:gridCol>
              </a:tblGrid>
              <a:tr h="0">
                <a:tc>
                  <a:txBody>
                    <a:bodyPr/>
                    <a:lstStyle/>
                    <a:p>
                      <a:pPr algn="ctr" fontAlgn="t"/>
                      <a:r>
                        <a:rPr lang="en-US" b="1" dirty="0">
                          <a:effectLst/>
                        </a:rPr>
                        <a:t>Typical La Niña Effects: December through February</a:t>
                      </a:r>
                      <a:endParaRPr lang="en-US" dirty="0">
                        <a:effectLst/>
                      </a:endParaRPr>
                    </a:p>
                  </a:txBody>
                  <a:tcPr>
                    <a:lnL>
                      <a:noFill/>
                    </a:lnL>
                    <a:lnR>
                      <a:noFill/>
                    </a:lnR>
                    <a:lnT>
                      <a:noFill/>
                    </a:lnT>
                    <a:lnB>
                      <a:noFill/>
                    </a:lnB>
                  </a:tcPr>
                </a:tc>
                <a:extLst>
                  <a:ext uri="{0D108BD9-81ED-4DB2-BD59-A6C34878D82A}">
                    <a16:rowId xmlns:a16="http://schemas.microsoft.com/office/drawing/2014/main" val="27771740"/>
                  </a:ext>
                </a:extLst>
              </a:tr>
            </a:tbl>
          </a:graphicData>
        </a:graphic>
      </p:graphicFrame>
      <p:sp>
        <p:nvSpPr>
          <p:cNvPr id="9" name="Rectangle 1"/>
          <p:cNvSpPr>
            <a:spLocks noChangeArrowheads="1"/>
          </p:cNvSpPr>
          <p:nvPr/>
        </p:nvSpPr>
        <p:spPr bwMode="auto">
          <a:xfrm>
            <a:off x="729182" y="1776470"/>
            <a:ext cx="62227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9"/>
          <p:cNvSpPr/>
          <p:nvPr/>
        </p:nvSpPr>
        <p:spPr>
          <a:xfrm>
            <a:off x="457434" y="5163050"/>
            <a:ext cx="11202150" cy="1477328"/>
          </a:xfrm>
          <a:prstGeom prst="rect">
            <a:avLst/>
          </a:prstGeom>
        </p:spPr>
        <p:txBody>
          <a:bodyPr wrap="square">
            <a:spAutoFit/>
          </a:bodyPr>
          <a:lstStyle/>
          <a:p>
            <a:r>
              <a:rPr lang="en-US" i="1" dirty="0">
                <a:solidFill>
                  <a:srgbClr val="222222"/>
                </a:solidFill>
                <a:latin typeface="Lato"/>
              </a:rPr>
              <a:t>Climatic conditions in </a:t>
            </a:r>
            <a:r>
              <a:rPr lang="en-US" b="1" i="1" dirty="0">
                <a:solidFill>
                  <a:srgbClr val="222222"/>
                </a:solidFill>
                <a:latin typeface="&amp;quot"/>
              </a:rPr>
              <a:t>North Carolina</a:t>
            </a:r>
            <a:r>
              <a:rPr lang="en-US" i="1" dirty="0">
                <a:solidFill>
                  <a:srgbClr val="222222"/>
                </a:solidFill>
                <a:latin typeface="Lato"/>
              </a:rPr>
              <a:t> during La Niña: Conditions tend to be opposite those seen during El Niño events, including an increase in the number of tropical cyclones that develop in the North Atlantic Ocean. The State Climate Office has also studied the relationship between severe weather, such as tornadoes, and El Niño/La Niña. In </a:t>
            </a:r>
            <a:r>
              <a:rPr lang="en-US" b="1" i="1" dirty="0">
                <a:solidFill>
                  <a:srgbClr val="222222"/>
                </a:solidFill>
                <a:latin typeface="&amp;quot"/>
              </a:rPr>
              <a:t>North Carolina,</a:t>
            </a:r>
            <a:r>
              <a:rPr lang="en-US" i="1" dirty="0">
                <a:solidFill>
                  <a:srgbClr val="222222"/>
                </a:solidFill>
                <a:latin typeface="Lato"/>
              </a:rPr>
              <a:t> it appears that there are </a:t>
            </a:r>
            <a:r>
              <a:rPr lang="en-US" b="1" i="1" dirty="0">
                <a:solidFill>
                  <a:srgbClr val="222222"/>
                </a:solidFill>
                <a:latin typeface="&amp;quot"/>
              </a:rPr>
              <a:t>more tornadoes</a:t>
            </a:r>
            <a:r>
              <a:rPr lang="en-US" i="1" dirty="0">
                <a:solidFill>
                  <a:srgbClr val="222222"/>
                </a:solidFill>
                <a:latin typeface="Lato"/>
              </a:rPr>
              <a:t> during La Niña events. (North Carolina and Kentucky both South East.</a:t>
            </a:r>
            <a:endParaRPr lang="en-US" dirty="0"/>
          </a:p>
        </p:txBody>
      </p:sp>
      <p:sp>
        <p:nvSpPr>
          <p:cNvPr id="11" name="Rectangle 10"/>
          <p:cNvSpPr/>
          <p:nvPr/>
        </p:nvSpPr>
        <p:spPr>
          <a:xfrm>
            <a:off x="7126350" y="6488668"/>
            <a:ext cx="4676986" cy="369332"/>
          </a:xfrm>
          <a:prstGeom prst="rect">
            <a:avLst/>
          </a:prstGeom>
        </p:spPr>
        <p:txBody>
          <a:bodyPr wrap="none">
            <a:spAutoFit/>
          </a:bodyPr>
          <a:lstStyle/>
          <a:p>
            <a:r>
              <a:rPr lang="en-US" dirty="0"/>
              <a:t>https://climate.ncsu.edu/climate/patterns/enso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22908"/>
      </p:ext>
    </p:extLst>
  </p:cSld>
  <p:clrMapOvr>
    <a:masterClrMapping/>
  </p:clrMapOvr>
  <mc:AlternateContent xmlns:mc="http://schemas.openxmlformats.org/markup-compatibility/2006">
    <mc:Choice xmlns:p14="http://schemas.microsoft.com/office/powerpoint/2010/main" Requires="p14">
      <p:transition spd="slow" p14:dur="2000" advTm="9558"/>
    </mc:Choice>
    <mc:Fallback>
      <p:transition spd="slow" advTm="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Pacific Decadal Oscillation (PDO)</a:t>
            </a:r>
          </a:p>
        </p:txBody>
      </p:sp>
      <p:pic>
        <p:nvPicPr>
          <p:cNvPr id="5" name="Picture 4"/>
          <p:cNvPicPr>
            <a:picLocks noChangeAspect="1"/>
          </p:cNvPicPr>
          <p:nvPr/>
        </p:nvPicPr>
        <p:blipFill>
          <a:blip r:embed="rId4"/>
          <a:stretch>
            <a:fillRect/>
          </a:stretch>
        </p:blipFill>
        <p:spPr>
          <a:xfrm>
            <a:off x="1752597" y="2002566"/>
            <a:ext cx="7377961" cy="3931920"/>
          </a:xfrm>
          <a:prstGeom prst="rect">
            <a:avLst/>
          </a:prstGeom>
        </p:spPr>
      </p:pic>
      <p:sp>
        <p:nvSpPr>
          <p:cNvPr id="6" name="Rectangle 5"/>
          <p:cNvSpPr/>
          <p:nvPr/>
        </p:nvSpPr>
        <p:spPr>
          <a:xfrm>
            <a:off x="838200" y="5861932"/>
            <a:ext cx="10515599" cy="923330"/>
          </a:xfrm>
          <a:prstGeom prst="rect">
            <a:avLst/>
          </a:prstGeom>
        </p:spPr>
        <p:txBody>
          <a:bodyPr wrap="square">
            <a:spAutoFit/>
          </a:bodyPr>
          <a:lstStyle/>
          <a:p>
            <a:r>
              <a:rPr lang="en-US" i="1" dirty="0">
                <a:solidFill>
                  <a:srgbClr val="222222"/>
                </a:solidFill>
                <a:latin typeface="Lato"/>
              </a:rPr>
              <a:t>Researchers have found evidence for just two full PDO cycles in the past century: cold PDO regimes prevailed from 1890-1924 and again from 1947-1976, while warm PDO regimes dominated from 1925-1946 and from 1977 through the mid-1990s. </a:t>
            </a:r>
            <a:endParaRPr lang="en-US" dirty="0"/>
          </a:p>
        </p:txBody>
      </p:sp>
      <p:sp>
        <p:nvSpPr>
          <p:cNvPr id="7" name="Rectangle 6"/>
          <p:cNvSpPr/>
          <p:nvPr/>
        </p:nvSpPr>
        <p:spPr>
          <a:xfrm>
            <a:off x="7133859" y="6415208"/>
            <a:ext cx="4597797" cy="369332"/>
          </a:xfrm>
          <a:prstGeom prst="rect">
            <a:avLst/>
          </a:prstGeom>
        </p:spPr>
        <p:txBody>
          <a:bodyPr wrap="none">
            <a:spAutoFit/>
          </a:bodyPr>
          <a:lstStyle/>
          <a:p>
            <a:r>
              <a:rPr lang="en-US" dirty="0"/>
              <a:t>https://climate.ncsu.edu/climate/patterns/pdo</a:t>
            </a:r>
          </a:p>
        </p:txBody>
      </p:sp>
      <p:sp>
        <p:nvSpPr>
          <p:cNvPr id="8" name="Rectangle 7"/>
          <p:cNvSpPr/>
          <p:nvPr/>
        </p:nvSpPr>
        <p:spPr>
          <a:xfrm>
            <a:off x="4285248" y="3244334"/>
            <a:ext cx="3621504" cy="369332"/>
          </a:xfrm>
          <a:prstGeom prst="rect">
            <a:avLst/>
          </a:prstGeom>
        </p:spPr>
        <p:txBody>
          <a:bodyPr wrap="none">
            <a:spAutoFit/>
          </a:bodyPr>
          <a:lstStyle/>
          <a:p>
            <a:r>
              <a:rPr lang="en-US" dirty="0">
                <a:solidFill>
                  <a:srgbClr val="000000"/>
                </a:solidFill>
                <a:latin typeface="Lato"/>
              </a:rPr>
              <a:t>Pacific Decadal Oscillation (PDO)</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9768264"/>
      </p:ext>
    </p:extLst>
  </p:cSld>
  <p:clrMapOvr>
    <a:masterClrMapping/>
  </p:clrMapOvr>
  <mc:AlternateContent xmlns:mc="http://schemas.openxmlformats.org/markup-compatibility/2006">
    <mc:Choice xmlns:p14="http://schemas.microsoft.com/office/powerpoint/2010/main" Requires="p14">
      <p:transition spd="slow" p14:dur="2000" advTm="17336"/>
    </mc:Choice>
    <mc:Fallback>
      <p:transition spd="slow" advTm="1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4"/>
          <a:stretch>
            <a:fillRect/>
          </a:stretch>
        </p:blipFill>
        <p:spPr>
          <a:xfrm>
            <a:off x="2727531" y="1914268"/>
            <a:ext cx="4942803" cy="2926080"/>
          </a:xfrm>
          <a:prstGeom prst="rect">
            <a:avLst/>
          </a:prstGeom>
        </p:spPr>
      </p:pic>
      <p:sp>
        <p:nvSpPr>
          <p:cNvPr id="8" name="Rectangle 7"/>
          <p:cNvSpPr/>
          <p:nvPr/>
        </p:nvSpPr>
        <p:spPr>
          <a:xfrm>
            <a:off x="381000" y="4789209"/>
            <a:ext cx="11297856" cy="1754326"/>
          </a:xfrm>
          <a:prstGeom prst="rect">
            <a:avLst/>
          </a:prstGeom>
        </p:spPr>
        <p:txBody>
          <a:bodyPr wrap="square">
            <a:spAutoFit/>
          </a:bodyPr>
          <a:lstStyle/>
          <a:p>
            <a:r>
              <a:rPr lang="en-US" dirty="0">
                <a:solidFill>
                  <a:srgbClr val="000000"/>
                </a:solidFill>
                <a:latin typeface="Lato"/>
              </a:rPr>
              <a:t>The broad area of above-average water temperatures off the coast of North America from Alaska to the equator is a classic feature of the warm phase of the Pacific Decadal Oscillation (PDO). The warm waters wrap in a horseshoe shape around a core of cooler-than-average water. Impacts from the PDO depend in part on how it is aligned with the ENSO cycle; if the cycles are in opposite phases, then effects will be weakened. However, when both the PDO and ENSO are in the warm phase, meaning ENSO would be in the El Niño phase, expected impacts on the </a:t>
            </a:r>
            <a:r>
              <a:rPr lang="en-US" b="1" i="1" dirty="0">
                <a:solidFill>
                  <a:srgbClr val="000000"/>
                </a:solidFill>
                <a:latin typeface="&amp;quot"/>
              </a:rPr>
              <a:t>southeast</a:t>
            </a:r>
            <a:r>
              <a:rPr lang="en-US" dirty="0">
                <a:solidFill>
                  <a:srgbClr val="000000"/>
                </a:solidFill>
                <a:latin typeface="Lato"/>
              </a:rPr>
              <a:t> include: </a:t>
            </a:r>
            <a:r>
              <a:rPr lang="en-US" dirty="0">
                <a:solidFill>
                  <a:srgbClr val="000000"/>
                </a:solidFill>
                <a:latin typeface="&amp;quot"/>
              </a:rPr>
              <a:t>Below-average winter temperatures 	Above-average winter precipitation</a:t>
            </a:r>
            <a:endParaRPr lang="en-US" b="0" i="0" u="none" strike="noStrike" dirty="0">
              <a:solidFill>
                <a:srgbClr val="000000"/>
              </a:solidFill>
              <a:effectLst/>
              <a:latin typeface="&amp;quot"/>
            </a:endParaRPr>
          </a:p>
        </p:txBody>
      </p:sp>
      <p:sp>
        <p:nvSpPr>
          <p:cNvPr id="10" name="Rectangle 9"/>
          <p:cNvSpPr/>
          <p:nvPr/>
        </p:nvSpPr>
        <p:spPr>
          <a:xfrm>
            <a:off x="7294280" y="6488668"/>
            <a:ext cx="4597797" cy="369332"/>
          </a:xfrm>
          <a:prstGeom prst="rect">
            <a:avLst/>
          </a:prstGeom>
        </p:spPr>
        <p:txBody>
          <a:bodyPr wrap="none">
            <a:spAutoFit/>
          </a:bodyPr>
          <a:lstStyle/>
          <a:p>
            <a:r>
              <a:rPr lang="en-US" dirty="0"/>
              <a:t>https://climate.ncsu.edu/climate/patterns/pdo</a:t>
            </a:r>
          </a:p>
        </p:txBody>
      </p:sp>
      <p:sp>
        <p:nvSpPr>
          <p:cNvPr id="12" name="Title 1"/>
          <p:cNvSpPr>
            <a:spLocks noGrp="1"/>
          </p:cNvSpPr>
          <p:nvPr>
            <p:ph type="title"/>
          </p:nvPr>
        </p:nvSpPr>
        <p:spPr>
          <a:xfrm>
            <a:off x="581526" y="1433897"/>
            <a:ext cx="10515600" cy="575734"/>
          </a:xfrm>
        </p:spPr>
        <p:txBody>
          <a:bodyPr>
            <a:normAutofit fontScale="90000"/>
          </a:bodyPr>
          <a:lstStyle/>
          <a:p>
            <a:r>
              <a:rPr lang="en-US" dirty="0"/>
              <a:t>Pacific Decadal Oscillation (PDO</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2074447"/>
      </p:ext>
    </p:extLst>
  </p:cSld>
  <p:clrMapOvr>
    <a:masterClrMapping/>
  </p:clrMapOvr>
  <mc:AlternateContent xmlns:mc="http://schemas.openxmlformats.org/markup-compatibility/2006">
    <mc:Choice xmlns:p14="http://schemas.microsoft.com/office/powerpoint/2010/main" Requires="p14">
      <p:transition spd="slow" p14:dur="2000" advTm="1278"/>
    </mc:Choice>
    <mc:Fallback>
      <p:transition spd="slow" advTm="1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Pacific Decadal Oscillation (PDO</a:t>
            </a:r>
          </a:p>
        </p:txBody>
      </p:sp>
      <p:pic>
        <p:nvPicPr>
          <p:cNvPr id="6" name="Content Placeholder 5"/>
          <p:cNvPicPr>
            <a:picLocks noGrp="1" noChangeAspect="1"/>
          </p:cNvPicPr>
          <p:nvPr>
            <p:ph sz="half" idx="2"/>
          </p:nvPr>
        </p:nvPicPr>
        <p:blipFill>
          <a:blip r:embed="rId4"/>
          <a:stretch>
            <a:fillRect/>
          </a:stretch>
        </p:blipFill>
        <p:spPr>
          <a:xfrm>
            <a:off x="2899610" y="2157338"/>
            <a:ext cx="5413250" cy="2926080"/>
          </a:xfrm>
          <a:prstGeom prst="rect">
            <a:avLst/>
          </a:prstGeom>
        </p:spPr>
      </p:pic>
      <p:sp>
        <p:nvSpPr>
          <p:cNvPr id="7" name="Rectangle 6"/>
          <p:cNvSpPr/>
          <p:nvPr/>
        </p:nvSpPr>
        <p:spPr>
          <a:xfrm>
            <a:off x="449179" y="5086538"/>
            <a:ext cx="11486147" cy="1477328"/>
          </a:xfrm>
          <a:prstGeom prst="rect">
            <a:avLst/>
          </a:prstGeom>
        </p:spPr>
        <p:txBody>
          <a:bodyPr wrap="square">
            <a:spAutoFit/>
          </a:bodyPr>
          <a:lstStyle/>
          <a:p>
            <a:r>
              <a:rPr lang="en-US" dirty="0">
                <a:solidFill>
                  <a:srgbClr val="000000"/>
                </a:solidFill>
                <a:latin typeface="Lato"/>
              </a:rPr>
              <a:t>Opposite of the warm PDO, the expansive area of below-average water temperatures off the coast of North America from Alaska to the equator signals the cold phase of the PDO. The area of warmer-than-average sea surface temperatures in the central Pacific are surrounded by below-average temperatures near the North American continent. Expected impacts from a cold PDO and ENSO (La Nina) phase on the </a:t>
            </a:r>
            <a:r>
              <a:rPr lang="en-US" b="1" i="1" dirty="0">
                <a:solidFill>
                  <a:srgbClr val="000000"/>
                </a:solidFill>
                <a:latin typeface="&amp;quot"/>
              </a:rPr>
              <a:t>southeast</a:t>
            </a:r>
            <a:r>
              <a:rPr lang="en-US" dirty="0">
                <a:solidFill>
                  <a:srgbClr val="000000"/>
                </a:solidFill>
                <a:latin typeface="Lato"/>
              </a:rPr>
              <a:t> include: </a:t>
            </a:r>
            <a:r>
              <a:rPr lang="en-US" dirty="0">
                <a:solidFill>
                  <a:srgbClr val="000000"/>
                </a:solidFill>
                <a:latin typeface="&amp;quot"/>
              </a:rPr>
              <a:t>Above-average winter temperatures	Below-average winter precipitation</a:t>
            </a:r>
            <a:endParaRPr lang="en-US" b="0" i="0" u="none" strike="noStrike" dirty="0">
              <a:solidFill>
                <a:srgbClr val="000000"/>
              </a:solidFill>
              <a:effectLst/>
              <a:latin typeface="&amp;quot"/>
            </a:endParaRPr>
          </a:p>
        </p:txBody>
      </p:sp>
      <p:sp>
        <p:nvSpPr>
          <p:cNvPr id="4" name="Rectangle 3"/>
          <p:cNvSpPr/>
          <p:nvPr/>
        </p:nvSpPr>
        <p:spPr>
          <a:xfrm>
            <a:off x="7337529" y="6488668"/>
            <a:ext cx="4597797" cy="369332"/>
          </a:xfrm>
          <a:prstGeom prst="rect">
            <a:avLst/>
          </a:prstGeom>
        </p:spPr>
        <p:txBody>
          <a:bodyPr wrap="none">
            <a:spAutoFit/>
          </a:bodyPr>
          <a:lstStyle/>
          <a:p>
            <a:r>
              <a:rPr lang="en-US" dirty="0"/>
              <a:t>https://climate.ncsu.edu/climate/patterns/pdo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1651837"/>
      </p:ext>
    </p:extLst>
  </p:cSld>
  <p:clrMapOvr>
    <a:masterClrMapping/>
  </p:clrMapOvr>
  <mc:AlternateContent xmlns:mc="http://schemas.openxmlformats.org/markup-compatibility/2006">
    <mc:Choice xmlns:p14="http://schemas.microsoft.com/office/powerpoint/2010/main" Requires="p14">
      <p:transition spd="slow" p14:dur="2000" advTm="689"/>
    </mc:Choice>
    <mc:Fallback>
      <p:transition spd="slow" advTm="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8982"/>
            <a:ext cx="10515600" cy="575734"/>
          </a:xfrm>
        </p:spPr>
        <p:txBody>
          <a:bodyPr>
            <a:normAutofit fontScale="90000"/>
          </a:bodyPr>
          <a:lstStyle/>
          <a:p>
            <a:pPr algn="ctr"/>
            <a:r>
              <a:rPr lang="en-US" dirty="0"/>
              <a:t>Results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8502411"/>
      </p:ext>
    </p:extLst>
  </p:cSld>
  <p:clrMapOvr>
    <a:masterClrMapping/>
  </p:clrMapOvr>
  <mc:AlternateContent xmlns:mc="http://schemas.openxmlformats.org/markup-compatibility/2006">
    <mc:Choice xmlns:p14="http://schemas.microsoft.com/office/powerpoint/2010/main" Requires="p14">
      <p:transition spd="slow" p14:dur="2000" advTm="878"/>
    </mc:Choice>
    <mc:Fallback>
      <p:transition spd="slow" advTm="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26832"/>
            <a:ext cx="10829081" cy="575734"/>
          </a:xfrm>
        </p:spPr>
        <p:txBody>
          <a:bodyPr>
            <a:normAutofit fontScale="90000"/>
          </a:bodyPr>
          <a:lstStyle/>
          <a:p>
            <a:r>
              <a:rPr lang="en-US" dirty="0"/>
              <a:t>Is Kentucky weather pattern becoming monsoonal?</a:t>
            </a:r>
          </a:p>
        </p:txBody>
      </p:sp>
      <p:sp>
        <p:nvSpPr>
          <p:cNvPr id="3" name="Content Placeholder 2"/>
          <p:cNvSpPr>
            <a:spLocks noGrp="1"/>
          </p:cNvSpPr>
          <p:nvPr>
            <p:ph sz="half" idx="1"/>
          </p:nvPr>
        </p:nvSpPr>
        <p:spPr>
          <a:xfrm>
            <a:off x="838199" y="2005012"/>
            <a:ext cx="11225463" cy="4652462"/>
          </a:xfrm>
        </p:spPr>
        <p:txBody>
          <a:bodyPr>
            <a:normAutofit lnSpcReduction="10000"/>
          </a:bodyPr>
          <a:lstStyle/>
          <a:p>
            <a:r>
              <a:rPr lang="en-US" dirty="0"/>
              <a:t>As can be seen by the various components involved in weather /climate predictions, historical data and how the different systems interact are used in predicting weather/climate effects</a:t>
            </a:r>
          </a:p>
          <a:p>
            <a:r>
              <a:rPr lang="en-US" dirty="0"/>
              <a:t>May not be enough data to predict if Kentucky is changing from 4 seasons to a monsoonal weather pattern– additional observation and research is needed</a:t>
            </a:r>
          </a:p>
          <a:p>
            <a:r>
              <a:rPr lang="en-US" dirty="0"/>
              <a:t>Depending on initial year, following data is not classified the same, so hard to confirm some trends (state only vs. county data, not as many data collectors/stream gauges vs. multiple data collectors)</a:t>
            </a:r>
          </a:p>
          <a:p>
            <a:r>
              <a:rPr lang="en-US" dirty="0"/>
              <a:t>Determine how to analyze data in relation to other factors to determine anomaly or valid data</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459611"/>
      </p:ext>
    </p:extLst>
  </p:cSld>
  <p:clrMapOvr>
    <a:masterClrMapping/>
  </p:clrMapOvr>
  <mc:AlternateContent xmlns:mc="http://schemas.openxmlformats.org/markup-compatibility/2006">
    <mc:Choice xmlns:p14="http://schemas.microsoft.com/office/powerpoint/2010/main" Requires="p14">
      <p:transition spd="slow" p14:dur="2000" advTm="62262"/>
    </mc:Choice>
    <mc:Fallback>
      <p:transition spd="slow" advTm="6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5830"/>
            <a:ext cx="10515600" cy="575734"/>
          </a:xfrm>
        </p:spPr>
        <p:txBody>
          <a:bodyPr>
            <a:normAutofit fontScale="90000"/>
          </a:bodyPr>
          <a:lstStyle/>
          <a:p>
            <a:pPr algn="ctr"/>
            <a:r>
              <a:rPr lang="en-US" dirty="0"/>
              <a:t>Conclusion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9735366"/>
      </p:ext>
    </p:extLst>
  </p:cSld>
  <p:clrMapOvr>
    <a:masterClrMapping/>
  </p:clrMapOvr>
  <mc:AlternateContent xmlns:mc="http://schemas.openxmlformats.org/markup-compatibility/2006">
    <mc:Choice xmlns:p14="http://schemas.microsoft.com/office/powerpoint/2010/main" Requires="p14">
      <p:transition spd="slow" p14:dur="2000" advTm="779"/>
    </mc:Choice>
    <mc:Fallback>
      <p:transition spd="slow" advTm="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26832"/>
            <a:ext cx="10829081" cy="575734"/>
          </a:xfrm>
        </p:spPr>
        <p:txBody>
          <a:bodyPr>
            <a:normAutofit fontScale="90000"/>
          </a:bodyPr>
          <a:lstStyle/>
          <a:p>
            <a:r>
              <a:rPr lang="en-US" dirty="0"/>
              <a:t>Is Kentucky weather pattern becoming monsoonal?</a:t>
            </a:r>
          </a:p>
        </p:txBody>
      </p:sp>
      <p:sp>
        <p:nvSpPr>
          <p:cNvPr id="3" name="Content Placeholder 2"/>
          <p:cNvSpPr>
            <a:spLocks noGrp="1"/>
          </p:cNvSpPr>
          <p:nvPr>
            <p:ph sz="half" idx="1"/>
          </p:nvPr>
        </p:nvSpPr>
        <p:spPr>
          <a:xfrm>
            <a:off x="838199" y="2005012"/>
            <a:ext cx="11225463" cy="4652462"/>
          </a:xfrm>
        </p:spPr>
        <p:txBody>
          <a:bodyPr>
            <a:normAutofit/>
          </a:bodyPr>
          <a:lstStyle/>
          <a:p>
            <a:r>
              <a:rPr lang="en-US" dirty="0"/>
              <a:t>Interaction and partnership with farmers for data and initial findings need to continue</a:t>
            </a:r>
          </a:p>
          <a:p>
            <a:r>
              <a:rPr lang="en-US" dirty="0"/>
              <a:t>Additional information and research on various factors and their interactions need to occur</a:t>
            </a:r>
          </a:p>
          <a:p>
            <a:r>
              <a:rPr lang="en-US" dirty="0"/>
              <a:t>Is current weather a fluke or trend?</a:t>
            </a:r>
          </a:p>
          <a:p>
            <a:pPr lvl="1"/>
            <a:r>
              <a:rPr lang="en-US" dirty="0"/>
              <a:t>(Little Ice Age not apparent until several years into the cycle)</a:t>
            </a:r>
          </a:p>
          <a:p>
            <a:pPr lvl="1"/>
            <a:r>
              <a:rPr lang="en-US" dirty="0"/>
              <a:t>unknown at this point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3226314"/>
      </p:ext>
    </p:extLst>
  </p:cSld>
  <p:clrMapOvr>
    <a:masterClrMapping/>
  </p:clrMapOvr>
  <mc:AlternateContent xmlns:mc="http://schemas.openxmlformats.org/markup-compatibility/2006">
    <mc:Choice xmlns:p14="http://schemas.microsoft.com/office/powerpoint/2010/main" Requires="p14">
      <p:transition spd="slow" p14:dur="2000" advTm="60959"/>
    </mc:Choice>
    <mc:Fallback>
      <p:transition spd="slow" advTm="6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11099"/>
            <a:ext cx="10515600" cy="575734"/>
          </a:xfrm>
        </p:spPr>
        <p:txBody>
          <a:bodyPr>
            <a:normAutofit fontScale="90000"/>
          </a:bodyPr>
          <a:lstStyle/>
          <a:p>
            <a:pPr algn="ctr"/>
            <a:r>
              <a:rPr lang="en-US" dirty="0"/>
              <a:t>References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5582553"/>
      </p:ext>
    </p:extLst>
  </p:cSld>
  <p:clrMapOvr>
    <a:masterClrMapping/>
  </p:clrMapOvr>
  <mc:AlternateContent xmlns:mc="http://schemas.openxmlformats.org/markup-compatibility/2006">
    <mc:Choice xmlns:p14="http://schemas.microsoft.com/office/powerpoint/2010/main" Requires="p14">
      <p:transition spd="slow" p14:dur="2000" advTm="978"/>
    </mc:Choice>
    <mc:Fallback>
      <p:transition spd="slow" advTm="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Farmer observations</a:t>
            </a:r>
          </a:p>
        </p:txBody>
      </p:sp>
      <p:sp>
        <p:nvSpPr>
          <p:cNvPr id="8" name="Content Placeholder 7"/>
          <p:cNvSpPr>
            <a:spLocks noGrp="1"/>
          </p:cNvSpPr>
          <p:nvPr>
            <p:ph sz="half" idx="1"/>
          </p:nvPr>
        </p:nvSpPr>
        <p:spPr>
          <a:xfrm>
            <a:off x="838200" y="2002566"/>
            <a:ext cx="8337884" cy="4733900"/>
          </a:xfrm>
        </p:spPr>
        <p:txBody>
          <a:bodyPr>
            <a:normAutofit lnSpcReduction="10000"/>
          </a:bodyPr>
          <a:lstStyle/>
          <a:p>
            <a:r>
              <a:rPr lang="en-US" dirty="0"/>
              <a:t>Earlier planting season and later/longer harvest season </a:t>
            </a:r>
          </a:p>
          <a:p>
            <a:r>
              <a:rPr lang="en-US" dirty="0"/>
              <a:t>After early warm-up, polar vortexes sometimes occur, resulting in tree blossom loss and plant loss</a:t>
            </a:r>
          </a:p>
          <a:p>
            <a:r>
              <a:rPr lang="en-US" dirty="0"/>
              <a:t>Heavier rain events in spring result in muddy fields/flooding, delaying planting, reducing production and/or resulting in crop loss</a:t>
            </a:r>
          </a:p>
          <a:p>
            <a:r>
              <a:rPr lang="en-US" dirty="0"/>
              <a:t>Hotter summers requiring more water/irrigation for cooling/drought relief</a:t>
            </a:r>
          </a:p>
          <a:p>
            <a:r>
              <a:rPr lang="en-US" dirty="0"/>
              <a:t>Agricultural production may be one season or several years depending on plant life cycle (annual plants vs. perennial plants such as trees– decisions need to be formulated now for long-term solutions)</a:t>
            </a:r>
          </a:p>
        </p:txBody>
      </p:sp>
      <p:pic>
        <p:nvPicPr>
          <p:cNvPr id="3" name="Picture 2"/>
          <p:cNvPicPr>
            <a:picLocks noChangeAspect="1"/>
          </p:cNvPicPr>
          <p:nvPr/>
        </p:nvPicPr>
        <p:blipFill>
          <a:blip r:embed="rId4"/>
          <a:stretch>
            <a:fillRect/>
          </a:stretch>
        </p:blipFill>
        <p:spPr>
          <a:xfrm>
            <a:off x="9048785" y="3180796"/>
            <a:ext cx="2856911" cy="2103120"/>
          </a:xfrm>
          <a:prstGeom prst="rect">
            <a:avLst/>
          </a:prstGeom>
        </p:spPr>
      </p:pic>
      <p:sp>
        <p:nvSpPr>
          <p:cNvPr id="4" name="Rectangle 3"/>
          <p:cNvSpPr/>
          <p:nvPr/>
        </p:nvSpPr>
        <p:spPr>
          <a:xfrm>
            <a:off x="9048784" y="5314031"/>
            <a:ext cx="2856911" cy="1200329"/>
          </a:xfrm>
          <a:prstGeom prst="rect">
            <a:avLst/>
          </a:prstGeom>
        </p:spPr>
        <p:txBody>
          <a:bodyPr wrap="square">
            <a:spAutoFit/>
          </a:bodyPr>
          <a:lstStyle/>
          <a:p>
            <a:r>
              <a:rPr lang="en-US" dirty="0"/>
              <a:t>https://www.dreamstime.com/royalty-free-stock-photography-flooded-farmland-image23579317</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031" y="6126866"/>
            <a:ext cx="609600" cy="609600"/>
          </a:xfrm>
          <a:prstGeom prst="rect">
            <a:avLst/>
          </a:prstGeom>
        </p:spPr>
      </p:pic>
    </p:spTree>
    <p:extLst>
      <p:ext uri="{BB962C8B-B14F-4D97-AF65-F5344CB8AC3E}">
        <p14:creationId xmlns:p14="http://schemas.microsoft.com/office/powerpoint/2010/main" val="3639400923"/>
      </p:ext>
    </p:extLst>
  </p:cSld>
  <p:clrMapOvr>
    <a:masterClrMapping/>
  </p:clrMapOvr>
  <mc:AlternateContent xmlns:mc="http://schemas.openxmlformats.org/markup-compatibility/2006">
    <mc:Choice xmlns:p14="http://schemas.microsoft.com/office/powerpoint/2010/main" Requires="p14">
      <p:transition spd="slow" p14:dur="2000" advTm="19140"/>
    </mc:Choice>
    <mc:Fallback>
      <p:transition spd="slow" advTm="1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426832"/>
            <a:ext cx="10952747" cy="575734"/>
          </a:xfrm>
        </p:spPr>
        <p:txBody>
          <a:bodyPr>
            <a:normAutofit fontScale="90000"/>
          </a:bodyPr>
          <a:lstStyle/>
          <a:p>
            <a:r>
              <a:rPr lang="en-US" dirty="0"/>
              <a:t>Reference sites (home for subpages for images used)</a:t>
            </a:r>
          </a:p>
        </p:txBody>
      </p:sp>
      <p:sp>
        <p:nvSpPr>
          <p:cNvPr id="3" name="Content Placeholder 2"/>
          <p:cNvSpPr>
            <a:spLocks noGrp="1"/>
          </p:cNvSpPr>
          <p:nvPr>
            <p:ph sz="half" idx="1"/>
          </p:nvPr>
        </p:nvSpPr>
        <p:spPr>
          <a:xfrm>
            <a:off x="838199" y="2097609"/>
            <a:ext cx="10794357" cy="4351338"/>
          </a:xfrm>
        </p:spPr>
        <p:txBody>
          <a:bodyPr/>
          <a:lstStyle/>
          <a:p>
            <a:r>
              <a:rPr lang="en-US" dirty="0"/>
              <a:t>North Carolina Climate Office (https://climate.ncsu.edu/)</a:t>
            </a:r>
          </a:p>
          <a:p>
            <a:r>
              <a:rPr lang="en-US" dirty="0"/>
              <a:t>US Climate Data 2020 | version 3.0 | by Your Weather Service (https://www.usclimatedata.com/climate/frankfort/kentucky/united-states/usky0919)</a:t>
            </a:r>
          </a:p>
          <a:p>
            <a:r>
              <a:rPr lang="en-US" dirty="0"/>
              <a:t>Time and Date AS (https://www.timeanddate.com/weather/usa/frankfort/climate)</a:t>
            </a:r>
          </a:p>
          <a:p>
            <a:endParaRPr lang="en-US" dirty="0"/>
          </a:p>
        </p:txBody>
      </p:sp>
      <p:sp>
        <p:nvSpPr>
          <p:cNvPr id="6"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C5667"/>
                </a:solidFill>
                <a:effectLst/>
                <a:latin typeface="-apple-system"/>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245012"/>
      </p:ext>
    </p:extLst>
  </p:cSld>
  <p:clrMapOvr>
    <a:masterClrMapping/>
  </p:clrMapOvr>
  <mc:AlternateContent xmlns:mc="http://schemas.openxmlformats.org/markup-compatibility/2006">
    <mc:Choice xmlns:p14="http://schemas.microsoft.com/office/powerpoint/2010/main" Requires="p14">
      <p:transition spd="slow" p14:dur="2000" advTm="60375"/>
    </mc:Choice>
    <mc:Fallback>
      <p:transition spd="slow" advTm="6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68982"/>
            <a:ext cx="10515600" cy="575734"/>
          </a:xfrm>
        </p:spPr>
        <p:txBody>
          <a:bodyPr>
            <a:normAutofit fontScale="90000"/>
          </a:bodyPr>
          <a:lstStyle/>
          <a:p>
            <a:pPr algn="ctr"/>
            <a:r>
              <a:rPr lang="en-US" dirty="0"/>
              <a:t>Acknowledgement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279899"/>
      </p:ext>
    </p:extLst>
  </p:cSld>
  <p:clrMapOvr>
    <a:masterClrMapping/>
  </p:clrMapOvr>
  <mc:AlternateContent xmlns:mc="http://schemas.openxmlformats.org/markup-compatibility/2006">
    <mc:Choice xmlns:p14="http://schemas.microsoft.com/office/powerpoint/2010/main" Requires="p14">
      <p:transition spd="slow" p14:dur="2000" advTm="1400"/>
    </mc:Choice>
    <mc:Fallback>
      <p:transition spd="slow" advTm="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Thank you to:</a:t>
            </a:r>
          </a:p>
        </p:txBody>
      </p:sp>
      <p:sp>
        <p:nvSpPr>
          <p:cNvPr id="3" name="Content Placeholder 2"/>
          <p:cNvSpPr>
            <a:spLocks noGrp="1"/>
          </p:cNvSpPr>
          <p:nvPr>
            <p:ph sz="half" idx="1"/>
          </p:nvPr>
        </p:nvSpPr>
        <p:spPr>
          <a:xfrm>
            <a:off x="838200" y="2005012"/>
            <a:ext cx="10808368" cy="4351338"/>
          </a:xfrm>
        </p:spPr>
        <p:txBody>
          <a:bodyPr>
            <a:normAutofit fontScale="85000" lnSpcReduction="10000"/>
          </a:bodyPr>
          <a:lstStyle/>
          <a:p>
            <a:r>
              <a:rPr lang="en-US" dirty="0"/>
              <a:t>Kentucky State University</a:t>
            </a:r>
          </a:p>
          <a:p>
            <a:r>
              <a:rPr lang="en-US" dirty="0"/>
              <a:t>Kentucky Academy of Science</a:t>
            </a:r>
          </a:p>
          <a:p>
            <a:r>
              <a:rPr lang="en-US" dirty="0"/>
              <a:t>Farmers in Kentucky</a:t>
            </a:r>
          </a:p>
          <a:p>
            <a:r>
              <a:rPr lang="en-US" dirty="0"/>
              <a:t>Many agencies/organizations at local, state and national levels, such as: </a:t>
            </a:r>
          </a:p>
          <a:p>
            <a:pPr lvl="1"/>
            <a:r>
              <a:rPr lang="en-US" dirty="0"/>
              <a:t>Department of Agriculture </a:t>
            </a:r>
          </a:p>
          <a:p>
            <a:pPr lvl="1"/>
            <a:r>
              <a:rPr lang="en-US" dirty="0"/>
              <a:t>Conservation districts</a:t>
            </a:r>
          </a:p>
          <a:p>
            <a:pPr lvl="1"/>
            <a:r>
              <a:rPr lang="en-US" dirty="0"/>
              <a:t>Non-profits</a:t>
            </a:r>
          </a:p>
          <a:p>
            <a:pPr lvl="1"/>
            <a:r>
              <a:rPr lang="en-US" dirty="0"/>
              <a:t>Agri-businesses</a:t>
            </a:r>
          </a:p>
          <a:p>
            <a:r>
              <a:rPr lang="en-US" b="1" dirty="0"/>
              <a:t>AFRI-</a:t>
            </a:r>
            <a:r>
              <a:rPr lang="en-US" b="1" dirty="0" err="1"/>
              <a:t>Geotech</a:t>
            </a:r>
            <a:r>
              <a:rPr lang="en-US" b="1" dirty="0"/>
              <a:t>-Small Farms Grant </a:t>
            </a:r>
            <a:r>
              <a:rPr lang="en-US" dirty="0"/>
              <a:t>Enhancing Productivity, Diversification, and Sustainability by Infusing Geospatial Technology in Small and Medium-Sized Farms</a:t>
            </a:r>
          </a:p>
          <a:p>
            <a:r>
              <a:rPr lang="en-US" b="1" dirty="0"/>
              <a:t>SARE PROJECT # ES20-158 Grant </a:t>
            </a:r>
            <a:r>
              <a:rPr lang="en-US" dirty="0"/>
              <a:t>Helping Agricultural Professionals and Mentoring Farmers to Train Previously Unreached Farmers about Sustainable Agriculture</a:t>
            </a:r>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4791584"/>
      </p:ext>
    </p:extLst>
  </p:cSld>
  <p:clrMapOvr>
    <a:masterClrMapping/>
  </p:clrMapOvr>
  <mc:AlternateContent xmlns:mc="http://schemas.openxmlformats.org/markup-compatibility/2006">
    <mc:Choice xmlns:p14="http://schemas.microsoft.com/office/powerpoint/2010/main" Requires="p14">
      <p:transition spd="slow" p14:dur="2000" advTm="91561"/>
    </mc:Choice>
    <mc:Fallback>
      <p:transition spd="slow" advTm="91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06920"/>
            <a:ext cx="10515600" cy="575734"/>
          </a:xfrm>
        </p:spPr>
        <p:txBody>
          <a:bodyPr>
            <a:normAutofit fontScale="90000"/>
          </a:bodyPr>
          <a:lstStyle/>
          <a:p>
            <a:pPr algn="ctr"/>
            <a:r>
              <a:rPr lang="en-US" dirty="0"/>
              <a:t>Hypothesis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3183675"/>
      </p:ext>
    </p:extLst>
  </p:cSld>
  <p:clrMapOvr>
    <a:masterClrMapping/>
  </p:clrMapOvr>
  <mc:AlternateContent xmlns:mc="http://schemas.openxmlformats.org/markup-compatibility/2006">
    <mc:Choice xmlns:p14="http://schemas.microsoft.com/office/powerpoint/2010/main" Requires="p14">
      <p:transition spd="slow" p14:dur="2000" advTm="767"/>
    </mc:Choice>
    <mc:Fallback>
      <p:transition spd="slow" advTm="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Farmer observations</a:t>
            </a:r>
          </a:p>
        </p:txBody>
      </p:sp>
      <p:sp>
        <p:nvSpPr>
          <p:cNvPr id="8" name="Content Placeholder 7"/>
          <p:cNvSpPr>
            <a:spLocks noGrp="1"/>
          </p:cNvSpPr>
          <p:nvPr>
            <p:ph sz="half" idx="1"/>
          </p:nvPr>
        </p:nvSpPr>
        <p:spPr>
          <a:xfrm>
            <a:off x="838200" y="3429000"/>
            <a:ext cx="10515600" cy="1205856"/>
          </a:xfrm>
        </p:spPr>
        <p:txBody>
          <a:bodyPr>
            <a:normAutofit/>
          </a:bodyPr>
          <a:lstStyle/>
          <a:p>
            <a:pPr marL="0" indent="0" algn="ctr">
              <a:buNone/>
            </a:pPr>
            <a:r>
              <a:rPr lang="en-US" sz="4000" b="1" dirty="0"/>
              <a:t>Is this a new norm (from 4 season to monsoonal type weather)?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930047"/>
      </p:ext>
    </p:extLst>
  </p:cSld>
  <p:clrMapOvr>
    <a:masterClrMapping/>
  </p:clrMapOvr>
  <mc:AlternateContent xmlns:mc="http://schemas.openxmlformats.org/markup-compatibility/2006">
    <mc:Choice xmlns:p14="http://schemas.microsoft.com/office/powerpoint/2010/main" Requires="p14">
      <p:transition spd="slow" p14:dur="2000" advTm="9605"/>
    </mc:Choice>
    <mc:Fallback>
      <p:transition spd="slow" advTm="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0"/>
            <a:ext cx="10515600" cy="575734"/>
          </a:xfrm>
        </p:spPr>
        <p:txBody>
          <a:bodyPr>
            <a:normAutofit fontScale="90000"/>
          </a:bodyPr>
          <a:lstStyle/>
          <a:p>
            <a:pPr algn="ctr"/>
            <a:r>
              <a:rPr lang="en-US" dirty="0"/>
              <a:t>Objectives/Research Questions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551869"/>
      </p:ext>
    </p:extLst>
  </p:cSld>
  <p:clrMapOvr>
    <a:masterClrMapping/>
  </p:clrMapOvr>
  <mc:AlternateContent xmlns:mc="http://schemas.openxmlformats.org/markup-compatibility/2006">
    <mc:Choice xmlns:p14="http://schemas.microsoft.com/office/powerpoint/2010/main" Requires="p14">
      <p:transition spd="slow" p14:dur="2000" advTm="3345"/>
    </mc:Choice>
    <mc:Fallback>
      <p:transition spd="slow" advTm="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indent="0">
              <a:buNone/>
            </a:pPr>
            <a:r>
              <a:rPr lang="en-US" u="sng" dirty="0"/>
              <a:t>Objectives</a:t>
            </a:r>
          </a:p>
          <a:p>
            <a:r>
              <a:rPr lang="en-US" dirty="0"/>
              <a:t>Examine weather pattern from 1960s to 2020s</a:t>
            </a:r>
          </a:p>
          <a:p>
            <a:r>
              <a:rPr lang="en-US" dirty="0"/>
              <a:t>Examine contributing factors of weather as opposed to climate</a:t>
            </a:r>
          </a:p>
          <a:p>
            <a:r>
              <a:rPr lang="en-US" dirty="0"/>
              <a:t>Determine trends </a:t>
            </a:r>
          </a:p>
          <a:p>
            <a:r>
              <a:rPr lang="en-US" dirty="0"/>
              <a:t>Anticipate changes to traditional agriculture</a:t>
            </a:r>
          </a:p>
        </p:txBody>
      </p:sp>
      <p:sp>
        <p:nvSpPr>
          <p:cNvPr id="4" name="Content Placeholder 3"/>
          <p:cNvSpPr>
            <a:spLocks noGrp="1"/>
          </p:cNvSpPr>
          <p:nvPr>
            <p:ph sz="half" idx="2"/>
          </p:nvPr>
        </p:nvSpPr>
        <p:spPr/>
        <p:txBody>
          <a:bodyPr/>
          <a:lstStyle/>
          <a:p>
            <a:pPr marL="0" indent="0">
              <a:buNone/>
            </a:pPr>
            <a:r>
              <a:rPr lang="en-US" u="sng" dirty="0"/>
              <a:t>Research Questions</a:t>
            </a:r>
          </a:p>
          <a:p>
            <a:r>
              <a:rPr lang="en-US" dirty="0"/>
              <a:t>Is Kentucky still a 4-season weather pattern?</a:t>
            </a:r>
          </a:p>
          <a:p>
            <a:r>
              <a:rPr lang="en-US" dirty="0"/>
              <a:t>Is Kentucky a monsoonal weather pattern?</a:t>
            </a:r>
          </a:p>
          <a:p>
            <a:r>
              <a:rPr lang="en-US" dirty="0"/>
              <a:t>Is monsoonal weather pattern an anomaly?</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5327818"/>
      </p:ext>
    </p:extLst>
  </p:cSld>
  <p:clrMapOvr>
    <a:masterClrMapping/>
  </p:clrMapOvr>
  <mc:AlternateContent xmlns:mc="http://schemas.openxmlformats.org/markup-compatibility/2006">
    <mc:Choice xmlns:p14="http://schemas.microsoft.com/office/powerpoint/2010/main" Requires="p14">
      <p:transition spd="slow" p14:dur="2000" advTm="48997"/>
    </mc:Choice>
    <mc:Fallback>
      <p:transition spd="slow" advTm="4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405"/>
            <a:ext cx="10515600" cy="575734"/>
          </a:xfrm>
        </p:spPr>
        <p:txBody>
          <a:bodyPr>
            <a:normAutofit fontScale="90000"/>
          </a:bodyPr>
          <a:lstStyle/>
          <a:p>
            <a:pPr algn="ctr"/>
            <a:r>
              <a:rPr lang="en-US" dirty="0"/>
              <a:t>Methodology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6159373"/>
      </p:ext>
    </p:extLst>
  </p:cSld>
  <p:clrMapOvr>
    <a:masterClrMapping/>
  </p:clrMapOvr>
  <mc:AlternateContent xmlns:mc="http://schemas.openxmlformats.org/markup-compatibility/2006">
    <mc:Choice xmlns:p14="http://schemas.microsoft.com/office/powerpoint/2010/main" Requires="p14">
      <p:transition spd="slow" p14:dur="2000" advTm="1048"/>
    </mc:Choice>
    <mc:Fallback>
      <p:transition spd="slow" advTm="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9832"/>
            <a:ext cx="5181600" cy="5398168"/>
          </a:xfrm>
        </p:spPr>
        <p:txBody>
          <a:bodyPr>
            <a:normAutofit/>
          </a:bodyPr>
          <a:lstStyle/>
          <a:p>
            <a:pPr marL="0" indent="0">
              <a:buNone/>
            </a:pPr>
            <a:r>
              <a:rPr lang="en-US" dirty="0"/>
              <a:t>What factors affect weather</a:t>
            </a:r>
          </a:p>
          <a:p>
            <a:pPr lvl="1"/>
            <a:r>
              <a:rPr lang="en-US" dirty="0"/>
              <a:t>Environmental</a:t>
            </a:r>
          </a:p>
          <a:p>
            <a:pPr lvl="2"/>
            <a:r>
              <a:rPr lang="en-US" sz="2200" dirty="0"/>
              <a:t>Volcanoes</a:t>
            </a:r>
          </a:p>
          <a:p>
            <a:pPr lvl="2"/>
            <a:r>
              <a:rPr lang="en-US" sz="2200" dirty="0"/>
              <a:t>Man-made issues</a:t>
            </a:r>
          </a:p>
          <a:p>
            <a:pPr lvl="2"/>
            <a:r>
              <a:rPr lang="en-US" sz="2200" dirty="0"/>
              <a:t>Wildfire</a:t>
            </a:r>
          </a:p>
          <a:p>
            <a:pPr lvl="2"/>
            <a:r>
              <a:rPr lang="en-US" sz="2400" dirty="0"/>
              <a:t>Hurricane/Tropical Storm</a:t>
            </a:r>
          </a:p>
          <a:p>
            <a:pPr lvl="3"/>
            <a:r>
              <a:rPr lang="en-US" sz="2200" dirty="0"/>
              <a:t>Cloud cover</a:t>
            </a:r>
            <a:endParaRPr lang="en-US" sz="2000" dirty="0"/>
          </a:p>
          <a:p>
            <a:pPr lvl="1"/>
            <a:r>
              <a:rPr lang="en-US" dirty="0"/>
              <a:t>Solar</a:t>
            </a:r>
          </a:p>
          <a:p>
            <a:pPr lvl="2"/>
            <a:r>
              <a:rPr lang="en-US" sz="2200" dirty="0"/>
              <a:t>Temperature</a:t>
            </a:r>
          </a:p>
          <a:p>
            <a:pPr lvl="1"/>
            <a:r>
              <a:rPr lang="en-US" dirty="0"/>
              <a:t>Precipitation</a:t>
            </a:r>
          </a:p>
          <a:p>
            <a:pPr lvl="2"/>
            <a:r>
              <a:rPr lang="en-US" sz="2200" dirty="0"/>
              <a:t>Anomaly</a:t>
            </a:r>
          </a:p>
          <a:p>
            <a:pPr lvl="2"/>
            <a:r>
              <a:rPr lang="en-US" sz="2200" dirty="0"/>
              <a:t>Event amount</a:t>
            </a:r>
          </a:p>
          <a:p>
            <a:pPr lvl="2"/>
            <a:r>
              <a:rPr lang="en-US" sz="2200" dirty="0"/>
              <a:t>Event frequency</a:t>
            </a:r>
          </a:p>
        </p:txBody>
      </p:sp>
      <p:sp>
        <p:nvSpPr>
          <p:cNvPr id="4" name="Content Placeholder 3"/>
          <p:cNvSpPr>
            <a:spLocks noGrp="1"/>
          </p:cNvSpPr>
          <p:nvPr>
            <p:ph sz="half" idx="2"/>
          </p:nvPr>
        </p:nvSpPr>
        <p:spPr>
          <a:xfrm>
            <a:off x="6172200" y="1459832"/>
            <a:ext cx="5181600" cy="5398168"/>
          </a:xfrm>
        </p:spPr>
        <p:txBody>
          <a:bodyPr>
            <a:normAutofit/>
          </a:bodyPr>
          <a:lstStyle/>
          <a:p>
            <a:pPr marL="0" indent="0">
              <a:buNone/>
            </a:pPr>
            <a:r>
              <a:rPr lang="en-US" dirty="0"/>
              <a:t>What factors affect climate</a:t>
            </a:r>
          </a:p>
          <a:p>
            <a:r>
              <a:rPr lang="en-US" dirty="0"/>
              <a:t>Trending weather (decade or decades)</a:t>
            </a:r>
          </a:p>
          <a:p>
            <a:r>
              <a:rPr lang="en-US" dirty="0"/>
              <a:t>Environmental reaction (desertification movement west to east over long time span)</a:t>
            </a:r>
          </a:p>
          <a:p>
            <a:endParaRPr lang="en-US" dirty="0"/>
          </a:p>
        </p:txBody>
      </p:sp>
      <p:sp>
        <p:nvSpPr>
          <p:cNvPr id="5" name="Rectangle 4"/>
          <p:cNvSpPr/>
          <p:nvPr/>
        </p:nvSpPr>
        <p:spPr>
          <a:xfrm>
            <a:off x="4507830" y="6006913"/>
            <a:ext cx="3785936" cy="923330"/>
          </a:xfrm>
          <a:prstGeom prst="rect">
            <a:avLst/>
          </a:prstGeom>
        </p:spPr>
        <p:txBody>
          <a:bodyPr wrap="square">
            <a:spAutoFit/>
          </a:bodyPr>
          <a:lstStyle/>
          <a:p>
            <a:r>
              <a:rPr lang="en-US" dirty="0"/>
              <a:t>https://www.drydennow.com/images/stories/news/2020/August/red%20lake%20fire%20sol%20mamakwa.jpg</a:t>
            </a:r>
          </a:p>
        </p:txBody>
      </p:sp>
      <p:pic>
        <p:nvPicPr>
          <p:cNvPr id="6" name="Picture 5"/>
          <p:cNvPicPr>
            <a:picLocks noChangeAspect="1"/>
          </p:cNvPicPr>
          <p:nvPr/>
        </p:nvPicPr>
        <p:blipFill>
          <a:blip r:embed="rId4"/>
          <a:stretch>
            <a:fillRect/>
          </a:stretch>
        </p:blipFill>
        <p:spPr>
          <a:xfrm>
            <a:off x="5008012" y="4158916"/>
            <a:ext cx="2558042" cy="1920240"/>
          </a:xfrm>
          <a:prstGeom prst="rect">
            <a:avLst/>
          </a:prstGeom>
        </p:spPr>
      </p:pic>
      <p:pic>
        <p:nvPicPr>
          <p:cNvPr id="7" name="Picture 6"/>
          <p:cNvPicPr>
            <a:picLocks noChangeAspect="1"/>
          </p:cNvPicPr>
          <p:nvPr/>
        </p:nvPicPr>
        <p:blipFill>
          <a:blip r:embed="rId5"/>
          <a:stretch>
            <a:fillRect/>
          </a:stretch>
        </p:blipFill>
        <p:spPr>
          <a:xfrm>
            <a:off x="8421605" y="4158916"/>
            <a:ext cx="3417379" cy="1920240"/>
          </a:xfrm>
          <a:prstGeom prst="rect">
            <a:avLst/>
          </a:prstGeom>
        </p:spPr>
      </p:pic>
      <p:sp>
        <p:nvSpPr>
          <p:cNvPr id="8" name="Rectangle 7"/>
          <p:cNvSpPr/>
          <p:nvPr/>
        </p:nvSpPr>
        <p:spPr>
          <a:xfrm>
            <a:off x="8457995" y="5998892"/>
            <a:ext cx="3520947" cy="923330"/>
          </a:xfrm>
          <a:prstGeom prst="rect">
            <a:avLst/>
          </a:prstGeom>
        </p:spPr>
        <p:txBody>
          <a:bodyPr wrap="square">
            <a:spAutoFit/>
          </a:bodyPr>
          <a:lstStyle/>
          <a:p>
            <a:r>
              <a:rPr lang="en-US"/>
              <a:t>https://www.connectradio.fm/wp-content/uploads/2020/01/iStock_012020_volcanoalaskafile.jpeg</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1561296"/>
      </p:ext>
    </p:extLst>
  </p:cSld>
  <p:clrMapOvr>
    <a:masterClrMapping/>
  </p:clrMapOvr>
  <mc:AlternateContent xmlns:mc="http://schemas.openxmlformats.org/markup-compatibility/2006">
    <mc:Choice xmlns:p14="http://schemas.microsoft.com/office/powerpoint/2010/main" Requires="p14">
      <p:transition spd="slow" p14:dur="2000" advTm="72991"/>
    </mc:Choice>
    <mc:Fallback>
      <p:transition spd="slow" advTm="7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9902</TotalTime>
  <Words>1863</Words>
  <Application>Microsoft Office PowerPoint</Application>
  <PresentationFormat>Widescreen</PresentationFormat>
  <Paragraphs>153</Paragraphs>
  <Slides>32</Slides>
  <Notes>5</Notes>
  <HiddenSlides>0</HiddenSlides>
  <MMClips>32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&amp;quot</vt:lpstr>
      <vt:lpstr>-apple-system</vt:lpstr>
      <vt:lpstr>Arial</vt:lpstr>
      <vt:lpstr>Arial Narrow</vt:lpstr>
      <vt:lpstr>Calibri</vt:lpstr>
      <vt:lpstr>Calibri Light</vt:lpstr>
      <vt:lpstr>Lato</vt:lpstr>
      <vt:lpstr>Minion Pro</vt:lpstr>
      <vt:lpstr>Office Theme</vt:lpstr>
      <vt:lpstr>Will an emerging monsoonal weather pattern affect agricultural practices in Kentucky? </vt:lpstr>
      <vt:lpstr>Introduction</vt:lpstr>
      <vt:lpstr>Farmer observations</vt:lpstr>
      <vt:lpstr>Hypothesis</vt:lpstr>
      <vt:lpstr>Farmer observations</vt:lpstr>
      <vt:lpstr>Objectives/Research Questions</vt:lpstr>
      <vt:lpstr>PowerPoint Presentation</vt:lpstr>
      <vt:lpstr>Methodology</vt:lpstr>
      <vt:lpstr>PowerPoint Presentation</vt:lpstr>
      <vt:lpstr>Rationale</vt:lpstr>
      <vt:lpstr>Rationale (contd.)</vt:lpstr>
      <vt:lpstr>Many factors when dealing with weather and  climate </vt:lpstr>
      <vt:lpstr>Presentation of data can affect perception</vt:lpstr>
      <vt:lpstr>What is the information actually saying?</vt:lpstr>
      <vt:lpstr>Discussion</vt:lpstr>
      <vt:lpstr>Air &amp; Water (ocean) pattern affecting North America</vt:lpstr>
      <vt:lpstr>Arctic Oscillation(AO)</vt:lpstr>
      <vt:lpstr>North Atlantic Oscillation (Positive NAO)</vt:lpstr>
      <vt:lpstr>North Atlantic Oscillation (Negative NAO)</vt:lpstr>
      <vt:lpstr>El Niño (Warm Phase)</vt:lpstr>
      <vt:lpstr>La Niña (Cool Phase)</vt:lpstr>
      <vt:lpstr>Pacific Decadal Oscillation (PDO)</vt:lpstr>
      <vt:lpstr>Pacific Decadal Oscillation (PDO</vt:lpstr>
      <vt:lpstr>Pacific Decadal Oscillation (PDO</vt:lpstr>
      <vt:lpstr>Results</vt:lpstr>
      <vt:lpstr>Is Kentucky weather pattern becoming monsoonal?</vt:lpstr>
      <vt:lpstr>Conclusion</vt:lpstr>
      <vt:lpstr>Is Kentucky weather pattern becoming monsoonal?</vt:lpstr>
      <vt:lpstr>References</vt:lpstr>
      <vt:lpstr>Reference sites (home for subpages for images used)</vt:lpstr>
      <vt:lpstr>Acknowledgement</vt:lpstr>
      <vt:lpstr>Thank you to:</vt:lpstr>
    </vt:vector>
  </TitlesOfParts>
  <Company>Kentucky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Wyvette</dc:creator>
  <cp:lastModifiedBy>Rice, Cynthia</cp:lastModifiedBy>
  <cp:revision>72</cp:revision>
  <dcterms:created xsi:type="dcterms:W3CDTF">2017-05-24T17:58:24Z</dcterms:created>
  <dcterms:modified xsi:type="dcterms:W3CDTF">2020-11-01T21:45:45Z</dcterms:modified>
</cp:coreProperties>
</file>