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9"/>
  </p:notesMasterIdLst>
  <p:sldIdLst>
    <p:sldId id="261" r:id="rId2"/>
    <p:sldId id="262" r:id="rId3"/>
    <p:sldId id="263" r:id="rId4"/>
    <p:sldId id="264" r:id="rId5"/>
    <p:sldId id="265" r:id="rId6"/>
    <p:sldId id="266" r:id="rId7"/>
    <p:sldId id="278" r:id="rId8"/>
    <p:sldId id="268" r:id="rId9"/>
    <p:sldId id="269" r:id="rId10"/>
    <p:sldId id="270" r:id="rId11"/>
    <p:sldId id="271" r:id="rId12"/>
    <p:sldId id="272" r:id="rId13"/>
    <p:sldId id="273" r:id="rId14"/>
    <p:sldId id="274" r:id="rId15"/>
    <p:sldId id="275" r:id="rId16"/>
    <p:sldId id="276"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0"/>
    <a:srgbClr val="046A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17" autoAdjust="0"/>
    <p:restoredTop sz="94660"/>
  </p:normalViewPr>
  <p:slideViewPr>
    <p:cSldViewPr snapToGrid="0">
      <p:cViewPr varScale="1">
        <p:scale>
          <a:sx n="69" d="100"/>
          <a:sy n="69" d="100"/>
        </p:scale>
        <p:origin x="312"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r>
              <a:rPr lang="en-US" sz="4000" b="1" i="0" baseline="0" dirty="0" smtClean="0"/>
              <a:t>Fig. 2  Floating leaves by fertilization rate </a:t>
            </a:r>
            <a:endParaRPr lang="en-US" sz="4000" b="1" i="0" baseline="0" dirty="0"/>
          </a:p>
        </c:rich>
      </c:tx>
      <c:layout>
        <c:manualLayout>
          <c:xMode val="edge"/>
          <c:yMode val="edge"/>
          <c:x val="0.29364462383118567"/>
          <c:y val="4.6025470565531093E-2"/>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70619096876852"/>
          <c:y val="0.25423991442325677"/>
          <c:w val="0.74384182426451362"/>
          <c:h val="0.53632009348560661"/>
        </c:manualLayout>
      </c:layout>
      <c:barChart>
        <c:barDir val="col"/>
        <c:grouping val="clustered"/>
        <c:varyColors val="0"/>
        <c:ser>
          <c:idx val="0"/>
          <c:order val="0"/>
          <c:tx>
            <c:strRef>
              <c:f>Sheet1!$B$1</c:f>
              <c:strCache>
                <c:ptCount val="1"/>
                <c:pt idx="0">
                  <c:v>Floating leaves</c:v>
                </c:pt>
              </c:strCache>
            </c:strRef>
          </c:tx>
          <c:spPr>
            <a:solidFill>
              <a:schemeClr val="accent1"/>
            </a:solidFill>
            <a:ln>
              <a:noFill/>
            </a:ln>
            <a:effectLst/>
          </c:spPr>
          <c:invertIfNegative val="0"/>
          <c:cat>
            <c:numRef>
              <c:f>Sheet1!$A$2:$A$5</c:f>
              <c:numCache>
                <c:formatCode>General</c:formatCode>
                <c:ptCount val="4"/>
                <c:pt idx="0">
                  <c:v>2</c:v>
                </c:pt>
                <c:pt idx="1">
                  <c:v>4</c:v>
                </c:pt>
                <c:pt idx="2">
                  <c:v>6</c:v>
                </c:pt>
                <c:pt idx="3">
                  <c:v>8</c:v>
                </c:pt>
              </c:numCache>
            </c:numRef>
          </c:cat>
          <c:val>
            <c:numRef>
              <c:f>Sheet1!$B$2:$B$5</c:f>
              <c:numCache>
                <c:formatCode>General</c:formatCode>
                <c:ptCount val="4"/>
                <c:pt idx="0">
                  <c:v>2.87</c:v>
                </c:pt>
                <c:pt idx="1">
                  <c:v>1.61</c:v>
                </c:pt>
                <c:pt idx="2">
                  <c:v>3.25</c:v>
                </c:pt>
                <c:pt idx="3">
                  <c:v>3.43</c:v>
                </c:pt>
              </c:numCache>
            </c:numRef>
          </c:val>
          <c:extLst>
            <c:ext xmlns:c16="http://schemas.microsoft.com/office/drawing/2014/chart" uri="{C3380CC4-5D6E-409C-BE32-E72D297353CC}">
              <c16:uniqueId val="{00000000-ABB2-4987-A072-C1DAB917036D}"/>
            </c:ext>
          </c:extLst>
        </c:ser>
        <c:ser>
          <c:idx val="1"/>
          <c:order val="1"/>
          <c:tx>
            <c:strRef>
              <c:f>Sheet1!$C$1</c:f>
              <c:strCache>
                <c:ptCount val="1"/>
                <c:pt idx="0">
                  <c:v>dead floating leaves</c:v>
                </c:pt>
              </c:strCache>
            </c:strRef>
          </c:tx>
          <c:spPr>
            <a:solidFill>
              <a:schemeClr val="accent2"/>
            </a:solidFill>
            <a:ln>
              <a:noFill/>
            </a:ln>
            <a:effectLst/>
          </c:spPr>
          <c:invertIfNegative val="0"/>
          <c:cat>
            <c:numRef>
              <c:f>Sheet1!$A$2:$A$5</c:f>
              <c:numCache>
                <c:formatCode>General</c:formatCode>
                <c:ptCount val="4"/>
                <c:pt idx="0">
                  <c:v>2</c:v>
                </c:pt>
                <c:pt idx="1">
                  <c:v>4</c:v>
                </c:pt>
                <c:pt idx="2">
                  <c:v>6</c:v>
                </c:pt>
                <c:pt idx="3">
                  <c:v>8</c:v>
                </c:pt>
              </c:numCache>
            </c:numRef>
          </c:cat>
          <c:val>
            <c:numRef>
              <c:f>Sheet1!$C$2:$C$5</c:f>
              <c:numCache>
                <c:formatCode>General</c:formatCode>
                <c:ptCount val="4"/>
                <c:pt idx="0">
                  <c:v>16.7</c:v>
                </c:pt>
                <c:pt idx="1">
                  <c:v>16</c:v>
                </c:pt>
                <c:pt idx="2">
                  <c:v>16.600000000000001</c:v>
                </c:pt>
                <c:pt idx="3">
                  <c:v>17.2</c:v>
                </c:pt>
              </c:numCache>
            </c:numRef>
          </c:val>
          <c:extLst>
            <c:ext xmlns:c16="http://schemas.microsoft.com/office/drawing/2014/chart" uri="{C3380CC4-5D6E-409C-BE32-E72D297353CC}">
              <c16:uniqueId val="{00000001-ABB2-4987-A072-C1DAB917036D}"/>
            </c:ext>
          </c:extLst>
        </c:ser>
        <c:dLbls>
          <c:showLegendKey val="0"/>
          <c:showVal val="0"/>
          <c:showCatName val="0"/>
          <c:showSerName val="0"/>
          <c:showPercent val="0"/>
          <c:showBubbleSize val="0"/>
        </c:dLbls>
        <c:gapWidth val="219"/>
        <c:overlap val="-27"/>
        <c:axId val="487221032"/>
        <c:axId val="487713520"/>
      </c:barChart>
      <c:catAx>
        <c:axId val="487221032"/>
        <c:scaling>
          <c:orientation val="minMax"/>
        </c:scaling>
        <c:delete val="0"/>
        <c:axPos val="b"/>
        <c:title>
          <c:tx>
            <c:rich>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r>
                  <a:rPr lang="en-US" sz="3200" b="1" i="0" baseline="0" dirty="0" smtClean="0"/>
                  <a:t>Fertilization rate, g/container</a:t>
                </a:r>
                <a:endParaRPr lang="en-US" sz="3200" b="1" i="0" baseline="0" dirty="0"/>
              </a:p>
            </c:rich>
          </c:tx>
          <c:layout/>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1750" cap="flat" cmpd="sng" algn="ctr">
            <a:solidFill>
              <a:srgbClr val="FF0000"/>
            </a:solidFill>
            <a:round/>
          </a:ln>
          <a:effectLst/>
        </c:spPr>
        <c:txPr>
          <a:bodyPr rot="-600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crossAx val="487713520"/>
        <c:crosses val="autoZero"/>
        <c:auto val="1"/>
        <c:lblAlgn val="ctr"/>
        <c:lblOffset val="100"/>
        <c:noMultiLvlLbl val="0"/>
      </c:catAx>
      <c:valAx>
        <c:axId val="487713520"/>
        <c:scaling>
          <c:orientation val="minMax"/>
          <c:max val="2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3200" b="1" i="0" baseline="0" dirty="0" smtClean="0"/>
                  <a:t>Number of leaves</a:t>
                </a:r>
                <a:endParaRPr lang="en-US" sz="3200" b="1" i="0" baseline="0" dirty="0"/>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7221032"/>
        <c:crosses val="autoZero"/>
        <c:crossBetween val="between"/>
        <c:majorUnit val="4"/>
      </c:valAx>
      <c:spPr>
        <a:noFill/>
        <a:ln w="31750">
          <a:solidFill>
            <a:srgbClr val="FF0000"/>
          </a:solidFill>
        </a:ln>
        <a:effectLst/>
      </c:spPr>
    </c:plotArea>
    <c:legend>
      <c:legendPos val="b"/>
      <c:layout>
        <c:manualLayout>
          <c:xMode val="edge"/>
          <c:yMode val="edge"/>
          <c:x val="0.21125986743560773"/>
          <c:y val="0.27864284259704342"/>
          <c:w val="0.61867908491465462"/>
          <c:h val="0.17935028731429417"/>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a:effectLst/>
              </a:rPr>
              <a:t>Hardness (strain at 35%)</a:t>
            </a:r>
            <a:endParaRPr lang="en-US" b="1"/>
          </a:p>
        </c:rich>
      </c:tx>
      <c:layout/>
      <c:overlay val="0"/>
      <c:spPr>
        <a:noFill/>
        <a:ln w="25400">
          <a:noFill/>
        </a:ln>
      </c:spPr>
    </c:title>
    <c:autoTitleDeleted val="0"/>
    <c:plotArea>
      <c:layout/>
      <c:barChart>
        <c:barDir val="col"/>
        <c:grouping val="clustered"/>
        <c:varyColors val="0"/>
        <c:ser>
          <c:idx val="0"/>
          <c:order val="0"/>
          <c:tx>
            <c:strRef>
              <c:f>hardness!$F$42</c:f>
              <c:strCache>
                <c:ptCount val="1"/>
                <c:pt idx="0">
                  <c:v>Hardness</c:v>
                </c:pt>
              </c:strCache>
            </c:strRef>
          </c:tx>
          <c:spPr>
            <a:solidFill>
              <a:srgbClr val="5B9BD5"/>
            </a:solidFill>
            <a:ln w="25400">
              <a:noFill/>
            </a:ln>
          </c:spPr>
          <c:invertIfNegative val="0"/>
          <c:errBars>
            <c:errBarType val="both"/>
            <c:errValType val="cust"/>
            <c:noEndCap val="0"/>
            <c:plus>
              <c:numRef>
                <c:f>hardness!$G$43:$G$48</c:f>
                <c:numCache>
                  <c:formatCode>General</c:formatCode>
                  <c:ptCount val="6"/>
                  <c:pt idx="0">
                    <c:v>555.59063199703985</c:v>
                  </c:pt>
                  <c:pt idx="1">
                    <c:v>1748.7960988985649</c:v>
                  </c:pt>
                  <c:pt idx="2">
                    <c:v>828.23345505035297</c:v>
                  </c:pt>
                  <c:pt idx="3">
                    <c:v>2466.7250049129279</c:v>
                  </c:pt>
                  <c:pt idx="4">
                    <c:v>186.88880778595663</c:v>
                  </c:pt>
                  <c:pt idx="5">
                    <c:v>178.05675447678311</c:v>
                  </c:pt>
                </c:numCache>
              </c:numRef>
            </c:plus>
            <c:minus>
              <c:numRef>
                <c:f>hardness!$G$43:$G$48</c:f>
                <c:numCache>
                  <c:formatCode>General</c:formatCode>
                  <c:ptCount val="6"/>
                  <c:pt idx="0">
                    <c:v>555.59063199703985</c:v>
                  </c:pt>
                  <c:pt idx="1">
                    <c:v>1748.7960988985649</c:v>
                  </c:pt>
                  <c:pt idx="2">
                    <c:v>828.23345505035297</c:v>
                  </c:pt>
                  <c:pt idx="3">
                    <c:v>2466.7250049129279</c:v>
                  </c:pt>
                  <c:pt idx="4">
                    <c:v>186.88880778595663</c:v>
                  </c:pt>
                  <c:pt idx="5">
                    <c:v>178.05675447678311</c:v>
                  </c:pt>
                </c:numCache>
              </c:numRef>
            </c:minus>
          </c:errBars>
          <c:cat>
            <c:numRef>
              <c:f>hardness!$D$43:$D$48</c:f>
              <c:numCache>
                <c:formatCode>0%</c:formatCode>
                <c:ptCount val="6"/>
                <c:pt idx="0">
                  <c:v>0</c:v>
                </c:pt>
                <c:pt idx="1">
                  <c:v>0.05</c:v>
                </c:pt>
                <c:pt idx="2">
                  <c:v>0.1</c:v>
                </c:pt>
                <c:pt idx="3">
                  <c:v>0.15</c:v>
                </c:pt>
                <c:pt idx="4">
                  <c:v>0.2</c:v>
                </c:pt>
                <c:pt idx="5">
                  <c:v>0.3</c:v>
                </c:pt>
              </c:numCache>
            </c:numRef>
          </c:cat>
          <c:val>
            <c:numRef>
              <c:f>hardness!$F$43:$F$48</c:f>
              <c:numCache>
                <c:formatCode>###0.000;\-###0.000</c:formatCode>
                <c:ptCount val="6"/>
                <c:pt idx="0">
                  <c:v>7682.0683036965129</c:v>
                </c:pt>
                <c:pt idx="1">
                  <c:v>6430.2465271214633</c:v>
                </c:pt>
                <c:pt idx="2">
                  <c:v>7088.3440429855318</c:v>
                </c:pt>
                <c:pt idx="3">
                  <c:v>3131.6450198204093</c:v>
                </c:pt>
                <c:pt idx="4">
                  <c:v>5864.838219159491</c:v>
                </c:pt>
                <c:pt idx="5">
                  <c:v>2664.183413911303</c:v>
                </c:pt>
              </c:numCache>
            </c:numRef>
          </c:val>
          <c:extLst>
            <c:ext xmlns:c16="http://schemas.microsoft.com/office/drawing/2014/chart" uri="{C3380CC4-5D6E-409C-BE32-E72D297353CC}">
              <c16:uniqueId val="{00000000-E19F-4208-9F62-74F23DA78C41}"/>
            </c:ext>
          </c:extLst>
        </c:ser>
        <c:dLbls>
          <c:showLegendKey val="0"/>
          <c:showVal val="0"/>
          <c:showCatName val="0"/>
          <c:showSerName val="0"/>
          <c:showPercent val="0"/>
          <c:showBubbleSize val="0"/>
        </c:dLbls>
        <c:gapWidth val="219"/>
        <c:overlap val="-27"/>
        <c:axId val="526708672"/>
        <c:axId val="1"/>
      </c:barChart>
      <c:catAx>
        <c:axId val="526708672"/>
        <c:scaling>
          <c:orientation val="minMax"/>
        </c:scaling>
        <c:delete val="0"/>
        <c:axPos val="b"/>
        <c:title>
          <c:tx>
            <c:rich>
              <a:bodyPr/>
              <a:lstStyle/>
              <a:p>
                <a:pPr>
                  <a:defRPr/>
                </a:pPr>
                <a:r>
                  <a:rPr lang="en-US"/>
                  <a:t>Water content</a:t>
                </a:r>
              </a:p>
            </c:rich>
          </c:tx>
          <c:layout/>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Hardness (g)</a:t>
                </a:r>
              </a:p>
            </c:rich>
          </c:tx>
          <c:layout/>
          <c:overlay val="0"/>
        </c:title>
        <c:numFmt formatCode="###0.000;\-###0.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708672"/>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Hardness (strain at 75%)</a:t>
            </a:r>
          </a:p>
        </c:rich>
      </c:tx>
      <c:layout/>
      <c:overlay val="0"/>
      <c:spPr>
        <a:noFill/>
        <a:ln w="25400">
          <a:noFill/>
        </a:ln>
      </c:spPr>
    </c:title>
    <c:autoTitleDeleted val="0"/>
    <c:plotArea>
      <c:layout/>
      <c:barChart>
        <c:barDir val="col"/>
        <c:grouping val="clustered"/>
        <c:varyColors val="0"/>
        <c:ser>
          <c:idx val="0"/>
          <c:order val="0"/>
          <c:tx>
            <c:strRef>
              <c:f>hardness!$F$51</c:f>
              <c:strCache>
                <c:ptCount val="1"/>
                <c:pt idx="0">
                  <c:v>Hardness</c:v>
                </c:pt>
              </c:strCache>
            </c:strRef>
          </c:tx>
          <c:spPr>
            <a:solidFill>
              <a:srgbClr val="5B9BD5"/>
            </a:solidFill>
            <a:ln w="25400">
              <a:noFill/>
            </a:ln>
          </c:spPr>
          <c:invertIfNegative val="0"/>
          <c:errBars>
            <c:errBarType val="both"/>
            <c:errValType val="cust"/>
            <c:noEndCap val="0"/>
            <c:plus>
              <c:numRef>
                <c:f>hardness!$G$62:$G$69</c:f>
                <c:numCache>
                  <c:formatCode>General</c:formatCode>
                  <c:ptCount val="8"/>
                  <c:pt idx="0">
                    <c:v>350.91112755393573</c:v>
                  </c:pt>
                  <c:pt idx="1">
                    <c:v>312.99768613271499</c:v>
                  </c:pt>
                  <c:pt idx="2">
                    <c:v>1414.9564844701852</c:v>
                  </c:pt>
                  <c:pt idx="3">
                    <c:v>2457.7598984716901</c:v>
                  </c:pt>
                  <c:pt idx="4">
                    <c:v>2855.7367075259253</c:v>
                  </c:pt>
                  <c:pt idx="5">
                    <c:v>6662.410324334598</c:v>
                  </c:pt>
                  <c:pt idx="6">
                    <c:v>5146.642086294426</c:v>
                  </c:pt>
                  <c:pt idx="7">
                    <c:v>1178.4907916667162</c:v>
                  </c:pt>
                </c:numCache>
              </c:numRef>
            </c:plus>
            <c:minus>
              <c:numRef>
                <c:f>hardness!$G$62:$G$69</c:f>
                <c:numCache>
                  <c:formatCode>General</c:formatCode>
                  <c:ptCount val="8"/>
                  <c:pt idx="0">
                    <c:v>350.91112755393573</c:v>
                  </c:pt>
                  <c:pt idx="1">
                    <c:v>312.99768613271499</c:v>
                  </c:pt>
                  <c:pt idx="2">
                    <c:v>1414.9564844701852</c:v>
                  </c:pt>
                  <c:pt idx="3">
                    <c:v>2457.7598984716901</c:v>
                  </c:pt>
                  <c:pt idx="4">
                    <c:v>2855.7367075259253</c:v>
                  </c:pt>
                  <c:pt idx="5">
                    <c:v>6662.410324334598</c:v>
                  </c:pt>
                  <c:pt idx="6">
                    <c:v>5146.642086294426</c:v>
                  </c:pt>
                  <c:pt idx="7">
                    <c:v>1178.4907916667162</c:v>
                  </c:pt>
                </c:numCache>
              </c:numRef>
            </c:minus>
          </c:errBars>
          <c:cat>
            <c:numRef>
              <c:f>hardness!$D$52:$D$57</c:f>
              <c:numCache>
                <c:formatCode>0%</c:formatCode>
                <c:ptCount val="6"/>
                <c:pt idx="0">
                  <c:v>0</c:v>
                </c:pt>
                <c:pt idx="1">
                  <c:v>0.05</c:v>
                </c:pt>
                <c:pt idx="2">
                  <c:v>0.1</c:v>
                </c:pt>
                <c:pt idx="3">
                  <c:v>0.15</c:v>
                </c:pt>
                <c:pt idx="4">
                  <c:v>0.2</c:v>
                </c:pt>
                <c:pt idx="5">
                  <c:v>0.3</c:v>
                </c:pt>
              </c:numCache>
            </c:numRef>
          </c:cat>
          <c:val>
            <c:numRef>
              <c:f>hardness!$F$52:$F$57</c:f>
              <c:numCache>
                <c:formatCode>###0.000;\-###0.000</c:formatCode>
                <c:ptCount val="6"/>
                <c:pt idx="0">
                  <c:v>22083.710903173604</c:v>
                </c:pt>
                <c:pt idx="1">
                  <c:v>19462.125611161031</c:v>
                </c:pt>
                <c:pt idx="2">
                  <c:v>16099.192246298628</c:v>
                </c:pt>
                <c:pt idx="3">
                  <c:v>15193.868312573315</c:v>
                </c:pt>
                <c:pt idx="4">
                  <c:v>14353.704188244117</c:v>
                </c:pt>
                <c:pt idx="5">
                  <c:v>4907.8500909447548</c:v>
                </c:pt>
              </c:numCache>
            </c:numRef>
          </c:val>
          <c:extLst>
            <c:ext xmlns:c16="http://schemas.microsoft.com/office/drawing/2014/chart" uri="{C3380CC4-5D6E-409C-BE32-E72D297353CC}">
              <c16:uniqueId val="{00000000-CEEF-409E-88D5-44E084BA9EED}"/>
            </c:ext>
          </c:extLst>
        </c:ser>
        <c:dLbls>
          <c:showLegendKey val="0"/>
          <c:showVal val="0"/>
          <c:showCatName val="0"/>
          <c:showSerName val="0"/>
          <c:showPercent val="0"/>
          <c:showBubbleSize val="0"/>
        </c:dLbls>
        <c:gapWidth val="219"/>
        <c:overlap val="-27"/>
        <c:axId val="526709328"/>
        <c:axId val="1"/>
      </c:barChart>
      <c:catAx>
        <c:axId val="526709328"/>
        <c:scaling>
          <c:orientation val="minMax"/>
        </c:scaling>
        <c:delete val="0"/>
        <c:axPos val="b"/>
        <c:title>
          <c:tx>
            <c:rich>
              <a:bodyPr/>
              <a:lstStyle/>
              <a:p>
                <a:pPr>
                  <a:defRPr/>
                </a:pPr>
                <a:r>
                  <a:rPr lang="en-US"/>
                  <a:t>Water content</a:t>
                </a:r>
              </a:p>
            </c:rich>
          </c:tx>
          <c:layout/>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Hardness</a:t>
                </a:r>
                <a:r>
                  <a:rPr lang="en-US" baseline="0"/>
                  <a:t> (g)</a:t>
                </a:r>
                <a:endParaRPr lang="en-US"/>
              </a:p>
            </c:rich>
          </c:tx>
          <c:layout/>
          <c:overlay val="0"/>
        </c:title>
        <c:numFmt formatCode="###0.000;\-###0.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709328"/>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Adhesiveness (strain at 35%)</a:t>
            </a:r>
          </a:p>
        </c:rich>
      </c:tx>
      <c:layout/>
      <c:overlay val="0"/>
      <c:spPr>
        <a:noFill/>
        <a:ln w="25400">
          <a:noFill/>
        </a:ln>
      </c:spPr>
    </c:title>
    <c:autoTitleDeleted val="0"/>
    <c:plotArea>
      <c:layout/>
      <c:barChart>
        <c:barDir val="col"/>
        <c:grouping val="clustered"/>
        <c:varyColors val="0"/>
        <c:ser>
          <c:idx val="0"/>
          <c:order val="0"/>
          <c:tx>
            <c:strRef>
              <c:f>adhesiveness!$F$81</c:f>
              <c:strCache>
                <c:ptCount val="1"/>
                <c:pt idx="0">
                  <c:v>adhesiveness</c:v>
                </c:pt>
              </c:strCache>
            </c:strRef>
          </c:tx>
          <c:spPr>
            <a:solidFill>
              <a:srgbClr val="5B9BD5"/>
            </a:solidFill>
            <a:ln w="25400">
              <a:noFill/>
            </a:ln>
          </c:spPr>
          <c:invertIfNegative val="0"/>
          <c:errBars>
            <c:errBarType val="both"/>
            <c:errValType val="cust"/>
            <c:noEndCap val="0"/>
            <c:plus>
              <c:numRef>
                <c:f>adhesiveness!$G$82:$G$87</c:f>
                <c:numCache>
                  <c:formatCode>General</c:formatCode>
                  <c:ptCount val="6"/>
                  <c:pt idx="0">
                    <c:v>0.75629227942899924</c:v>
                  </c:pt>
                  <c:pt idx="1">
                    <c:v>0.55518974563941503</c:v>
                  </c:pt>
                  <c:pt idx="2">
                    <c:v>8.1527834297721764</c:v>
                  </c:pt>
                  <c:pt idx="3">
                    <c:v>1.2629624176576251</c:v>
                  </c:pt>
                  <c:pt idx="4">
                    <c:v>1.2047472175052236</c:v>
                  </c:pt>
                  <c:pt idx="5">
                    <c:v>0.23543376747219841</c:v>
                  </c:pt>
                </c:numCache>
              </c:numRef>
            </c:plus>
            <c:minus>
              <c:numRef>
                <c:f>adhesiveness!$G$82:$G$87</c:f>
                <c:numCache>
                  <c:formatCode>General</c:formatCode>
                  <c:ptCount val="6"/>
                  <c:pt idx="0">
                    <c:v>0.75629227942899924</c:v>
                  </c:pt>
                  <c:pt idx="1">
                    <c:v>0.55518974563941503</c:v>
                  </c:pt>
                  <c:pt idx="2">
                    <c:v>8.1527834297721764</c:v>
                  </c:pt>
                  <c:pt idx="3">
                    <c:v>1.2629624176576251</c:v>
                  </c:pt>
                  <c:pt idx="4">
                    <c:v>1.2047472175052236</c:v>
                  </c:pt>
                  <c:pt idx="5">
                    <c:v>0.23543376747219841</c:v>
                  </c:pt>
                </c:numCache>
              </c:numRef>
            </c:minus>
          </c:errBars>
          <c:cat>
            <c:numRef>
              <c:f>adhesiveness!$D$82:$D$87</c:f>
              <c:numCache>
                <c:formatCode>0%</c:formatCode>
                <c:ptCount val="6"/>
                <c:pt idx="0">
                  <c:v>0</c:v>
                </c:pt>
                <c:pt idx="1">
                  <c:v>0.05</c:v>
                </c:pt>
                <c:pt idx="2">
                  <c:v>0.1</c:v>
                </c:pt>
                <c:pt idx="3">
                  <c:v>0.15</c:v>
                </c:pt>
                <c:pt idx="4">
                  <c:v>0.2</c:v>
                </c:pt>
                <c:pt idx="5">
                  <c:v>0.3</c:v>
                </c:pt>
              </c:numCache>
            </c:numRef>
          </c:cat>
          <c:val>
            <c:numRef>
              <c:f>adhesiveness!$F$82:$F$87</c:f>
              <c:numCache>
                <c:formatCode>###0.000;\-###0.000</c:formatCode>
                <c:ptCount val="6"/>
                <c:pt idx="0">
                  <c:v>3.3118073390649427E-3</c:v>
                </c:pt>
                <c:pt idx="1">
                  <c:v>0.23989904412356275</c:v>
                </c:pt>
                <c:pt idx="2">
                  <c:v>-5.1800806542159439</c:v>
                </c:pt>
                <c:pt idx="3">
                  <c:v>-0.35664025282562412</c:v>
                </c:pt>
                <c:pt idx="4">
                  <c:v>-0.67871351654975387</c:v>
                </c:pt>
                <c:pt idx="5">
                  <c:v>0.27570796097720929</c:v>
                </c:pt>
              </c:numCache>
            </c:numRef>
          </c:val>
          <c:extLst>
            <c:ext xmlns:c16="http://schemas.microsoft.com/office/drawing/2014/chart" uri="{C3380CC4-5D6E-409C-BE32-E72D297353CC}">
              <c16:uniqueId val="{00000000-50E8-4D9A-8129-32EF3EC8B928}"/>
            </c:ext>
          </c:extLst>
        </c:ser>
        <c:dLbls>
          <c:showLegendKey val="0"/>
          <c:showVal val="0"/>
          <c:showCatName val="0"/>
          <c:showSerName val="0"/>
          <c:showPercent val="0"/>
          <c:showBubbleSize val="0"/>
        </c:dLbls>
        <c:gapWidth val="219"/>
        <c:overlap val="-27"/>
        <c:axId val="483306256"/>
        <c:axId val="1"/>
      </c:barChart>
      <c:catAx>
        <c:axId val="483306256"/>
        <c:scaling>
          <c:orientation val="minMax"/>
        </c:scaling>
        <c:delete val="0"/>
        <c:axPos val="b"/>
        <c:title>
          <c:tx>
            <c:rich>
              <a:bodyPr/>
              <a:lstStyle/>
              <a:p>
                <a:pPr>
                  <a:defRPr/>
                </a:pPr>
                <a:r>
                  <a:rPr lang="en-US"/>
                  <a:t>Water content</a:t>
                </a:r>
              </a:p>
            </c:rich>
          </c:tx>
          <c:layout/>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Adhesiveness (g/sec)</a:t>
                </a:r>
              </a:p>
            </c:rich>
          </c:tx>
          <c:layout/>
          <c:overlay val="0"/>
        </c:title>
        <c:numFmt formatCode="###0.000;\-###0.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330625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Adhesiveness (strain at 75%)</a:t>
            </a:r>
            <a:endParaRPr lang="en-US">
              <a:effectLst/>
            </a:endParaRPr>
          </a:p>
        </c:rich>
      </c:tx>
      <c:layout/>
      <c:overlay val="0"/>
      <c:spPr>
        <a:noFill/>
        <a:ln w="25400">
          <a:noFill/>
        </a:ln>
      </c:spPr>
    </c:title>
    <c:autoTitleDeleted val="0"/>
    <c:plotArea>
      <c:layout/>
      <c:barChart>
        <c:barDir val="col"/>
        <c:grouping val="clustered"/>
        <c:varyColors val="0"/>
        <c:ser>
          <c:idx val="0"/>
          <c:order val="0"/>
          <c:tx>
            <c:strRef>
              <c:f>adhesiveness!$F$90</c:f>
              <c:strCache>
                <c:ptCount val="1"/>
                <c:pt idx="0">
                  <c:v>adhesiveness</c:v>
                </c:pt>
              </c:strCache>
            </c:strRef>
          </c:tx>
          <c:spPr>
            <a:solidFill>
              <a:srgbClr val="5B9BD5"/>
            </a:solidFill>
            <a:ln w="25400">
              <a:noFill/>
            </a:ln>
          </c:spPr>
          <c:invertIfNegative val="0"/>
          <c:errBars>
            <c:errBarType val="both"/>
            <c:errValType val="cust"/>
            <c:noEndCap val="0"/>
            <c:plus>
              <c:numRef>
                <c:f>adhesiveness!$G$91:$G$96</c:f>
                <c:numCache>
                  <c:formatCode>General</c:formatCode>
                  <c:ptCount val="6"/>
                  <c:pt idx="0">
                    <c:v>0.74921815692390148</c:v>
                  </c:pt>
                  <c:pt idx="1">
                    <c:v>0.86899503524001032</c:v>
                  </c:pt>
                  <c:pt idx="2">
                    <c:v>1.5398874160192082</c:v>
                  </c:pt>
                  <c:pt idx="3">
                    <c:v>0.33564366021096037</c:v>
                  </c:pt>
                  <c:pt idx="4">
                    <c:v>0.52166374102373747</c:v>
                  </c:pt>
                  <c:pt idx="5">
                    <c:v>0.23173935911741125</c:v>
                  </c:pt>
                </c:numCache>
              </c:numRef>
            </c:plus>
            <c:minus>
              <c:numRef>
                <c:f>adhesiveness!$G$91:$G$96</c:f>
                <c:numCache>
                  <c:formatCode>General</c:formatCode>
                  <c:ptCount val="6"/>
                  <c:pt idx="0">
                    <c:v>0.74921815692390148</c:v>
                  </c:pt>
                  <c:pt idx="1">
                    <c:v>0.86899503524001032</c:v>
                  </c:pt>
                  <c:pt idx="2">
                    <c:v>1.5398874160192082</c:v>
                  </c:pt>
                  <c:pt idx="3">
                    <c:v>0.33564366021096037</c:v>
                  </c:pt>
                  <c:pt idx="4">
                    <c:v>0.52166374102373747</c:v>
                  </c:pt>
                  <c:pt idx="5">
                    <c:v>0.23173935911741125</c:v>
                  </c:pt>
                </c:numCache>
              </c:numRef>
            </c:minus>
          </c:errBars>
          <c:cat>
            <c:numRef>
              <c:f>adhesiveness!$D$91:$D$96</c:f>
              <c:numCache>
                <c:formatCode>0%</c:formatCode>
                <c:ptCount val="6"/>
                <c:pt idx="0">
                  <c:v>0</c:v>
                </c:pt>
                <c:pt idx="1">
                  <c:v>0.05</c:v>
                </c:pt>
                <c:pt idx="2">
                  <c:v>0.1</c:v>
                </c:pt>
                <c:pt idx="3">
                  <c:v>0.15</c:v>
                </c:pt>
                <c:pt idx="4">
                  <c:v>0.2</c:v>
                </c:pt>
                <c:pt idx="5">
                  <c:v>0.3</c:v>
                </c:pt>
              </c:numCache>
            </c:numRef>
          </c:cat>
          <c:val>
            <c:numRef>
              <c:f>adhesiveness!$F$91:$F$96</c:f>
              <c:numCache>
                <c:formatCode>###0.000;\-###0.000</c:formatCode>
                <c:ptCount val="6"/>
                <c:pt idx="0">
                  <c:v>-0.58846676656021757</c:v>
                </c:pt>
                <c:pt idx="1">
                  <c:v>-0.52699134282881699</c:v>
                </c:pt>
                <c:pt idx="2">
                  <c:v>-1.7947925898148718</c:v>
                </c:pt>
                <c:pt idx="3">
                  <c:v>-5.1126025796825715E-2</c:v>
                </c:pt>
                <c:pt idx="4">
                  <c:v>0.12336482338019183</c:v>
                </c:pt>
                <c:pt idx="5">
                  <c:v>0.41232001371366445</c:v>
                </c:pt>
              </c:numCache>
            </c:numRef>
          </c:val>
          <c:extLst>
            <c:ext xmlns:c16="http://schemas.microsoft.com/office/drawing/2014/chart" uri="{C3380CC4-5D6E-409C-BE32-E72D297353CC}">
              <c16:uniqueId val="{00000000-05B4-429D-98BF-B62B180768A8}"/>
            </c:ext>
          </c:extLst>
        </c:ser>
        <c:dLbls>
          <c:showLegendKey val="0"/>
          <c:showVal val="0"/>
          <c:showCatName val="0"/>
          <c:showSerName val="0"/>
          <c:showPercent val="0"/>
          <c:showBubbleSize val="0"/>
        </c:dLbls>
        <c:gapWidth val="219"/>
        <c:overlap val="-27"/>
        <c:axId val="475416840"/>
        <c:axId val="1"/>
      </c:barChart>
      <c:catAx>
        <c:axId val="475416840"/>
        <c:scaling>
          <c:orientation val="minMax"/>
        </c:scaling>
        <c:delete val="0"/>
        <c:axPos val="b"/>
        <c:title>
          <c:tx>
            <c:rich>
              <a:bodyPr/>
              <a:lstStyle/>
              <a:p>
                <a:pPr>
                  <a:defRPr/>
                </a:pPr>
                <a:r>
                  <a:rPr lang="en-US"/>
                  <a:t>Water content</a:t>
                </a:r>
              </a:p>
            </c:rich>
          </c:tx>
          <c:layout/>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Adhesiveness (g/sec)</a:t>
                </a:r>
              </a:p>
            </c:rich>
          </c:tx>
          <c:layout/>
          <c:overlay val="0"/>
        </c:title>
        <c:numFmt formatCode="###0.000;\-###0.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41684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Springiness (strain</a:t>
            </a:r>
            <a:r>
              <a:rPr lang="en-US" b="1" baseline="0"/>
              <a:t> at 35%)</a:t>
            </a:r>
            <a:endParaRPr lang="en-US" b="1"/>
          </a:p>
        </c:rich>
      </c:tx>
      <c:layout/>
      <c:overlay val="0"/>
      <c:spPr>
        <a:noFill/>
        <a:ln w="25400">
          <a:noFill/>
        </a:ln>
      </c:spPr>
    </c:title>
    <c:autoTitleDeleted val="0"/>
    <c:plotArea>
      <c:layout/>
      <c:barChart>
        <c:barDir val="col"/>
        <c:grouping val="clustered"/>
        <c:varyColors val="0"/>
        <c:ser>
          <c:idx val="0"/>
          <c:order val="0"/>
          <c:tx>
            <c:strRef>
              <c:f>springiness!$F$80</c:f>
              <c:strCache>
                <c:ptCount val="1"/>
                <c:pt idx="0">
                  <c:v>springiness</c:v>
                </c:pt>
              </c:strCache>
            </c:strRef>
          </c:tx>
          <c:spPr>
            <a:solidFill>
              <a:srgbClr val="5B9BD5"/>
            </a:solidFill>
            <a:ln w="25400">
              <a:noFill/>
            </a:ln>
          </c:spPr>
          <c:invertIfNegative val="0"/>
          <c:errBars>
            <c:errBarType val="both"/>
            <c:errValType val="cust"/>
            <c:noEndCap val="0"/>
            <c:plus>
              <c:numRef>
                <c:f>springiness!$G$81:$G$86</c:f>
                <c:numCache>
                  <c:formatCode>General</c:formatCode>
                  <c:ptCount val="6"/>
                  <c:pt idx="0">
                    <c:v>6.3099461521067584</c:v>
                  </c:pt>
                  <c:pt idx="1">
                    <c:v>16.593014878162631</c:v>
                  </c:pt>
                  <c:pt idx="2">
                    <c:v>2.6182382031675839</c:v>
                  </c:pt>
                  <c:pt idx="3">
                    <c:v>27.456088766083337</c:v>
                  </c:pt>
                  <c:pt idx="4">
                    <c:v>1.972343004345533</c:v>
                  </c:pt>
                  <c:pt idx="5">
                    <c:v>0.38895747263329428</c:v>
                  </c:pt>
                </c:numCache>
              </c:numRef>
            </c:plus>
            <c:minus>
              <c:numRef>
                <c:f>springiness!$G$81:$G$86</c:f>
                <c:numCache>
                  <c:formatCode>General</c:formatCode>
                  <c:ptCount val="6"/>
                  <c:pt idx="0">
                    <c:v>6.3099461521067584</c:v>
                  </c:pt>
                  <c:pt idx="1">
                    <c:v>16.593014878162631</c:v>
                  </c:pt>
                  <c:pt idx="2">
                    <c:v>2.6182382031675839</c:v>
                  </c:pt>
                  <c:pt idx="3">
                    <c:v>27.456088766083337</c:v>
                  </c:pt>
                  <c:pt idx="4">
                    <c:v>1.972343004345533</c:v>
                  </c:pt>
                  <c:pt idx="5">
                    <c:v>0.38895747263329428</c:v>
                  </c:pt>
                </c:numCache>
              </c:numRef>
            </c:minus>
          </c:errBars>
          <c:cat>
            <c:numRef>
              <c:f>springiness!$D$81:$D$86</c:f>
              <c:numCache>
                <c:formatCode>0%</c:formatCode>
                <c:ptCount val="6"/>
                <c:pt idx="0">
                  <c:v>0</c:v>
                </c:pt>
                <c:pt idx="1">
                  <c:v>0.05</c:v>
                </c:pt>
                <c:pt idx="2">
                  <c:v>0.1</c:v>
                </c:pt>
                <c:pt idx="3">
                  <c:v>0.15</c:v>
                </c:pt>
                <c:pt idx="4">
                  <c:v>0.2</c:v>
                </c:pt>
                <c:pt idx="5">
                  <c:v>0.3</c:v>
                </c:pt>
              </c:numCache>
            </c:numRef>
          </c:cat>
          <c:val>
            <c:numRef>
              <c:f>springiness!$F$81:$F$86</c:f>
              <c:numCache>
                <c:formatCode>###0.000;\-###0.000</c:formatCode>
                <c:ptCount val="6"/>
                <c:pt idx="0">
                  <c:v>86.783489887448567</c:v>
                </c:pt>
                <c:pt idx="1">
                  <c:v>71.507603061314839</c:v>
                </c:pt>
                <c:pt idx="2">
                  <c:v>89.625695326600194</c:v>
                </c:pt>
                <c:pt idx="3">
                  <c:v>77.392898410961593</c:v>
                </c:pt>
                <c:pt idx="4">
                  <c:v>91.841166773069588</c:v>
                </c:pt>
                <c:pt idx="5">
                  <c:v>92.579362769149384</c:v>
                </c:pt>
              </c:numCache>
            </c:numRef>
          </c:val>
          <c:extLst>
            <c:ext xmlns:c16="http://schemas.microsoft.com/office/drawing/2014/chart" uri="{C3380CC4-5D6E-409C-BE32-E72D297353CC}">
              <c16:uniqueId val="{00000000-F8DA-4F43-A91E-79A8AE9C0604}"/>
            </c:ext>
          </c:extLst>
        </c:ser>
        <c:dLbls>
          <c:showLegendKey val="0"/>
          <c:showVal val="0"/>
          <c:showCatName val="0"/>
          <c:showSerName val="0"/>
          <c:showPercent val="0"/>
          <c:showBubbleSize val="0"/>
        </c:dLbls>
        <c:gapWidth val="219"/>
        <c:overlap val="-27"/>
        <c:axId val="483703816"/>
        <c:axId val="1"/>
      </c:barChart>
      <c:catAx>
        <c:axId val="483703816"/>
        <c:scaling>
          <c:orientation val="minMax"/>
        </c:scaling>
        <c:delete val="0"/>
        <c:axPos val="b"/>
        <c:title>
          <c:tx>
            <c:rich>
              <a:bodyPr/>
              <a:lstStyle/>
              <a:p>
                <a:pPr>
                  <a:defRPr/>
                </a:pPr>
                <a:r>
                  <a:rPr lang="en-US"/>
                  <a:t>Water content</a:t>
                </a:r>
              </a:p>
            </c:rich>
          </c:tx>
          <c:layout/>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springiness (%)</a:t>
                </a:r>
              </a:p>
            </c:rich>
          </c:tx>
          <c:layout/>
          <c:overlay val="0"/>
        </c:title>
        <c:numFmt formatCode="###0.000;\-###0.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370381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Springiness </a:t>
            </a:r>
            <a:r>
              <a:rPr lang="en-US" sz="1400" b="1" i="0" u="none" strike="noStrike" baseline="0">
                <a:effectLst/>
              </a:rPr>
              <a:t>(strain at 75%)</a:t>
            </a:r>
            <a:endParaRPr lang="en-US" b="1"/>
          </a:p>
        </c:rich>
      </c:tx>
      <c:layout/>
      <c:overlay val="0"/>
      <c:spPr>
        <a:noFill/>
        <a:ln w="25400">
          <a:noFill/>
        </a:ln>
      </c:spPr>
    </c:title>
    <c:autoTitleDeleted val="0"/>
    <c:plotArea>
      <c:layout/>
      <c:barChart>
        <c:barDir val="col"/>
        <c:grouping val="clustered"/>
        <c:varyColors val="0"/>
        <c:ser>
          <c:idx val="0"/>
          <c:order val="0"/>
          <c:tx>
            <c:strRef>
              <c:f>springiness!$F$89</c:f>
              <c:strCache>
                <c:ptCount val="1"/>
                <c:pt idx="0">
                  <c:v>springiness</c:v>
                </c:pt>
              </c:strCache>
            </c:strRef>
          </c:tx>
          <c:spPr>
            <a:solidFill>
              <a:srgbClr val="5B9BD5"/>
            </a:solidFill>
            <a:ln w="25400">
              <a:noFill/>
            </a:ln>
          </c:spPr>
          <c:invertIfNegative val="0"/>
          <c:errBars>
            <c:errBarType val="both"/>
            <c:errValType val="cust"/>
            <c:noEndCap val="0"/>
            <c:plus>
              <c:numRef>
                <c:f>springiness!$G$90:$G$95</c:f>
                <c:numCache>
                  <c:formatCode>General</c:formatCode>
                  <c:ptCount val="6"/>
                  <c:pt idx="0">
                    <c:v>1.3244719707619275</c:v>
                  </c:pt>
                  <c:pt idx="1">
                    <c:v>16.773958317995326</c:v>
                  </c:pt>
                  <c:pt idx="2">
                    <c:v>0.37735820045417062</c:v>
                  </c:pt>
                  <c:pt idx="3">
                    <c:v>0.54751612439753838</c:v>
                  </c:pt>
                  <c:pt idx="4">
                    <c:v>17.48180466569746</c:v>
                  </c:pt>
                  <c:pt idx="5">
                    <c:v>19.361261863693922</c:v>
                  </c:pt>
                </c:numCache>
              </c:numRef>
            </c:plus>
            <c:minus>
              <c:numRef>
                <c:f>springiness!$G$90:$G$95</c:f>
                <c:numCache>
                  <c:formatCode>General</c:formatCode>
                  <c:ptCount val="6"/>
                  <c:pt idx="0">
                    <c:v>1.3244719707619275</c:v>
                  </c:pt>
                  <c:pt idx="1">
                    <c:v>16.773958317995326</c:v>
                  </c:pt>
                  <c:pt idx="2">
                    <c:v>0.37735820045417062</c:v>
                  </c:pt>
                  <c:pt idx="3">
                    <c:v>0.54751612439753838</c:v>
                  </c:pt>
                  <c:pt idx="4">
                    <c:v>17.48180466569746</c:v>
                  </c:pt>
                  <c:pt idx="5">
                    <c:v>19.361261863693922</c:v>
                  </c:pt>
                </c:numCache>
              </c:numRef>
            </c:minus>
          </c:errBars>
          <c:cat>
            <c:numRef>
              <c:f>springiness!$D$90:$D$95</c:f>
              <c:numCache>
                <c:formatCode>0%</c:formatCode>
                <c:ptCount val="6"/>
                <c:pt idx="0">
                  <c:v>0</c:v>
                </c:pt>
                <c:pt idx="1">
                  <c:v>0.05</c:v>
                </c:pt>
                <c:pt idx="2">
                  <c:v>0.1</c:v>
                </c:pt>
                <c:pt idx="3">
                  <c:v>0.15</c:v>
                </c:pt>
                <c:pt idx="4">
                  <c:v>0.2</c:v>
                </c:pt>
                <c:pt idx="5">
                  <c:v>0.3</c:v>
                </c:pt>
              </c:numCache>
            </c:numRef>
          </c:cat>
          <c:val>
            <c:numRef>
              <c:f>springiness!$F$90:$F$95</c:f>
              <c:numCache>
                <c:formatCode>###0.000;\-###0.000</c:formatCode>
                <c:ptCount val="6"/>
                <c:pt idx="0">
                  <c:v>93.813362900969764</c:v>
                </c:pt>
                <c:pt idx="1">
                  <c:v>82.776052914496361</c:v>
                </c:pt>
                <c:pt idx="2">
                  <c:v>94.377409593689649</c:v>
                </c:pt>
                <c:pt idx="3">
                  <c:v>95.67501086574714</c:v>
                </c:pt>
                <c:pt idx="4">
                  <c:v>88.664438978531507</c:v>
                </c:pt>
                <c:pt idx="5">
                  <c:v>73.86344634464686</c:v>
                </c:pt>
              </c:numCache>
            </c:numRef>
          </c:val>
          <c:extLst>
            <c:ext xmlns:c16="http://schemas.microsoft.com/office/drawing/2014/chart" uri="{C3380CC4-5D6E-409C-BE32-E72D297353CC}">
              <c16:uniqueId val="{00000000-BFA0-498E-9AAE-9C26710E6CEA}"/>
            </c:ext>
          </c:extLst>
        </c:ser>
        <c:dLbls>
          <c:showLegendKey val="0"/>
          <c:showVal val="0"/>
          <c:showCatName val="0"/>
          <c:showSerName val="0"/>
          <c:showPercent val="0"/>
          <c:showBubbleSize val="0"/>
        </c:dLbls>
        <c:gapWidth val="219"/>
        <c:overlap val="-27"/>
        <c:axId val="483706768"/>
        <c:axId val="1"/>
      </c:barChart>
      <c:catAx>
        <c:axId val="483706768"/>
        <c:scaling>
          <c:orientation val="minMax"/>
        </c:scaling>
        <c:delete val="0"/>
        <c:axPos val="b"/>
        <c:title>
          <c:tx>
            <c:rich>
              <a:bodyPr/>
              <a:lstStyle/>
              <a:p>
                <a:pPr>
                  <a:defRPr/>
                </a:pPr>
                <a:r>
                  <a:rPr lang="en-US"/>
                  <a:t>Water content</a:t>
                </a:r>
              </a:p>
            </c:rich>
          </c:tx>
          <c:layout>
            <c:manualLayout>
              <c:xMode val="edge"/>
              <c:yMode val="edge"/>
              <c:x val="0.46213079615048119"/>
              <c:y val="0.88544245084118589"/>
            </c:manualLayout>
          </c:layout>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a:pPr>
                <a:r>
                  <a:rPr lang="en-US" sz="1000" b="1" i="0" baseline="0">
                    <a:effectLst/>
                  </a:rPr>
                  <a:t>springiness (%)</a:t>
                </a:r>
                <a:endParaRPr lang="en-US" sz="1000">
                  <a:effectLst/>
                </a:endParaRPr>
              </a:p>
            </c:rich>
          </c:tx>
          <c:layout/>
          <c:overlay val="0"/>
        </c:title>
        <c:numFmt formatCode="###0.000;\-###0.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3706768"/>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Chewiness at strain 75%</a:t>
            </a:r>
            <a:endParaRPr lang="en-US">
              <a:effectLst/>
            </a:endParaRPr>
          </a:p>
        </c:rich>
      </c:tx>
      <c:layout/>
      <c:overlay val="0"/>
      <c:spPr>
        <a:noFill/>
        <a:ln w="25400">
          <a:noFill/>
        </a:ln>
      </c:spPr>
    </c:title>
    <c:autoTitleDeleted val="0"/>
    <c:plotArea>
      <c:layout/>
      <c:barChart>
        <c:barDir val="col"/>
        <c:grouping val="clustered"/>
        <c:varyColors val="0"/>
        <c:ser>
          <c:idx val="0"/>
          <c:order val="0"/>
          <c:spPr>
            <a:solidFill>
              <a:srgbClr val="5B9BD5"/>
            </a:solidFill>
            <a:ln w="25400">
              <a:noFill/>
            </a:ln>
          </c:spPr>
          <c:invertIfNegative val="0"/>
          <c:errBars>
            <c:errBarType val="both"/>
            <c:errValType val="cust"/>
            <c:noEndCap val="0"/>
            <c:plus>
              <c:numRef>
                <c:f>Chewiness!$G$91:$G$96</c:f>
                <c:numCache>
                  <c:formatCode>General</c:formatCode>
                  <c:ptCount val="6"/>
                  <c:pt idx="0">
                    <c:v>202.82757150290993</c:v>
                  </c:pt>
                  <c:pt idx="1">
                    <c:v>1710.5398375300349</c:v>
                  </c:pt>
                  <c:pt idx="2">
                    <c:v>265.36129997836281</c:v>
                  </c:pt>
                  <c:pt idx="3">
                    <c:v>650.98134763333519</c:v>
                  </c:pt>
                  <c:pt idx="4">
                    <c:v>1299.3338170397931</c:v>
                  </c:pt>
                  <c:pt idx="5">
                    <c:v>457.92222119447905</c:v>
                  </c:pt>
                </c:numCache>
              </c:numRef>
            </c:plus>
            <c:minus>
              <c:numRef>
                <c:f>Chewiness!$G$91:$G$96</c:f>
                <c:numCache>
                  <c:formatCode>General</c:formatCode>
                  <c:ptCount val="6"/>
                  <c:pt idx="0">
                    <c:v>202.82757150290993</c:v>
                  </c:pt>
                  <c:pt idx="1">
                    <c:v>1710.5398375300349</c:v>
                  </c:pt>
                  <c:pt idx="2">
                    <c:v>265.36129997836281</c:v>
                  </c:pt>
                  <c:pt idx="3">
                    <c:v>650.98134763333519</c:v>
                  </c:pt>
                  <c:pt idx="4">
                    <c:v>1299.3338170397931</c:v>
                  </c:pt>
                  <c:pt idx="5">
                    <c:v>457.92222119447905</c:v>
                  </c:pt>
                </c:numCache>
              </c:numRef>
            </c:minus>
          </c:errBars>
          <c:cat>
            <c:numRef>
              <c:f>Chewiness!$D$91:$D$96</c:f>
              <c:numCache>
                <c:formatCode>0%</c:formatCode>
                <c:ptCount val="6"/>
                <c:pt idx="0">
                  <c:v>0</c:v>
                </c:pt>
                <c:pt idx="1">
                  <c:v>0.05</c:v>
                </c:pt>
                <c:pt idx="2">
                  <c:v>0.1</c:v>
                </c:pt>
                <c:pt idx="3">
                  <c:v>0.15</c:v>
                </c:pt>
                <c:pt idx="4">
                  <c:v>0.2</c:v>
                </c:pt>
                <c:pt idx="5">
                  <c:v>0.3</c:v>
                </c:pt>
              </c:numCache>
            </c:numRef>
          </c:cat>
          <c:val>
            <c:numRef>
              <c:f>Chewiness!$F$91:$F$96</c:f>
              <c:numCache>
                <c:formatCode>0_);\(0\)</c:formatCode>
                <c:ptCount val="6"/>
                <c:pt idx="0">
                  <c:v>8031.5132111712637</c:v>
                </c:pt>
                <c:pt idx="1">
                  <c:v>6315.6761297517141</c:v>
                </c:pt>
                <c:pt idx="2">
                  <c:v>5234.8703506816646</c:v>
                </c:pt>
                <c:pt idx="3">
                  <c:v>5262.5339695233388</c:v>
                </c:pt>
                <c:pt idx="4">
                  <c:v>5039.4002218399755</c:v>
                </c:pt>
                <c:pt idx="5">
                  <c:v>1359.0877258011637</c:v>
                </c:pt>
              </c:numCache>
            </c:numRef>
          </c:val>
          <c:extLst>
            <c:ext xmlns:c16="http://schemas.microsoft.com/office/drawing/2014/chart" uri="{C3380CC4-5D6E-409C-BE32-E72D297353CC}">
              <c16:uniqueId val="{00000000-75AB-4872-8668-DCCED64BDC8C}"/>
            </c:ext>
          </c:extLst>
        </c:ser>
        <c:dLbls>
          <c:showLegendKey val="0"/>
          <c:showVal val="0"/>
          <c:showCatName val="0"/>
          <c:showSerName val="0"/>
          <c:showPercent val="0"/>
          <c:showBubbleSize val="0"/>
        </c:dLbls>
        <c:gapWidth val="219"/>
        <c:overlap val="-27"/>
        <c:axId val="490101472"/>
        <c:axId val="1"/>
      </c:barChart>
      <c:catAx>
        <c:axId val="490101472"/>
        <c:scaling>
          <c:orientation val="minMax"/>
        </c:scaling>
        <c:delete val="0"/>
        <c:axPos val="b"/>
        <c:title>
          <c:tx>
            <c:rich>
              <a:bodyPr/>
              <a:lstStyle/>
              <a:p>
                <a:pPr>
                  <a:defRPr/>
                </a:pPr>
                <a:r>
                  <a:rPr lang="en-US"/>
                  <a:t>Water content</a:t>
                </a:r>
              </a:p>
            </c:rich>
          </c:tx>
          <c:layout/>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Chewiness</a:t>
                </a:r>
              </a:p>
            </c:rich>
          </c:tx>
          <c:layout/>
          <c:overlay val="0"/>
        </c:title>
        <c:numFmt formatCode="0_);\(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0101472"/>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Chewiness at strain 35%</a:t>
            </a:r>
          </a:p>
        </c:rich>
      </c:tx>
      <c:layout/>
      <c:overlay val="0"/>
      <c:spPr>
        <a:noFill/>
        <a:ln w="25400">
          <a:noFill/>
        </a:ln>
      </c:spPr>
    </c:title>
    <c:autoTitleDeleted val="0"/>
    <c:plotArea>
      <c:layout/>
      <c:barChart>
        <c:barDir val="col"/>
        <c:grouping val="clustered"/>
        <c:varyColors val="0"/>
        <c:ser>
          <c:idx val="0"/>
          <c:order val="0"/>
          <c:tx>
            <c:strRef>
              <c:f>Chewiness!$F$81</c:f>
              <c:strCache>
                <c:ptCount val="1"/>
                <c:pt idx="0">
                  <c:v>Chewiness</c:v>
                </c:pt>
              </c:strCache>
            </c:strRef>
          </c:tx>
          <c:spPr>
            <a:solidFill>
              <a:srgbClr val="5B9BD5"/>
            </a:solidFill>
            <a:ln w="25400">
              <a:noFill/>
            </a:ln>
          </c:spPr>
          <c:invertIfNegative val="0"/>
          <c:errBars>
            <c:errBarType val="both"/>
            <c:errValType val="stdErr"/>
            <c:noEndCap val="0"/>
          </c:errBars>
          <c:cat>
            <c:numRef>
              <c:f>Chewiness!$D$82:$D$87</c:f>
              <c:numCache>
                <c:formatCode>0%</c:formatCode>
                <c:ptCount val="6"/>
                <c:pt idx="0">
                  <c:v>0</c:v>
                </c:pt>
                <c:pt idx="1">
                  <c:v>0.05</c:v>
                </c:pt>
                <c:pt idx="2">
                  <c:v>0.1</c:v>
                </c:pt>
                <c:pt idx="3">
                  <c:v>0.15</c:v>
                </c:pt>
                <c:pt idx="4">
                  <c:v>0.2</c:v>
                </c:pt>
                <c:pt idx="5">
                  <c:v>0.3</c:v>
                </c:pt>
              </c:numCache>
            </c:numRef>
          </c:cat>
          <c:val>
            <c:numRef>
              <c:f>Chewiness!$F$82:$F$87</c:f>
              <c:numCache>
                <c:formatCode>0_);\(0\)</c:formatCode>
                <c:ptCount val="6"/>
                <c:pt idx="0">
                  <c:v>5039.8232744518773</c:v>
                </c:pt>
                <c:pt idx="1">
                  <c:v>3803.5172849247851</c:v>
                </c:pt>
                <c:pt idx="2">
                  <c:v>4554.5116234322959</c:v>
                </c:pt>
                <c:pt idx="3">
                  <c:v>1689.1567993387605</c:v>
                </c:pt>
                <c:pt idx="4">
                  <c:v>3740.6746362027666</c:v>
                </c:pt>
                <c:pt idx="5">
                  <c:v>1787.9000699898297</c:v>
                </c:pt>
              </c:numCache>
            </c:numRef>
          </c:val>
          <c:extLst>
            <c:ext xmlns:c16="http://schemas.microsoft.com/office/drawing/2014/chart" uri="{C3380CC4-5D6E-409C-BE32-E72D297353CC}">
              <c16:uniqueId val="{00000000-175C-44B7-A37B-A0AE297D9842}"/>
            </c:ext>
          </c:extLst>
        </c:ser>
        <c:dLbls>
          <c:showLegendKey val="0"/>
          <c:showVal val="0"/>
          <c:showCatName val="0"/>
          <c:showSerName val="0"/>
          <c:showPercent val="0"/>
          <c:showBubbleSize val="0"/>
        </c:dLbls>
        <c:gapWidth val="219"/>
        <c:overlap val="-27"/>
        <c:axId val="519265376"/>
        <c:axId val="1"/>
      </c:barChart>
      <c:catAx>
        <c:axId val="519265376"/>
        <c:scaling>
          <c:orientation val="minMax"/>
        </c:scaling>
        <c:delete val="0"/>
        <c:axPos val="b"/>
        <c:title>
          <c:tx>
            <c:rich>
              <a:bodyPr/>
              <a:lstStyle/>
              <a:p>
                <a:pPr>
                  <a:defRPr/>
                </a:pPr>
                <a:r>
                  <a:rPr lang="en-US"/>
                  <a:t>Water content</a:t>
                </a:r>
              </a:p>
            </c:rich>
          </c:tx>
          <c:layout/>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Chewiness</a:t>
                </a:r>
              </a:p>
            </c:rich>
          </c:tx>
          <c:layout/>
          <c:overlay val="0"/>
        </c:title>
        <c:numFmt formatCode="0_);\(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26537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C7007-B4AE-4B4C-8AE3-21CCAE8C4C71}" type="datetimeFigureOut">
              <a:rPr lang="en-US" smtClean="0"/>
              <a:t>10/31/2020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8CB05-9F98-49EC-8DB8-3AA656EA71A5}" type="slidenum">
              <a:rPr lang="en-US" smtClean="0"/>
              <a:t>‹#›</a:t>
            </a:fld>
            <a:endParaRPr lang="en-US"/>
          </a:p>
        </p:txBody>
      </p:sp>
    </p:spTree>
    <p:extLst>
      <p:ext uri="{BB962C8B-B14F-4D97-AF65-F5344CB8AC3E}">
        <p14:creationId xmlns:p14="http://schemas.microsoft.com/office/powerpoint/2010/main" val="2225602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58255" indent="-291636">
              <a:spcBef>
                <a:spcPct val="30000"/>
              </a:spcBef>
              <a:defRPr sz="1200">
                <a:solidFill>
                  <a:schemeClr val="tx1"/>
                </a:solidFill>
                <a:latin typeface="Calibri" panose="020F0502020204030204" pitchFamily="34" charset="0"/>
                <a:ea typeface="SimSun" panose="02010600030101010101" pitchFamily="2" charset="-122"/>
              </a:defRPr>
            </a:lvl2pPr>
            <a:lvl3pPr marL="1166546" indent="-233309">
              <a:spcBef>
                <a:spcPct val="30000"/>
              </a:spcBef>
              <a:defRPr sz="1200">
                <a:solidFill>
                  <a:schemeClr val="tx1"/>
                </a:solidFill>
                <a:latin typeface="Calibri" panose="020F0502020204030204" pitchFamily="34" charset="0"/>
                <a:ea typeface="SimSun" panose="02010600030101010101" pitchFamily="2" charset="-122"/>
              </a:defRPr>
            </a:lvl3pPr>
            <a:lvl4pPr marL="1633164" indent="-233309">
              <a:spcBef>
                <a:spcPct val="30000"/>
              </a:spcBef>
              <a:defRPr sz="1200">
                <a:solidFill>
                  <a:schemeClr val="tx1"/>
                </a:solidFill>
                <a:latin typeface="Calibri" panose="020F0502020204030204" pitchFamily="34" charset="0"/>
                <a:ea typeface="SimSun" panose="02010600030101010101" pitchFamily="2" charset="-122"/>
              </a:defRPr>
            </a:lvl4pPr>
            <a:lvl5pPr marL="2099782" indent="-233309">
              <a:spcBef>
                <a:spcPct val="30000"/>
              </a:spcBef>
              <a:defRPr sz="1200">
                <a:solidFill>
                  <a:schemeClr val="tx1"/>
                </a:solidFill>
                <a:latin typeface="Calibri" panose="020F0502020204030204" pitchFamily="34" charset="0"/>
                <a:ea typeface="SimSun" panose="02010600030101010101" pitchFamily="2" charset="-122"/>
              </a:defRPr>
            </a:lvl5pPr>
            <a:lvl6pPr marL="2566401"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3033019"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99637"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966256"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0C5B7ADE-3132-4EAA-BA18-D48E4B9F782B}" type="slidenum">
              <a:rPr lang="en-US" altLang="en-US" smtClean="0">
                <a:latin typeface="Arial" panose="020B0604020202020204" pitchFamily="34" charset="0"/>
              </a:rPr>
              <a:pPr>
                <a:spcBef>
                  <a:spcPct val="0"/>
                </a:spcBef>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77596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58255" indent="-291636">
              <a:spcBef>
                <a:spcPct val="30000"/>
              </a:spcBef>
              <a:defRPr sz="1200">
                <a:solidFill>
                  <a:schemeClr val="tx1"/>
                </a:solidFill>
                <a:latin typeface="Calibri" panose="020F0502020204030204" pitchFamily="34" charset="0"/>
                <a:ea typeface="SimSun" panose="02010600030101010101" pitchFamily="2" charset="-122"/>
              </a:defRPr>
            </a:lvl2pPr>
            <a:lvl3pPr marL="1166546" indent="-233309">
              <a:spcBef>
                <a:spcPct val="30000"/>
              </a:spcBef>
              <a:defRPr sz="1200">
                <a:solidFill>
                  <a:schemeClr val="tx1"/>
                </a:solidFill>
                <a:latin typeface="Calibri" panose="020F0502020204030204" pitchFamily="34" charset="0"/>
                <a:ea typeface="SimSun" panose="02010600030101010101" pitchFamily="2" charset="-122"/>
              </a:defRPr>
            </a:lvl3pPr>
            <a:lvl4pPr marL="1633164" indent="-233309">
              <a:spcBef>
                <a:spcPct val="30000"/>
              </a:spcBef>
              <a:defRPr sz="1200">
                <a:solidFill>
                  <a:schemeClr val="tx1"/>
                </a:solidFill>
                <a:latin typeface="Calibri" panose="020F0502020204030204" pitchFamily="34" charset="0"/>
                <a:ea typeface="SimSun" panose="02010600030101010101" pitchFamily="2" charset="-122"/>
              </a:defRPr>
            </a:lvl4pPr>
            <a:lvl5pPr marL="2099782" indent="-233309">
              <a:spcBef>
                <a:spcPct val="30000"/>
              </a:spcBef>
              <a:defRPr sz="1200">
                <a:solidFill>
                  <a:schemeClr val="tx1"/>
                </a:solidFill>
                <a:latin typeface="Calibri" panose="020F0502020204030204" pitchFamily="34" charset="0"/>
                <a:ea typeface="SimSun" panose="02010600030101010101" pitchFamily="2" charset="-122"/>
              </a:defRPr>
            </a:lvl5pPr>
            <a:lvl6pPr marL="2566401"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3033019"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99637"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966256"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2C6111A6-B2C6-4EDF-B756-33E16FD579DE}" type="slidenum">
              <a:rPr lang="en-US" altLang="en-US" smtClean="0">
                <a:latin typeface="Arial" panose="020B0604020202020204" pitchFamily="34" charset="0"/>
              </a:rPr>
              <a:pPr>
                <a:spcBef>
                  <a:spcPct val="0"/>
                </a:spcBef>
              </a:pPr>
              <a:t>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6263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58255" indent="-291636">
              <a:spcBef>
                <a:spcPct val="30000"/>
              </a:spcBef>
              <a:defRPr sz="1200">
                <a:solidFill>
                  <a:schemeClr val="tx1"/>
                </a:solidFill>
                <a:latin typeface="Calibri" panose="020F0502020204030204" pitchFamily="34" charset="0"/>
                <a:ea typeface="SimSun" panose="02010600030101010101" pitchFamily="2" charset="-122"/>
              </a:defRPr>
            </a:lvl2pPr>
            <a:lvl3pPr marL="1166546" indent="-233309">
              <a:spcBef>
                <a:spcPct val="30000"/>
              </a:spcBef>
              <a:defRPr sz="1200">
                <a:solidFill>
                  <a:schemeClr val="tx1"/>
                </a:solidFill>
                <a:latin typeface="Calibri" panose="020F0502020204030204" pitchFamily="34" charset="0"/>
                <a:ea typeface="SimSun" panose="02010600030101010101" pitchFamily="2" charset="-122"/>
              </a:defRPr>
            </a:lvl3pPr>
            <a:lvl4pPr marL="1633164" indent="-233309">
              <a:spcBef>
                <a:spcPct val="30000"/>
              </a:spcBef>
              <a:defRPr sz="1200">
                <a:solidFill>
                  <a:schemeClr val="tx1"/>
                </a:solidFill>
                <a:latin typeface="Calibri" panose="020F0502020204030204" pitchFamily="34" charset="0"/>
                <a:ea typeface="SimSun" panose="02010600030101010101" pitchFamily="2" charset="-122"/>
              </a:defRPr>
            </a:lvl4pPr>
            <a:lvl5pPr marL="2099782" indent="-233309">
              <a:spcBef>
                <a:spcPct val="30000"/>
              </a:spcBef>
              <a:defRPr sz="1200">
                <a:solidFill>
                  <a:schemeClr val="tx1"/>
                </a:solidFill>
                <a:latin typeface="Calibri" panose="020F0502020204030204" pitchFamily="34" charset="0"/>
                <a:ea typeface="SimSun" panose="02010600030101010101" pitchFamily="2" charset="-122"/>
              </a:defRPr>
            </a:lvl5pPr>
            <a:lvl6pPr marL="2566401"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3033019"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99637"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966256" indent="-233309"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BF90F814-B317-4895-8260-0D63FBAA631E}" type="slidenum">
              <a:rPr lang="en-US" altLang="en-US" smtClean="0">
                <a:latin typeface="Arial" panose="020B0604020202020204" pitchFamily="34" charset="0"/>
              </a:rPr>
              <a:pPr>
                <a:spcBef>
                  <a:spcPct val="0"/>
                </a:spcBef>
              </a:pPr>
              <a:t>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99347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water content showed the medium of the hardness </a:t>
            </a:r>
          </a:p>
        </p:txBody>
      </p:sp>
      <p:sp>
        <p:nvSpPr>
          <p:cNvPr id="4" name="Slide Number Placeholder 3"/>
          <p:cNvSpPr>
            <a:spLocks noGrp="1"/>
          </p:cNvSpPr>
          <p:nvPr>
            <p:ph type="sldNum" sz="quarter" idx="5"/>
          </p:nvPr>
        </p:nvSpPr>
        <p:spPr/>
        <p:txBody>
          <a:bodyPr/>
          <a:lstStyle/>
          <a:p>
            <a:fld id="{E1CA4BA3-A80D-41B1-A413-9B9D088F0B70}" type="slidenum">
              <a:rPr lang="en-US" smtClean="0"/>
              <a:t>12</a:t>
            </a:fld>
            <a:endParaRPr lang="en-US"/>
          </a:p>
        </p:txBody>
      </p:sp>
    </p:spTree>
    <p:extLst>
      <p:ext uri="{BB962C8B-B14F-4D97-AF65-F5344CB8AC3E}">
        <p14:creationId xmlns:p14="http://schemas.microsoft.com/office/powerpoint/2010/main" val="118946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The sausages with 10% of water content showed the highest adhesiveness</a:t>
            </a:r>
          </a:p>
        </p:txBody>
      </p:sp>
      <p:sp>
        <p:nvSpPr>
          <p:cNvPr id="4" name="Slide Number Placeholder 3"/>
          <p:cNvSpPr>
            <a:spLocks noGrp="1"/>
          </p:cNvSpPr>
          <p:nvPr>
            <p:ph type="sldNum" sz="quarter" idx="5"/>
          </p:nvPr>
        </p:nvSpPr>
        <p:spPr/>
        <p:txBody>
          <a:bodyPr/>
          <a:lstStyle/>
          <a:p>
            <a:fld id="{E1CA4BA3-A80D-41B1-A413-9B9D088F0B70}" type="slidenum">
              <a:rPr lang="en-US" smtClean="0"/>
              <a:t>13</a:t>
            </a:fld>
            <a:endParaRPr lang="en-US"/>
          </a:p>
        </p:txBody>
      </p:sp>
    </p:spTree>
    <p:extLst>
      <p:ext uri="{BB962C8B-B14F-4D97-AF65-F5344CB8AC3E}">
        <p14:creationId xmlns:p14="http://schemas.microsoft.com/office/powerpoint/2010/main" val="1391134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sausage with 10% of water content represent the highest </a:t>
            </a:r>
            <a:r>
              <a:rPr lang="en-US" dirty="0" err="1"/>
              <a:t>sprininess</a:t>
            </a:r>
            <a:endParaRPr lang="en-US" dirty="0"/>
          </a:p>
        </p:txBody>
      </p:sp>
      <p:sp>
        <p:nvSpPr>
          <p:cNvPr id="4" name="Slide Number Placeholder 3"/>
          <p:cNvSpPr>
            <a:spLocks noGrp="1"/>
          </p:cNvSpPr>
          <p:nvPr>
            <p:ph type="sldNum" sz="quarter" idx="5"/>
          </p:nvPr>
        </p:nvSpPr>
        <p:spPr/>
        <p:txBody>
          <a:bodyPr/>
          <a:lstStyle/>
          <a:p>
            <a:fld id="{E1CA4BA3-A80D-41B1-A413-9B9D088F0B70}" type="slidenum">
              <a:rPr lang="en-US" smtClean="0"/>
              <a:t>14</a:t>
            </a:fld>
            <a:endParaRPr lang="en-US"/>
          </a:p>
        </p:txBody>
      </p:sp>
    </p:spTree>
    <p:extLst>
      <p:ext uri="{BB962C8B-B14F-4D97-AF65-F5344CB8AC3E}">
        <p14:creationId xmlns:p14="http://schemas.microsoft.com/office/powerpoint/2010/main" val="236207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sausages with 10-15% of water content showed the medium of the chewiness</a:t>
            </a:r>
          </a:p>
        </p:txBody>
      </p:sp>
      <p:sp>
        <p:nvSpPr>
          <p:cNvPr id="4" name="Slide Number Placeholder 3"/>
          <p:cNvSpPr>
            <a:spLocks noGrp="1"/>
          </p:cNvSpPr>
          <p:nvPr>
            <p:ph type="sldNum" sz="quarter" idx="5"/>
          </p:nvPr>
        </p:nvSpPr>
        <p:spPr/>
        <p:txBody>
          <a:bodyPr/>
          <a:lstStyle/>
          <a:p>
            <a:fld id="{E1CA4BA3-A80D-41B1-A413-9B9D088F0B70}" type="slidenum">
              <a:rPr lang="en-US" smtClean="0"/>
              <a:t>15</a:t>
            </a:fld>
            <a:endParaRPr lang="en-US"/>
          </a:p>
        </p:txBody>
      </p:sp>
    </p:spTree>
    <p:extLst>
      <p:ext uri="{BB962C8B-B14F-4D97-AF65-F5344CB8AC3E}">
        <p14:creationId xmlns:p14="http://schemas.microsoft.com/office/powerpoint/2010/main" val="3141292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
        <p:nvSpPr>
          <p:cNvPr id="17" name="TextBox 16"/>
          <p:cNvSpPr txBox="1"/>
          <p:nvPr userDrawn="1"/>
        </p:nvSpPr>
        <p:spPr>
          <a:xfrm>
            <a:off x="1954571" y="149783"/>
            <a:ext cx="10394355" cy="338554"/>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p:txBody>
      </p:sp>
      <p:grpSp>
        <p:nvGrpSpPr>
          <p:cNvPr id="24" name="Group 23">
            <a:extLst>
              <a:ext uri="{FF2B5EF4-FFF2-40B4-BE49-F238E27FC236}">
                <a16:creationId xmlns:a16="http://schemas.microsoft.com/office/drawing/2014/main" id="{10B3FA07-8785-2A4C-BEE5-21FD4E3079EF}"/>
              </a:ext>
            </a:extLst>
          </p:cNvPr>
          <p:cNvGrpSpPr/>
          <p:nvPr userDrawn="1"/>
        </p:nvGrpSpPr>
        <p:grpSpPr>
          <a:xfrm>
            <a:off x="-18327" y="-24743"/>
            <a:ext cx="12228653" cy="1385549"/>
            <a:chOff x="231" y="7022"/>
            <a:chExt cx="12228653" cy="1385549"/>
          </a:xfrm>
        </p:grpSpPr>
        <p:sp>
          <p:nvSpPr>
            <p:cNvPr id="15" name="Rectangle 14"/>
            <p:cNvSpPr/>
            <p:nvPr userDrawn="1"/>
          </p:nvSpPr>
          <p:spPr>
            <a:xfrm>
              <a:off x="231" y="1273342"/>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descr="A close up of a sign&#10;&#10;Description automatically generated">
              <a:extLst>
                <a:ext uri="{FF2B5EF4-FFF2-40B4-BE49-F238E27FC236}">
                  <a16:creationId xmlns:a16="http://schemas.microsoft.com/office/drawing/2014/main" id="{68D8FC38-392D-0448-BA85-8C0341591D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632" y="124709"/>
              <a:ext cx="2853910" cy="983381"/>
            </a:xfrm>
            <a:prstGeom prst="rect">
              <a:avLst/>
            </a:prstGeom>
          </p:spPr>
        </p:pic>
      </p:grpSp>
      <p:sp>
        <p:nvSpPr>
          <p:cNvPr id="23" name="TextBox 22">
            <a:extLst>
              <a:ext uri="{FF2B5EF4-FFF2-40B4-BE49-F238E27FC236}">
                <a16:creationId xmlns:a16="http://schemas.microsoft.com/office/drawing/2014/main" id="{A09F80E5-3276-B247-BE3B-82A3EC22DE99}"/>
              </a:ext>
            </a:extLst>
          </p:cNvPr>
          <p:cNvSpPr txBox="1"/>
          <p:nvPr userDrawn="1"/>
        </p:nvSpPr>
        <p:spPr>
          <a:xfrm>
            <a:off x="348343" y="-5660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02259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Tree>
    <p:extLst>
      <p:ext uri="{BB962C8B-B14F-4D97-AF65-F5344CB8AC3E}">
        <p14:creationId xmlns:p14="http://schemas.microsoft.com/office/powerpoint/2010/main" val="97955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Tree>
    <p:extLst>
      <p:ext uri="{BB962C8B-B14F-4D97-AF65-F5344CB8AC3E}">
        <p14:creationId xmlns:p14="http://schemas.microsoft.com/office/powerpoint/2010/main" val="229634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6118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grpSp>
        <p:nvGrpSpPr>
          <p:cNvPr id="28" name="Group 27">
            <a:extLst>
              <a:ext uri="{FF2B5EF4-FFF2-40B4-BE49-F238E27FC236}">
                <a16:creationId xmlns:a16="http://schemas.microsoft.com/office/drawing/2014/main" id="{B806CCE3-A715-1A4E-95E7-673112B5B1DB}"/>
              </a:ext>
            </a:extLst>
          </p:cNvPr>
          <p:cNvGrpSpPr/>
          <p:nvPr userDrawn="1"/>
        </p:nvGrpSpPr>
        <p:grpSpPr>
          <a:xfrm>
            <a:off x="-27490" y="5570286"/>
            <a:ext cx="12246980" cy="1359378"/>
            <a:chOff x="-18096" y="-90889"/>
            <a:chExt cx="12246980" cy="1359378"/>
          </a:xfrm>
        </p:grpSpPr>
        <p:sp>
          <p:nvSpPr>
            <p:cNvPr id="29" name="Rectangle 28">
              <a:extLst>
                <a:ext uri="{FF2B5EF4-FFF2-40B4-BE49-F238E27FC236}">
                  <a16:creationId xmlns:a16="http://schemas.microsoft.com/office/drawing/2014/main" id="{866B71C0-F9D8-0049-9485-6EDD0B5C92F0}"/>
                </a:ext>
              </a:extLst>
            </p:cNvPr>
            <p:cNvSpPr/>
            <p:nvPr userDrawn="1"/>
          </p:nvSpPr>
          <p:spPr>
            <a:xfrm>
              <a:off x="-18096" y="-90889"/>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55EE6CA9-24E6-E348-BA8E-B9FCBEFEF027}"/>
                </a:ext>
              </a:extLst>
            </p:cNvPr>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descr="A close up of a sign&#10;&#10;Description automatically generated">
              <a:extLst>
                <a:ext uri="{FF2B5EF4-FFF2-40B4-BE49-F238E27FC236}">
                  <a16:creationId xmlns:a16="http://schemas.microsoft.com/office/drawing/2014/main" id="{1549B718-F0D3-754D-ACD6-F6D113A8C5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747" y="219696"/>
              <a:ext cx="2743200" cy="945233"/>
            </a:xfrm>
            <a:prstGeom prst="rect">
              <a:avLst/>
            </a:prstGeom>
          </p:spPr>
        </p:pic>
      </p:grpSp>
    </p:spTree>
    <p:extLst>
      <p:ext uri="{BB962C8B-B14F-4D97-AF65-F5344CB8AC3E}">
        <p14:creationId xmlns:p14="http://schemas.microsoft.com/office/powerpoint/2010/main" val="10007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B90B43-80D3-4E62-BCCE-7E9532414BF3}" type="datetimeFigureOut">
              <a:rPr lang="en-US" smtClean="0"/>
              <a:t>10/31/2020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
        <p:nvSpPr>
          <p:cNvPr id="12" name="TextBox 11"/>
          <p:cNvSpPr txBox="1"/>
          <p:nvPr userDrawn="1"/>
        </p:nvSpPr>
        <p:spPr>
          <a:xfrm>
            <a:off x="1828800" y="97564"/>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38" name="Group 37">
            <a:extLst>
              <a:ext uri="{FF2B5EF4-FFF2-40B4-BE49-F238E27FC236}">
                <a16:creationId xmlns:a16="http://schemas.microsoft.com/office/drawing/2014/main" id="{52FAED32-C1DF-9241-AC5A-729C1551B84B}"/>
              </a:ext>
            </a:extLst>
          </p:cNvPr>
          <p:cNvGrpSpPr/>
          <p:nvPr userDrawn="1"/>
        </p:nvGrpSpPr>
        <p:grpSpPr>
          <a:xfrm>
            <a:off x="-18327" y="-24743"/>
            <a:ext cx="12228653" cy="1385549"/>
            <a:chOff x="231" y="7022"/>
            <a:chExt cx="12228653" cy="1385549"/>
          </a:xfrm>
        </p:grpSpPr>
        <p:sp>
          <p:nvSpPr>
            <p:cNvPr id="39" name="Rectangle 38">
              <a:extLst>
                <a:ext uri="{FF2B5EF4-FFF2-40B4-BE49-F238E27FC236}">
                  <a16:creationId xmlns:a16="http://schemas.microsoft.com/office/drawing/2014/main" id="{613875CE-9C00-D749-85B9-3346B3DE1DFD}"/>
                </a:ext>
              </a:extLst>
            </p:cNvPr>
            <p:cNvSpPr/>
            <p:nvPr userDrawn="1"/>
          </p:nvSpPr>
          <p:spPr>
            <a:xfrm>
              <a:off x="231" y="1273342"/>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39">
              <a:extLst>
                <a:ext uri="{FF2B5EF4-FFF2-40B4-BE49-F238E27FC236}">
                  <a16:creationId xmlns:a16="http://schemas.microsoft.com/office/drawing/2014/main" id="{79607D58-A872-174F-A1E5-0D0EA834F415}"/>
                </a:ext>
              </a:extLst>
            </p:cNvPr>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1" name="Picture 40" descr="A close up of a sign&#10;&#10;Description automatically generated">
              <a:extLst>
                <a:ext uri="{FF2B5EF4-FFF2-40B4-BE49-F238E27FC236}">
                  <a16:creationId xmlns:a16="http://schemas.microsoft.com/office/drawing/2014/main" id="{05EFEA0D-9A59-974B-93EC-FF76E53D05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6758" y="129329"/>
              <a:ext cx="2616812" cy="901683"/>
            </a:xfrm>
            <a:prstGeom prst="rect">
              <a:avLst/>
            </a:prstGeom>
          </p:spPr>
        </p:pic>
      </p:grpSp>
    </p:spTree>
    <p:extLst>
      <p:ext uri="{BB962C8B-B14F-4D97-AF65-F5344CB8AC3E}">
        <p14:creationId xmlns:p14="http://schemas.microsoft.com/office/powerpoint/2010/main" val="365100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5286" y="410832"/>
            <a:ext cx="10515600" cy="575734"/>
          </a:xfrm>
        </p:spPr>
        <p:txBody>
          <a:bodyPr/>
          <a:lstStyle/>
          <a:p>
            <a:r>
              <a:rPr lang="en-US" dirty="0"/>
              <a:t>Click to edit Master title style</a:t>
            </a:r>
          </a:p>
        </p:txBody>
      </p:sp>
      <p:sp>
        <p:nvSpPr>
          <p:cNvPr id="3" name="Content Placeholder 2"/>
          <p:cNvSpPr>
            <a:spLocks noGrp="1"/>
          </p:cNvSpPr>
          <p:nvPr>
            <p:ph sz="half" idx="1"/>
          </p:nvPr>
        </p:nvSpPr>
        <p:spPr>
          <a:xfrm>
            <a:off x="1001486" y="989012"/>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9286" y="989012"/>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5" name="Group 34">
            <a:extLst>
              <a:ext uri="{FF2B5EF4-FFF2-40B4-BE49-F238E27FC236}">
                <a16:creationId xmlns:a16="http://schemas.microsoft.com/office/drawing/2014/main" id="{DEC9B728-FA9F-4B46-87EB-377493CFEF45}"/>
              </a:ext>
            </a:extLst>
          </p:cNvPr>
          <p:cNvGrpSpPr/>
          <p:nvPr userDrawn="1"/>
        </p:nvGrpSpPr>
        <p:grpSpPr>
          <a:xfrm>
            <a:off x="-27490" y="5570286"/>
            <a:ext cx="12246980" cy="1359378"/>
            <a:chOff x="-18096" y="-90889"/>
            <a:chExt cx="12246980" cy="1359378"/>
          </a:xfrm>
        </p:grpSpPr>
        <p:sp>
          <p:nvSpPr>
            <p:cNvPr id="36" name="Rectangle 35">
              <a:extLst>
                <a:ext uri="{FF2B5EF4-FFF2-40B4-BE49-F238E27FC236}">
                  <a16:creationId xmlns:a16="http://schemas.microsoft.com/office/drawing/2014/main" id="{7D9272FE-33B4-8646-808D-5F473F16CD7A}"/>
                </a:ext>
              </a:extLst>
            </p:cNvPr>
            <p:cNvSpPr/>
            <p:nvPr userDrawn="1"/>
          </p:nvSpPr>
          <p:spPr>
            <a:xfrm>
              <a:off x="-18096" y="-90889"/>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37" name="Rectangle 36">
              <a:extLst>
                <a:ext uri="{FF2B5EF4-FFF2-40B4-BE49-F238E27FC236}">
                  <a16:creationId xmlns:a16="http://schemas.microsoft.com/office/drawing/2014/main" id="{597D4248-CFC1-874A-ABD0-5452E953C9B4}"/>
                </a:ext>
              </a:extLst>
            </p:cNvPr>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pic>
          <p:nvPicPr>
            <p:cNvPr id="38" name="Picture 37" descr="A close up of a sign&#10;&#10;Description automatically generated">
              <a:extLst>
                <a:ext uri="{FF2B5EF4-FFF2-40B4-BE49-F238E27FC236}">
                  <a16:creationId xmlns:a16="http://schemas.microsoft.com/office/drawing/2014/main" id="{09E2FAE6-054A-DC45-A998-8E13C4E326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747" y="219696"/>
              <a:ext cx="2743200" cy="945233"/>
            </a:xfrm>
            <a:prstGeom prst="rect">
              <a:avLst/>
            </a:prstGeom>
          </p:spPr>
        </p:pic>
      </p:grpSp>
    </p:spTree>
    <p:extLst>
      <p:ext uri="{BB962C8B-B14F-4D97-AF65-F5344CB8AC3E}">
        <p14:creationId xmlns:p14="http://schemas.microsoft.com/office/powerpoint/2010/main" val="270262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1461" y="2505075"/>
            <a:ext cx="5157787" cy="28738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28738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p:cNvSpPr txBox="1"/>
          <p:nvPr userDrawn="1"/>
        </p:nvSpPr>
        <p:spPr>
          <a:xfrm>
            <a:off x="1828800" y="134564"/>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37" name="Group 36">
            <a:extLst>
              <a:ext uri="{FF2B5EF4-FFF2-40B4-BE49-F238E27FC236}">
                <a16:creationId xmlns:a16="http://schemas.microsoft.com/office/drawing/2014/main" id="{9357FCFF-2C01-634F-B8CE-69477AE2DDA8}"/>
              </a:ext>
            </a:extLst>
          </p:cNvPr>
          <p:cNvGrpSpPr/>
          <p:nvPr userDrawn="1"/>
        </p:nvGrpSpPr>
        <p:grpSpPr>
          <a:xfrm>
            <a:off x="-27490" y="5570286"/>
            <a:ext cx="12246980" cy="1359378"/>
            <a:chOff x="-18096" y="-90889"/>
            <a:chExt cx="12246980" cy="1359378"/>
          </a:xfrm>
        </p:grpSpPr>
        <p:sp>
          <p:nvSpPr>
            <p:cNvPr id="38" name="Rectangle 37">
              <a:extLst>
                <a:ext uri="{FF2B5EF4-FFF2-40B4-BE49-F238E27FC236}">
                  <a16:creationId xmlns:a16="http://schemas.microsoft.com/office/drawing/2014/main" id="{45C178E5-916D-4E4A-A201-61BD7619C1E1}"/>
                </a:ext>
              </a:extLst>
            </p:cNvPr>
            <p:cNvSpPr/>
            <p:nvPr userDrawn="1"/>
          </p:nvSpPr>
          <p:spPr>
            <a:xfrm>
              <a:off x="-18096" y="-90889"/>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5A0FE8C5-3933-D64F-93CF-CE71CBAAD1D5}"/>
                </a:ext>
              </a:extLst>
            </p:cNvPr>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0" name="Picture 39" descr="A close up of a sign&#10;&#10;Description automatically generated">
              <a:extLst>
                <a:ext uri="{FF2B5EF4-FFF2-40B4-BE49-F238E27FC236}">
                  <a16:creationId xmlns:a16="http://schemas.microsoft.com/office/drawing/2014/main" id="{68F6139E-8DBC-AB41-B4DB-6403F20B47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747" y="219696"/>
              <a:ext cx="2743200" cy="945233"/>
            </a:xfrm>
            <a:prstGeom prst="rect">
              <a:avLst/>
            </a:prstGeom>
          </p:spPr>
        </p:pic>
      </p:grpSp>
    </p:spTree>
    <p:extLst>
      <p:ext uri="{BB962C8B-B14F-4D97-AF65-F5344CB8AC3E}">
        <p14:creationId xmlns:p14="http://schemas.microsoft.com/office/powerpoint/2010/main" val="122229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6757" y="1414136"/>
            <a:ext cx="10515600"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B90B43-80D3-4E62-BCCE-7E9532414BF3}" type="datetimeFigureOut">
              <a:rPr lang="en-US" smtClean="0"/>
              <a:t>10/31/2020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F8FE5-FDAC-4AE2-9681-7E7F068E48BD}" type="slidenum">
              <a:rPr lang="en-US" smtClean="0"/>
              <a:t>‹#›</a:t>
            </a:fld>
            <a:endParaRPr lang="en-US"/>
          </a:p>
        </p:txBody>
      </p:sp>
      <p:sp>
        <p:nvSpPr>
          <p:cNvPr id="11" name="TextBox 10"/>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33" name="Group 32">
            <a:extLst>
              <a:ext uri="{FF2B5EF4-FFF2-40B4-BE49-F238E27FC236}">
                <a16:creationId xmlns:a16="http://schemas.microsoft.com/office/drawing/2014/main" id="{A9E280C3-77F5-C94F-B735-D55B119ABF48}"/>
              </a:ext>
            </a:extLst>
          </p:cNvPr>
          <p:cNvGrpSpPr/>
          <p:nvPr userDrawn="1"/>
        </p:nvGrpSpPr>
        <p:grpSpPr>
          <a:xfrm>
            <a:off x="-27490" y="5570286"/>
            <a:ext cx="12246980" cy="1359378"/>
            <a:chOff x="-18096" y="-90889"/>
            <a:chExt cx="12246980" cy="1359378"/>
          </a:xfrm>
        </p:grpSpPr>
        <p:sp>
          <p:nvSpPr>
            <p:cNvPr id="34" name="Rectangle 33">
              <a:extLst>
                <a:ext uri="{FF2B5EF4-FFF2-40B4-BE49-F238E27FC236}">
                  <a16:creationId xmlns:a16="http://schemas.microsoft.com/office/drawing/2014/main" id="{68ACBB17-F1BD-584C-BC4C-0FB6D5652949}"/>
                </a:ext>
              </a:extLst>
            </p:cNvPr>
            <p:cNvSpPr/>
            <p:nvPr userDrawn="1"/>
          </p:nvSpPr>
          <p:spPr>
            <a:xfrm>
              <a:off x="-18096" y="-90889"/>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B17EECC6-D6B1-D74B-9CDF-61D7D99B8F6F}"/>
                </a:ext>
              </a:extLst>
            </p:cNvPr>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6" name="Picture 35" descr="A close up of a sign&#10;&#10;Description automatically generated">
              <a:extLst>
                <a:ext uri="{FF2B5EF4-FFF2-40B4-BE49-F238E27FC236}">
                  <a16:creationId xmlns:a16="http://schemas.microsoft.com/office/drawing/2014/main" id="{BF69EE1C-5C91-224F-98C2-932CCBE48F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747" y="219696"/>
              <a:ext cx="2743200" cy="945233"/>
            </a:xfrm>
            <a:prstGeom prst="rect">
              <a:avLst/>
            </a:prstGeom>
          </p:spPr>
        </p:pic>
      </p:grpSp>
    </p:spTree>
    <p:extLst>
      <p:ext uri="{BB962C8B-B14F-4D97-AF65-F5344CB8AC3E}">
        <p14:creationId xmlns:p14="http://schemas.microsoft.com/office/powerpoint/2010/main" val="257664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90B43-80D3-4E62-BCCE-7E9532414BF3}" type="datetimeFigureOut">
              <a:rPr lang="en-US" smtClean="0"/>
              <a:t>10/31/2020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9F8FE5-FDAC-4AE2-9681-7E7F068E48BD}" type="slidenum">
              <a:rPr lang="en-US" smtClean="0"/>
              <a:t>‹#›</a:t>
            </a:fld>
            <a:endParaRPr lang="en-US"/>
          </a:p>
        </p:txBody>
      </p:sp>
      <p:sp>
        <p:nvSpPr>
          <p:cNvPr id="10" name="TextBox 9"/>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25" name="Group 24">
            <a:extLst>
              <a:ext uri="{FF2B5EF4-FFF2-40B4-BE49-F238E27FC236}">
                <a16:creationId xmlns:a16="http://schemas.microsoft.com/office/drawing/2014/main" id="{440AB04D-EE0E-D54A-8A33-133A39FB0052}"/>
              </a:ext>
            </a:extLst>
          </p:cNvPr>
          <p:cNvGrpSpPr/>
          <p:nvPr userDrawn="1"/>
        </p:nvGrpSpPr>
        <p:grpSpPr>
          <a:xfrm>
            <a:off x="-27490" y="5570286"/>
            <a:ext cx="12246980" cy="1359378"/>
            <a:chOff x="-18096" y="-90889"/>
            <a:chExt cx="12246980" cy="1359378"/>
          </a:xfrm>
        </p:grpSpPr>
        <p:sp>
          <p:nvSpPr>
            <p:cNvPr id="26" name="Rectangle 25">
              <a:extLst>
                <a:ext uri="{FF2B5EF4-FFF2-40B4-BE49-F238E27FC236}">
                  <a16:creationId xmlns:a16="http://schemas.microsoft.com/office/drawing/2014/main" id="{A293C73F-A8E0-2340-98F3-BCB254CDB435}"/>
                </a:ext>
              </a:extLst>
            </p:cNvPr>
            <p:cNvSpPr/>
            <p:nvPr userDrawn="1"/>
          </p:nvSpPr>
          <p:spPr>
            <a:xfrm>
              <a:off x="-18096" y="-90889"/>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1EF79A51-7B0D-E340-B082-8B690E1CD1BE}"/>
                </a:ext>
              </a:extLst>
            </p:cNvPr>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8" name="Picture 27" descr="A close up of a sign&#10;&#10;Description automatically generated">
              <a:extLst>
                <a:ext uri="{FF2B5EF4-FFF2-40B4-BE49-F238E27FC236}">
                  <a16:creationId xmlns:a16="http://schemas.microsoft.com/office/drawing/2014/main" id="{139063CB-F9C1-6847-95A2-2866FAEDA1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747" y="219696"/>
              <a:ext cx="2743200" cy="945233"/>
            </a:xfrm>
            <a:prstGeom prst="rect">
              <a:avLst/>
            </a:prstGeom>
          </p:spPr>
        </p:pic>
      </p:grpSp>
    </p:spTree>
    <p:extLst>
      <p:ext uri="{BB962C8B-B14F-4D97-AF65-F5344CB8AC3E}">
        <p14:creationId xmlns:p14="http://schemas.microsoft.com/office/powerpoint/2010/main" val="425427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54896"/>
            <a:ext cx="3932237" cy="1076178"/>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600" y="1363278"/>
            <a:ext cx="6172200" cy="3889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44167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TextBox 12"/>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28" name="Group 27">
            <a:extLst>
              <a:ext uri="{FF2B5EF4-FFF2-40B4-BE49-F238E27FC236}">
                <a16:creationId xmlns:a16="http://schemas.microsoft.com/office/drawing/2014/main" id="{082CAFF3-D296-2549-9845-0404108EF0BD}"/>
              </a:ext>
            </a:extLst>
          </p:cNvPr>
          <p:cNvGrpSpPr/>
          <p:nvPr userDrawn="1"/>
        </p:nvGrpSpPr>
        <p:grpSpPr>
          <a:xfrm>
            <a:off x="-27490" y="5570286"/>
            <a:ext cx="12246980" cy="1359378"/>
            <a:chOff x="-18096" y="-90889"/>
            <a:chExt cx="12246980" cy="1359378"/>
          </a:xfrm>
        </p:grpSpPr>
        <p:sp>
          <p:nvSpPr>
            <p:cNvPr id="29" name="Rectangle 28">
              <a:extLst>
                <a:ext uri="{FF2B5EF4-FFF2-40B4-BE49-F238E27FC236}">
                  <a16:creationId xmlns:a16="http://schemas.microsoft.com/office/drawing/2014/main" id="{C4F0CC85-A484-FD4B-8E18-0923D3CADC8D}"/>
                </a:ext>
              </a:extLst>
            </p:cNvPr>
            <p:cNvSpPr/>
            <p:nvPr userDrawn="1"/>
          </p:nvSpPr>
          <p:spPr>
            <a:xfrm>
              <a:off x="-18096" y="-90889"/>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94C380E2-5015-8446-8BDA-F0000DF385C5}"/>
                </a:ext>
              </a:extLst>
            </p:cNvPr>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descr="A close up of a sign&#10;&#10;Description automatically generated">
              <a:extLst>
                <a:ext uri="{FF2B5EF4-FFF2-40B4-BE49-F238E27FC236}">
                  <a16:creationId xmlns:a16="http://schemas.microsoft.com/office/drawing/2014/main" id="{58535222-3A2A-2645-90C4-6A75CF6EA1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747" y="219696"/>
              <a:ext cx="2743200" cy="945233"/>
            </a:xfrm>
            <a:prstGeom prst="rect">
              <a:avLst/>
            </a:prstGeom>
          </p:spPr>
        </p:pic>
      </p:grpSp>
    </p:spTree>
    <p:extLst>
      <p:ext uri="{BB962C8B-B14F-4D97-AF65-F5344CB8AC3E}">
        <p14:creationId xmlns:p14="http://schemas.microsoft.com/office/powerpoint/2010/main" val="12316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71882"/>
            <a:ext cx="3932237" cy="839369"/>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1600" y="771882"/>
            <a:ext cx="6172200" cy="46581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1644460"/>
            <a:ext cx="3932237" cy="381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8" name="Group 27">
            <a:extLst>
              <a:ext uri="{FF2B5EF4-FFF2-40B4-BE49-F238E27FC236}">
                <a16:creationId xmlns:a16="http://schemas.microsoft.com/office/drawing/2014/main" id="{F52595FD-115E-3C43-BA85-AC4ACA7E649C}"/>
              </a:ext>
            </a:extLst>
          </p:cNvPr>
          <p:cNvGrpSpPr/>
          <p:nvPr userDrawn="1"/>
        </p:nvGrpSpPr>
        <p:grpSpPr>
          <a:xfrm>
            <a:off x="-27490" y="5570286"/>
            <a:ext cx="12246980" cy="1359378"/>
            <a:chOff x="-18096" y="-90889"/>
            <a:chExt cx="12246980" cy="1359378"/>
          </a:xfrm>
        </p:grpSpPr>
        <p:sp>
          <p:nvSpPr>
            <p:cNvPr id="29" name="Rectangle 28">
              <a:extLst>
                <a:ext uri="{FF2B5EF4-FFF2-40B4-BE49-F238E27FC236}">
                  <a16:creationId xmlns:a16="http://schemas.microsoft.com/office/drawing/2014/main" id="{6D2961E9-0AE8-8441-885D-95E00F027094}"/>
                </a:ext>
              </a:extLst>
            </p:cNvPr>
            <p:cNvSpPr/>
            <p:nvPr userDrawn="1"/>
          </p:nvSpPr>
          <p:spPr>
            <a:xfrm>
              <a:off x="-18096" y="-90889"/>
              <a:ext cx="12228653" cy="119229"/>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79D16286-4694-3A47-9C84-F018BCC0BECC}"/>
                </a:ext>
              </a:extLst>
            </p:cNvPr>
            <p:cNvSpPr/>
            <p:nvPr userDrawn="1"/>
          </p:nvSpPr>
          <p:spPr>
            <a:xfrm>
              <a:off x="231" y="7022"/>
              <a:ext cx="12228653" cy="126146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descr="A close up of a sign&#10;&#10;Description automatically generated">
              <a:extLst>
                <a:ext uri="{FF2B5EF4-FFF2-40B4-BE49-F238E27FC236}">
                  <a16:creationId xmlns:a16="http://schemas.microsoft.com/office/drawing/2014/main" id="{142DABC3-C088-7C46-B22E-C35B668907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747" y="219696"/>
              <a:ext cx="2743200" cy="945233"/>
            </a:xfrm>
            <a:prstGeom prst="rect">
              <a:avLst/>
            </a:prstGeom>
          </p:spPr>
        </p:pic>
      </p:grpSp>
    </p:spTree>
    <p:extLst>
      <p:ext uri="{BB962C8B-B14F-4D97-AF65-F5344CB8AC3E}">
        <p14:creationId xmlns:p14="http://schemas.microsoft.com/office/powerpoint/2010/main" val="94245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90B43-80D3-4E62-BCCE-7E9532414BF3}" type="datetimeFigureOut">
              <a:rPr lang="en-US" smtClean="0"/>
              <a:t>10/31/2020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F8FE5-FDAC-4AE2-9681-7E7F068E48BD}" type="slidenum">
              <a:rPr lang="en-US" smtClean="0"/>
              <a:t>‹#›</a:t>
            </a:fld>
            <a:endParaRPr lang="en-US"/>
          </a:p>
        </p:txBody>
      </p:sp>
    </p:spTree>
    <p:extLst>
      <p:ext uri="{BB962C8B-B14F-4D97-AF65-F5344CB8AC3E}">
        <p14:creationId xmlns:p14="http://schemas.microsoft.com/office/powerpoint/2010/main" val="5492625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85901"/>
            <a:ext cx="9144000" cy="2362199"/>
          </a:xfrm>
        </p:spPr>
        <p:txBody>
          <a:bodyPr>
            <a:noAutofit/>
          </a:bodyPr>
          <a:lstStyle/>
          <a:p>
            <a:r>
              <a:rPr lang="en-US" sz="4000" b="1" dirty="0"/>
              <a:t>Effects of Water Content on Textural Characteristics of Fish Sausages Prepared from Deboned Silver Carp Meat</a:t>
            </a:r>
            <a:endParaRPr lang="en-US" sz="4000" b="1" dirty="0">
              <a:solidFill>
                <a:srgbClr val="002060"/>
              </a:solidFill>
            </a:endParaRPr>
          </a:p>
        </p:txBody>
      </p:sp>
      <p:sp>
        <p:nvSpPr>
          <p:cNvPr id="3" name="Subtitle 2"/>
          <p:cNvSpPr>
            <a:spLocks noGrp="1"/>
          </p:cNvSpPr>
          <p:nvPr>
            <p:ph type="subTitle" idx="1"/>
          </p:nvPr>
        </p:nvSpPr>
        <p:spPr>
          <a:xfrm>
            <a:off x="2349501" y="4013199"/>
            <a:ext cx="7604500" cy="2155582"/>
          </a:xfrm>
        </p:spPr>
        <p:txBody>
          <a:bodyPr>
            <a:normAutofit fontScale="85000" lnSpcReduction="10000"/>
          </a:bodyPr>
          <a:lstStyle/>
          <a:p>
            <a:r>
              <a:rPr lang="en-US" sz="4400" dirty="0">
                <a:solidFill>
                  <a:schemeClr val="accent6">
                    <a:lumMod val="50000"/>
                  </a:schemeClr>
                </a:solidFill>
              </a:rPr>
              <a:t>Changzheng Wang* and Lingyu Huang</a:t>
            </a:r>
          </a:p>
          <a:p>
            <a:r>
              <a:rPr lang="en-US" sz="3200" dirty="0">
                <a:solidFill>
                  <a:schemeClr val="accent6">
                    <a:lumMod val="50000"/>
                  </a:schemeClr>
                </a:solidFill>
              </a:rPr>
              <a:t>College of Agriculture, Community and the Sciences</a:t>
            </a:r>
          </a:p>
          <a:p>
            <a:r>
              <a:rPr lang="en-US" sz="3200" dirty="0">
                <a:solidFill>
                  <a:schemeClr val="accent6">
                    <a:lumMod val="50000"/>
                  </a:schemeClr>
                </a:solidFill>
              </a:rPr>
              <a:t>  Kentucky State University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0078458"/>
      </p:ext>
    </p:extLst>
  </p:cSld>
  <p:clrMapOvr>
    <a:masterClrMapping/>
  </p:clrMapOvr>
  <mc:AlternateContent xmlns:mc="http://schemas.openxmlformats.org/markup-compatibility/2006">
    <mc:Choice xmlns:p14="http://schemas.microsoft.com/office/powerpoint/2010/main" Requires="p14">
      <p:transition spd="slow" p14:dur="2000" advTm="15204"/>
    </mc:Choice>
    <mc:Fallback>
      <p:transition spd="slow" advTm="1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350" y="7937"/>
            <a:ext cx="5321300" cy="1588576"/>
          </a:xfrm>
        </p:spPr>
        <p:txBody>
          <a:bodyPr/>
          <a:lstStyle/>
          <a:p>
            <a:pPr>
              <a:defRPr/>
            </a:pPr>
            <a:r>
              <a:rPr lang="en-US" b="1" dirty="0" smtClean="0"/>
              <a:t>Materials and Methods</a:t>
            </a:r>
            <a:endParaRPr lang="en-US" b="1" dirty="0"/>
          </a:p>
        </p:txBody>
      </p:sp>
      <p:sp>
        <p:nvSpPr>
          <p:cNvPr id="3" name="Content Placeholder 2"/>
          <p:cNvSpPr>
            <a:spLocks noGrp="1"/>
          </p:cNvSpPr>
          <p:nvPr>
            <p:ph idx="1"/>
          </p:nvPr>
        </p:nvSpPr>
        <p:spPr>
          <a:xfrm>
            <a:off x="1020279" y="1101558"/>
            <a:ext cx="10231654" cy="3112179"/>
          </a:xfrm>
        </p:spPr>
        <p:txBody>
          <a:bodyPr>
            <a:normAutofit/>
          </a:bodyPr>
          <a:lstStyle/>
          <a:p>
            <a:r>
              <a:rPr lang="en-US" dirty="0"/>
              <a:t>Textural profile analysis </a:t>
            </a:r>
            <a:r>
              <a:rPr lang="en-US" dirty="0" smtClean="0"/>
              <a:t>mimics </a:t>
            </a:r>
            <a:r>
              <a:rPr lang="en-US" dirty="0"/>
              <a:t>the mouth’s biting activity, allowing analysis of how food responds </a:t>
            </a:r>
            <a:r>
              <a:rPr lang="en-US" dirty="0" smtClean="0"/>
              <a:t>when chewed</a:t>
            </a:r>
            <a:r>
              <a:rPr lang="en-US" dirty="0"/>
              <a:t>. </a:t>
            </a:r>
            <a:r>
              <a:rPr lang="en-US" dirty="0" smtClean="0"/>
              <a:t>It allows </a:t>
            </a:r>
            <a:r>
              <a:rPr lang="en-US" dirty="0"/>
              <a:t>for multiple textures to be analyzed in one test. </a:t>
            </a:r>
            <a:r>
              <a:rPr lang="en-US" dirty="0" smtClean="0"/>
              <a:t> During the </a:t>
            </a:r>
            <a:r>
              <a:rPr lang="en-US" dirty="0"/>
              <a:t>test, </a:t>
            </a:r>
            <a:r>
              <a:rPr lang="en-US" dirty="0" smtClean="0"/>
              <a:t>a platen </a:t>
            </a:r>
            <a:r>
              <a:rPr lang="en-US" dirty="0"/>
              <a:t>disk probe (100-mm </a:t>
            </a:r>
            <a:r>
              <a:rPr lang="en-US" dirty="0" smtClean="0"/>
              <a:t>diameter) descends </a:t>
            </a:r>
            <a:r>
              <a:rPr lang="en-US" dirty="0"/>
              <a:t>to the target distance (e.g. at 35% strain) </a:t>
            </a:r>
            <a:r>
              <a:rPr lang="en-US" dirty="0" smtClean="0"/>
              <a:t>and </a:t>
            </a:r>
            <a:r>
              <a:rPr lang="en-US" dirty="0"/>
              <a:t>then at 75% strain to rupture the </a:t>
            </a:r>
            <a:r>
              <a:rPr lang="en-US" dirty="0" smtClean="0"/>
              <a:t>sausage </a:t>
            </a:r>
            <a:r>
              <a:rPr lang="en-US" dirty="0"/>
              <a:t>(mimicking the eating process). A typical stress/strain analysis is shown in </a:t>
            </a:r>
            <a:r>
              <a:rPr lang="en-US" dirty="0" smtClean="0"/>
              <a:t>the Figure.</a:t>
            </a:r>
            <a:endParaRPr lang="en-US" dirty="0"/>
          </a:p>
        </p:txBody>
      </p:sp>
      <p:sp>
        <p:nvSpPr>
          <p:cNvPr id="22532" name="AutoShape 2" descr="Image result for lotus roots rotte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a:p>
        </p:txBody>
      </p:sp>
      <p:graphicFrame>
        <p:nvGraphicFramePr>
          <p:cNvPr id="5" name="Chart 4"/>
          <p:cNvGraphicFramePr/>
          <p:nvPr>
            <p:extLst/>
          </p:nvPr>
        </p:nvGraphicFramePr>
        <p:xfrm>
          <a:off x="20124502" y="-4241800"/>
          <a:ext cx="9610273" cy="6756976"/>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p:cNvPicPr>
            <a:picLocks noChangeAspect="1"/>
          </p:cNvPicPr>
          <p:nvPr/>
        </p:nvPicPr>
        <p:blipFill>
          <a:blip r:embed="rId5"/>
          <a:stretch>
            <a:fillRect/>
          </a:stretch>
        </p:blipFill>
        <p:spPr>
          <a:xfrm>
            <a:off x="4519304" y="3619099"/>
            <a:ext cx="3921785" cy="193162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4733718"/>
      </p:ext>
    </p:extLst>
  </p:cSld>
  <p:clrMapOvr>
    <a:masterClrMapping/>
  </p:clrMapOvr>
  <mc:AlternateContent xmlns:mc="http://schemas.openxmlformats.org/markup-compatibility/2006">
    <mc:Choice xmlns:p14="http://schemas.microsoft.com/office/powerpoint/2010/main" Requires="p14">
      <p:transition spd="slow" p14:dur="2000" advTm="75267"/>
    </mc:Choice>
    <mc:Fallback>
      <p:transition spd="slow" advTm="7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3606" y="1840424"/>
            <a:ext cx="1929632" cy="1588576"/>
          </a:xfrm>
        </p:spPr>
        <p:txBody>
          <a:bodyPr/>
          <a:lstStyle/>
          <a:p>
            <a:r>
              <a:rPr lang="en-US" b="1" dirty="0" smtClean="0"/>
              <a:t>Results</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6978205"/>
      </p:ext>
    </p:extLst>
  </p:cSld>
  <p:clrMapOvr>
    <a:masterClrMapping/>
  </p:clrMapOvr>
  <mc:AlternateContent xmlns:mc="http://schemas.openxmlformats.org/markup-compatibility/2006">
    <mc:Choice xmlns:p14="http://schemas.microsoft.com/office/powerpoint/2010/main" Requires="p14">
      <p:transition spd="slow" p14:dur="2000" advTm="1438"/>
    </mc:Choice>
    <mc:Fallback>
      <p:transition spd="slow" advTm="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AEC985-D515-4BD9-A4C2-752F772955E2}"/>
              </a:ext>
            </a:extLst>
          </p:cNvPr>
          <p:cNvSpPr txBox="1"/>
          <p:nvPr/>
        </p:nvSpPr>
        <p:spPr>
          <a:xfrm>
            <a:off x="4084321" y="81761"/>
            <a:ext cx="5401993" cy="646331"/>
          </a:xfrm>
          <a:prstGeom prst="rect">
            <a:avLst/>
          </a:prstGeom>
          <a:noFill/>
        </p:spPr>
        <p:txBody>
          <a:bodyPr wrap="square" rtlCol="0">
            <a:spAutoFit/>
          </a:bodyPr>
          <a:lstStyle/>
          <a:p>
            <a:r>
              <a:rPr lang="en-US" sz="3600" b="1" dirty="0">
                <a:solidFill>
                  <a:schemeClr val="bg1"/>
                </a:solidFill>
              </a:rPr>
              <a:t>Results</a:t>
            </a:r>
          </a:p>
        </p:txBody>
      </p:sp>
      <p:sp>
        <p:nvSpPr>
          <p:cNvPr id="5" name="Title 4">
            <a:extLst>
              <a:ext uri="{FF2B5EF4-FFF2-40B4-BE49-F238E27FC236}">
                <a16:creationId xmlns:a16="http://schemas.microsoft.com/office/drawing/2014/main" id="{6AC27568-AA27-4744-951D-8F5A5BE81637}"/>
              </a:ext>
            </a:extLst>
          </p:cNvPr>
          <p:cNvSpPr>
            <a:spLocks noGrp="1"/>
          </p:cNvSpPr>
          <p:nvPr>
            <p:ph type="title"/>
          </p:nvPr>
        </p:nvSpPr>
        <p:spPr>
          <a:xfrm>
            <a:off x="2557364" y="728092"/>
            <a:ext cx="7886700" cy="1325563"/>
          </a:xfrm>
        </p:spPr>
        <p:txBody>
          <a:bodyPr/>
          <a:lstStyle/>
          <a:p>
            <a:r>
              <a:rPr lang="en-US" dirty="0"/>
              <a:t>Hardness of the Sausages</a:t>
            </a:r>
          </a:p>
        </p:txBody>
      </p:sp>
      <p:graphicFrame>
        <p:nvGraphicFramePr>
          <p:cNvPr id="6" name="Chart 5">
            <a:extLst>
              <a:ext uri="{FF2B5EF4-FFF2-40B4-BE49-F238E27FC236}">
                <a16:creationId xmlns:a16="http://schemas.microsoft.com/office/drawing/2014/main" id="{7462BC92-CF6D-47C0-B642-FFD7CE1CA7B1}"/>
              </a:ext>
            </a:extLst>
          </p:cNvPr>
          <p:cNvGraphicFramePr>
            <a:graphicFrameLocks/>
          </p:cNvGraphicFramePr>
          <p:nvPr>
            <p:extLst>
              <p:ext uri="{D42A27DB-BD31-4B8C-83A1-F6EECF244321}">
                <p14:modId xmlns:p14="http://schemas.microsoft.com/office/powerpoint/2010/main" val="4112313720"/>
              </p:ext>
            </p:extLst>
          </p:nvPr>
        </p:nvGraphicFramePr>
        <p:xfrm>
          <a:off x="1562465" y="2202543"/>
          <a:ext cx="4216513"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7CECDFC8-7A39-488F-9FCD-0C9DFE82741A}"/>
              </a:ext>
            </a:extLst>
          </p:cNvPr>
          <p:cNvGraphicFramePr>
            <a:graphicFrameLocks/>
          </p:cNvGraphicFramePr>
          <p:nvPr>
            <p:extLst>
              <p:ext uri="{D42A27DB-BD31-4B8C-83A1-F6EECF244321}">
                <p14:modId xmlns:p14="http://schemas.microsoft.com/office/powerpoint/2010/main" val="3366662102"/>
              </p:ext>
            </p:extLst>
          </p:nvPr>
        </p:nvGraphicFramePr>
        <p:xfrm>
          <a:off x="5998973" y="2202543"/>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5708031"/>
      </p:ext>
    </p:extLst>
  </p:cSld>
  <p:clrMapOvr>
    <a:masterClrMapping/>
  </p:clrMapOvr>
  <mc:AlternateContent xmlns:mc="http://schemas.openxmlformats.org/markup-compatibility/2006">
    <mc:Choice xmlns:p14="http://schemas.microsoft.com/office/powerpoint/2010/main" Requires="p14">
      <p:transition spd="slow" p14:dur="2000" advTm="29331"/>
    </mc:Choice>
    <mc:Fallback>
      <p:transition spd="slow" advTm="2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AEC985-D515-4BD9-A4C2-752F772955E2}"/>
              </a:ext>
            </a:extLst>
          </p:cNvPr>
          <p:cNvSpPr txBox="1"/>
          <p:nvPr/>
        </p:nvSpPr>
        <p:spPr>
          <a:xfrm>
            <a:off x="4084321" y="81761"/>
            <a:ext cx="5401993" cy="646331"/>
          </a:xfrm>
          <a:prstGeom prst="rect">
            <a:avLst/>
          </a:prstGeom>
          <a:noFill/>
        </p:spPr>
        <p:txBody>
          <a:bodyPr wrap="square" rtlCol="0">
            <a:spAutoFit/>
          </a:bodyPr>
          <a:lstStyle/>
          <a:p>
            <a:r>
              <a:rPr lang="en-US" sz="3600" b="1" dirty="0">
                <a:solidFill>
                  <a:schemeClr val="bg1"/>
                </a:solidFill>
              </a:rPr>
              <a:t>Results</a:t>
            </a:r>
          </a:p>
        </p:txBody>
      </p:sp>
      <p:sp>
        <p:nvSpPr>
          <p:cNvPr id="5" name="Title 4">
            <a:extLst>
              <a:ext uri="{FF2B5EF4-FFF2-40B4-BE49-F238E27FC236}">
                <a16:creationId xmlns:a16="http://schemas.microsoft.com/office/drawing/2014/main" id="{BAE0AAE8-FF7D-4DA4-8258-DDB570C7EB21}"/>
              </a:ext>
            </a:extLst>
          </p:cNvPr>
          <p:cNvSpPr>
            <a:spLocks noGrp="1"/>
          </p:cNvSpPr>
          <p:nvPr>
            <p:ph type="title"/>
          </p:nvPr>
        </p:nvSpPr>
        <p:spPr/>
        <p:txBody>
          <a:bodyPr/>
          <a:lstStyle/>
          <a:p>
            <a:pPr algn="ctr"/>
            <a:r>
              <a:rPr lang="en-US" dirty="0"/>
              <a:t>Adhesiveness of Sausages</a:t>
            </a:r>
          </a:p>
        </p:txBody>
      </p:sp>
      <p:graphicFrame>
        <p:nvGraphicFramePr>
          <p:cNvPr id="6" name="Chart 5">
            <a:extLst>
              <a:ext uri="{FF2B5EF4-FFF2-40B4-BE49-F238E27FC236}">
                <a16:creationId xmlns:a16="http://schemas.microsoft.com/office/drawing/2014/main" id="{3550F475-CE9B-4380-A50C-401B8BBBCCB7}"/>
              </a:ext>
            </a:extLst>
          </p:cNvPr>
          <p:cNvGraphicFramePr>
            <a:graphicFrameLocks/>
          </p:cNvGraphicFramePr>
          <p:nvPr>
            <p:extLst>
              <p:ext uri="{D42A27DB-BD31-4B8C-83A1-F6EECF244321}">
                <p14:modId xmlns:p14="http://schemas.microsoft.com/office/powerpoint/2010/main" val="901893719"/>
              </p:ext>
            </p:extLst>
          </p:nvPr>
        </p:nvGraphicFramePr>
        <p:xfrm>
          <a:off x="1437151" y="1974052"/>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19EE1F08-6A0F-4F67-8B86-0176536D8DD9}"/>
              </a:ext>
            </a:extLst>
          </p:cNvPr>
          <p:cNvGraphicFramePr>
            <a:graphicFrameLocks/>
          </p:cNvGraphicFramePr>
          <p:nvPr>
            <p:extLst>
              <p:ext uri="{D42A27DB-BD31-4B8C-83A1-F6EECF244321}">
                <p14:modId xmlns:p14="http://schemas.microsoft.com/office/powerpoint/2010/main" val="1161431725"/>
              </p:ext>
            </p:extLst>
          </p:nvPr>
        </p:nvGraphicFramePr>
        <p:xfrm>
          <a:off x="6169891" y="1974052"/>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9193109"/>
      </p:ext>
    </p:extLst>
  </p:cSld>
  <p:clrMapOvr>
    <a:masterClrMapping/>
  </p:clrMapOvr>
  <mc:AlternateContent xmlns:mc="http://schemas.openxmlformats.org/markup-compatibility/2006">
    <mc:Choice xmlns:p14="http://schemas.microsoft.com/office/powerpoint/2010/main" Requires="p14">
      <p:transition spd="slow" p14:dur="2000" advTm="33140"/>
    </mc:Choice>
    <mc:Fallback>
      <p:transition spd="slow" advTm="3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AEC985-D515-4BD9-A4C2-752F772955E2}"/>
              </a:ext>
            </a:extLst>
          </p:cNvPr>
          <p:cNvSpPr txBox="1"/>
          <p:nvPr/>
        </p:nvSpPr>
        <p:spPr>
          <a:xfrm>
            <a:off x="4084321" y="81761"/>
            <a:ext cx="5401993" cy="646331"/>
          </a:xfrm>
          <a:prstGeom prst="rect">
            <a:avLst/>
          </a:prstGeom>
          <a:noFill/>
        </p:spPr>
        <p:txBody>
          <a:bodyPr wrap="square" rtlCol="0">
            <a:spAutoFit/>
          </a:bodyPr>
          <a:lstStyle/>
          <a:p>
            <a:r>
              <a:rPr lang="en-US" sz="3600" b="1" dirty="0">
                <a:solidFill>
                  <a:schemeClr val="bg1"/>
                </a:solidFill>
              </a:rPr>
              <a:t>Results</a:t>
            </a:r>
          </a:p>
        </p:txBody>
      </p:sp>
      <p:sp>
        <p:nvSpPr>
          <p:cNvPr id="5" name="Title 4">
            <a:extLst>
              <a:ext uri="{FF2B5EF4-FFF2-40B4-BE49-F238E27FC236}">
                <a16:creationId xmlns:a16="http://schemas.microsoft.com/office/drawing/2014/main" id="{BAE0AAE8-FF7D-4DA4-8258-DDB570C7EB21}"/>
              </a:ext>
            </a:extLst>
          </p:cNvPr>
          <p:cNvSpPr>
            <a:spLocks noGrp="1"/>
          </p:cNvSpPr>
          <p:nvPr>
            <p:ph type="title"/>
          </p:nvPr>
        </p:nvSpPr>
        <p:spPr>
          <a:xfrm>
            <a:off x="2668843" y="1143334"/>
            <a:ext cx="6524318" cy="1325563"/>
          </a:xfrm>
        </p:spPr>
        <p:txBody>
          <a:bodyPr/>
          <a:lstStyle/>
          <a:p>
            <a:r>
              <a:rPr lang="en-US" b="1" dirty="0"/>
              <a:t>The springiness of sausages</a:t>
            </a:r>
          </a:p>
        </p:txBody>
      </p:sp>
      <p:graphicFrame>
        <p:nvGraphicFramePr>
          <p:cNvPr id="6" name="Chart 5">
            <a:extLst>
              <a:ext uri="{FF2B5EF4-FFF2-40B4-BE49-F238E27FC236}">
                <a16:creationId xmlns:a16="http://schemas.microsoft.com/office/drawing/2014/main" id="{4ACDAFD4-DD69-47A6-9297-2C6CBAAF9125}"/>
              </a:ext>
            </a:extLst>
          </p:cNvPr>
          <p:cNvGraphicFramePr>
            <a:graphicFrameLocks/>
          </p:cNvGraphicFramePr>
          <p:nvPr>
            <p:extLst/>
          </p:nvPr>
        </p:nvGraphicFramePr>
        <p:xfrm>
          <a:off x="1524000" y="2859332"/>
          <a:ext cx="4572000" cy="29051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8B60957D-6F64-4A3E-BED9-78A5730D00BB}"/>
              </a:ext>
            </a:extLst>
          </p:cNvPr>
          <p:cNvGraphicFramePr>
            <a:graphicFrameLocks/>
          </p:cNvGraphicFramePr>
          <p:nvPr>
            <p:extLst/>
          </p:nvPr>
        </p:nvGraphicFramePr>
        <p:xfrm>
          <a:off x="6096000" y="2868348"/>
          <a:ext cx="4572000" cy="2905125"/>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0187081"/>
      </p:ext>
    </p:extLst>
  </p:cSld>
  <p:clrMapOvr>
    <a:masterClrMapping/>
  </p:clrMapOvr>
  <mc:AlternateContent xmlns:mc="http://schemas.openxmlformats.org/markup-compatibility/2006">
    <mc:Choice xmlns:p14="http://schemas.microsoft.com/office/powerpoint/2010/main" Requires="p14">
      <p:transition spd="slow" p14:dur="2000" advTm="12929"/>
    </mc:Choice>
    <mc:Fallback>
      <p:transition spd="slow" advTm="12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AEC985-D515-4BD9-A4C2-752F772955E2}"/>
              </a:ext>
            </a:extLst>
          </p:cNvPr>
          <p:cNvSpPr txBox="1"/>
          <p:nvPr/>
        </p:nvSpPr>
        <p:spPr>
          <a:xfrm>
            <a:off x="4084321" y="81761"/>
            <a:ext cx="5401993" cy="646331"/>
          </a:xfrm>
          <a:prstGeom prst="rect">
            <a:avLst/>
          </a:prstGeom>
          <a:noFill/>
        </p:spPr>
        <p:txBody>
          <a:bodyPr wrap="square" rtlCol="0">
            <a:spAutoFit/>
          </a:bodyPr>
          <a:lstStyle/>
          <a:p>
            <a:r>
              <a:rPr lang="en-US" sz="3600" b="1" dirty="0">
                <a:solidFill>
                  <a:schemeClr val="bg1"/>
                </a:solidFill>
              </a:rPr>
              <a:t>Results</a:t>
            </a:r>
          </a:p>
        </p:txBody>
      </p:sp>
      <p:sp>
        <p:nvSpPr>
          <p:cNvPr id="5" name="Title 4">
            <a:extLst>
              <a:ext uri="{FF2B5EF4-FFF2-40B4-BE49-F238E27FC236}">
                <a16:creationId xmlns:a16="http://schemas.microsoft.com/office/drawing/2014/main" id="{BAE0AAE8-FF7D-4DA4-8258-DDB570C7EB21}"/>
              </a:ext>
            </a:extLst>
          </p:cNvPr>
          <p:cNvSpPr>
            <a:spLocks noGrp="1"/>
          </p:cNvSpPr>
          <p:nvPr>
            <p:ph type="title"/>
          </p:nvPr>
        </p:nvSpPr>
        <p:spPr/>
        <p:txBody>
          <a:bodyPr/>
          <a:lstStyle/>
          <a:p>
            <a:pPr algn="ctr"/>
            <a:r>
              <a:rPr lang="en-US" dirty="0" smtClean="0"/>
              <a:t>C</a:t>
            </a:r>
            <a:r>
              <a:rPr lang="en-US" dirty="0" smtClean="0"/>
              <a:t>hewiness </a:t>
            </a:r>
            <a:r>
              <a:rPr lang="en-US" dirty="0"/>
              <a:t>of the sausages</a:t>
            </a:r>
          </a:p>
        </p:txBody>
      </p:sp>
      <p:graphicFrame>
        <p:nvGraphicFramePr>
          <p:cNvPr id="6" name="Chart 5">
            <a:extLst>
              <a:ext uri="{FF2B5EF4-FFF2-40B4-BE49-F238E27FC236}">
                <a16:creationId xmlns:a16="http://schemas.microsoft.com/office/drawing/2014/main" id="{A47660F3-60C9-4A49-8D8A-B127001C4DE4}"/>
              </a:ext>
            </a:extLst>
          </p:cNvPr>
          <p:cNvGraphicFramePr>
            <a:graphicFrameLocks/>
          </p:cNvGraphicFramePr>
          <p:nvPr>
            <p:extLst>
              <p:ext uri="{D42A27DB-BD31-4B8C-83A1-F6EECF244321}">
                <p14:modId xmlns:p14="http://schemas.microsoft.com/office/powerpoint/2010/main" val="1302994927"/>
              </p:ext>
            </p:extLst>
          </p:nvPr>
        </p:nvGraphicFramePr>
        <p:xfrm>
          <a:off x="6179127" y="1974052"/>
          <a:ext cx="4572000" cy="29051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1D8C3C48-F37C-43B2-89CE-13E43FCE6589}"/>
              </a:ext>
            </a:extLst>
          </p:cNvPr>
          <p:cNvGraphicFramePr>
            <a:graphicFrameLocks/>
          </p:cNvGraphicFramePr>
          <p:nvPr>
            <p:extLst>
              <p:ext uri="{D42A27DB-BD31-4B8C-83A1-F6EECF244321}">
                <p14:modId xmlns:p14="http://schemas.microsoft.com/office/powerpoint/2010/main" val="463577435"/>
              </p:ext>
            </p:extLst>
          </p:nvPr>
        </p:nvGraphicFramePr>
        <p:xfrm>
          <a:off x="1416214" y="1974052"/>
          <a:ext cx="4572000" cy="2905125"/>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2017747"/>
      </p:ext>
    </p:extLst>
  </p:cSld>
  <p:clrMapOvr>
    <a:masterClrMapping/>
  </p:clrMapOvr>
  <mc:AlternateContent xmlns:mc="http://schemas.openxmlformats.org/markup-compatibility/2006">
    <mc:Choice xmlns:p14="http://schemas.microsoft.com/office/powerpoint/2010/main" Requires="p14">
      <p:transition spd="slow" p14:dur="2000" advTm="24166"/>
    </mc:Choice>
    <mc:Fallback>
      <p:transition spd="slow" advTm="2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326453-29DC-4C76-8E73-61690512AD4B}"/>
              </a:ext>
            </a:extLst>
          </p:cNvPr>
          <p:cNvSpPr>
            <a:spLocks noGrp="1"/>
          </p:cNvSpPr>
          <p:nvPr>
            <p:ph idx="1"/>
          </p:nvPr>
        </p:nvSpPr>
        <p:spPr>
          <a:xfrm>
            <a:off x="2222154" y="1772162"/>
            <a:ext cx="7886700" cy="3797972"/>
          </a:xfrm>
        </p:spPr>
        <p:txBody>
          <a:bodyPr/>
          <a:lstStyle/>
          <a:p>
            <a:pPr marL="0" indent="0">
              <a:buNone/>
            </a:pPr>
            <a:r>
              <a:rPr lang="en-US" dirty="0" smtClean="0"/>
              <a:t>1. Increasing </a:t>
            </a:r>
            <a:r>
              <a:rPr lang="en-US" dirty="0"/>
              <a:t>water content decreased the hardness of sausage </a:t>
            </a:r>
            <a:r>
              <a:rPr lang="en-US" dirty="0" smtClean="0"/>
              <a:t>linearly, indicating the strength of the gel formed was lowered by the addition of water;</a:t>
            </a:r>
          </a:p>
          <a:p>
            <a:pPr marL="0" indent="0">
              <a:buNone/>
            </a:pPr>
            <a:r>
              <a:rPr lang="en-US" dirty="0" smtClean="0"/>
              <a:t> 2. Adhesiveness </a:t>
            </a:r>
            <a:r>
              <a:rPr lang="en-US" dirty="0"/>
              <a:t>was lowest in value (meaning highest adhesiveness) when 10% of water was added. </a:t>
            </a:r>
            <a:endParaRPr lang="en-US" dirty="0" smtClean="0"/>
          </a:p>
          <a:p>
            <a:pPr marL="0" indent="0">
              <a:buNone/>
            </a:pPr>
            <a:r>
              <a:rPr lang="en-US" dirty="0" smtClean="0"/>
              <a:t>3. Springiness of the sausage reached the </a:t>
            </a:r>
            <a:r>
              <a:rPr lang="en-US" dirty="0" smtClean="0"/>
              <a:t>highest </a:t>
            </a:r>
            <a:r>
              <a:rPr lang="en-US" dirty="0" smtClean="0"/>
              <a:t>level </a:t>
            </a:r>
            <a:r>
              <a:rPr lang="en-US" dirty="0" smtClean="0"/>
              <a:t>with </a:t>
            </a:r>
            <a:r>
              <a:rPr lang="en-US" dirty="0" smtClean="0"/>
              <a:t>10% water addition.</a:t>
            </a:r>
            <a:endParaRPr lang="en-US" dirty="0"/>
          </a:p>
        </p:txBody>
      </p:sp>
      <p:sp>
        <p:nvSpPr>
          <p:cNvPr id="4" name="TextBox 3">
            <a:extLst>
              <a:ext uri="{FF2B5EF4-FFF2-40B4-BE49-F238E27FC236}">
                <a16:creationId xmlns:a16="http://schemas.microsoft.com/office/drawing/2014/main" id="{79AEA361-DF36-406D-B6F2-9797BC7E49F7}"/>
              </a:ext>
            </a:extLst>
          </p:cNvPr>
          <p:cNvSpPr txBox="1"/>
          <p:nvPr/>
        </p:nvSpPr>
        <p:spPr>
          <a:xfrm>
            <a:off x="4630323" y="789932"/>
            <a:ext cx="2560320" cy="769441"/>
          </a:xfrm>
          <a:prstGeom prst="rect">
            <a:avLst/>
          </a:prstGeom>
          <a:noFill/>
        </p:spPr>
        <p:txBody>
          <a:bodyPr wrap="square" rtlCol="0">
            <a:spAutoFit/>
          </a:bodyPr>
          <a:lstStyle/>
          <a:p>
            <a:r>
              <a:rPr lang="en-US" sz="4400" b="1" dirty="0"/>
              <a:t>Summary</a:t>
            </a:r>
            <a:endParaRPr lang="en-US" sz="4400" b="1" dirty="0">
              <a:solidFill>
                <a:schemeClr val="bg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9575449"/>
      </p:ext>
    </p:extLst>
  </p:cSld>
  <p:clrMapOvr>
    <a:masterClrMapping/>
  </p:clrMapOvr>
  <mc:AlternateContent xmlns:mc="http://schemas.openxmlformats.org/markup-compatibility/2006">
    <mc:Choice xmlns:p14="http://schemas.microsoft.com/office/powerpoint/2010/main" Requires="p14">
      <p:transition spd="slow" p14:dur="2000" advTm="33300"/>
    </mc:Choice>
    <mc:Fallback>
      <p:transition spd="slow" advTm="3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326453-29DC-4C76-8E73-61690512AD4B}"/>
              </a:ext>
            </a:extLst>
          </p:cNvPr>
          <p:cNvSpPr>
            <a:spLocks noGrp="1"/>
          </p:cNvSpPr>
          <p:nvPr>
            <p:ph idx="1"/>
          </p:nvPr>
        </p:nvSpPr>
        <p:spPr>
          <a:xfrm>
            <a:off x="2129790" y="2104671"/>
            <a:ext cx="7886700" cy="3797972"/>
          </a:xfrm>
        </p:spPr>
        <p:txBody>
          <a:bodyPr>
            <a:normAutofit/>
          </a:bodyPr>
          <a:lstStyle/>
          <a:p>
            <a:pPr marL="0" indent="0">
              <a:buNone/>
            </a:pPr>
            <a:r>
              <a:rPr lang="en-US" dirty="0" smtClean="0"/>
              <a:t>Our results suggest that 10% of water added into the meat paste may help to improve the textual quality of sausages made from deboned Asian carp meat by reducing the hardness and increasing the adhesiveness of sausages.</a:t>
            </a:r>
          </a:p>
          <a:p>
            <a:pPr marL="0" indent="0">
              <a:buNone/>
            </a:pPr>
            <a:r>
              <a:rPr lang="en-US" dirty="0" smtClean="0"/>
              <a:t>The </a:t>
            </a:r>
            <a:r>
              <a:rPr lang="en-US" dirty="0" smtClean="0"/>
              <a:t>results need to be verified with a taste panel in the future.</a:t>
            </a:r>
            <a:endParaRPr lang="en-US" dirty="0"/>
          </a:p>
        </p:txBody>
      </p:sp>
      <p:sp>
        <p:nvSpPr>
          <p:cNvPr id="4" name="TextBox 3">
            <a:extLst>
              <a:ext uri="{FF2B5EF4-FFF2-40B4-BE49-F238E27FC236}">
                <a16:creationId xmlns:a16="http://schemas.microsoft.com/office/drawing/2014/main" id="{79AEA361-DF36-406D-B6F2-9797BC7E49F7}"/>
              </a:ext>
            </a:extLst>
          </p:cNvPr>
          <p:cNvSpPr txBox="1"/>
          <p:nvPr/>
        </p:nvSpPr>
        <p:spPr>
          <a:xfrm>
            <a:off x="4630323" y="789932"/>
            <a:ext cx="3065877" cy="769441"/>
          </a:xfrm>
          <a:prstGeom prst="rect">
            <a:avLst/>
          </a:prstGeom>
          <a:noFill/>
        </p:spPr>
        <p:txBody>
          <a:bodyPr wrap="square" rtlCol="0">
            <a:spAutoFit/>
          </a:bodyPr>
          <a:lstStyle/>
          <a:p>
            <a:r>
              <a:rPr lang="en-US" sz="4400" b="1" dirty="0"/>
              <a:t>Conclusion</a:t>
            </a:r>
            <a:endParaRPr lang="en-US" sz="4400" b="1" dirty="0">
              <a:solidFill>
                <a:schemeClr val="bg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7019391"/>
      </p:ext>
    </p:extLst>
  </p:cSld>
  <p:clrMapOvr>
    <a:masterClrMapping/>
  </p:clrMapOvr>
  <mc:AlternateContent xmlns:mc="http://schemas.openxmlformats.org/markup-compatibility/2006">
    <mc:Choice xmlns:p14="http://schemas.microsoft.com/office/powerpoint/2010/main" Requires="p14">
      <p:transition spd="slow" p14:dur="2000" advTm="29043"/>
    </mc:Choice>
    <mc:Fallback>
      <p:transition spd="slow" advTm="2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a:xfrm>
            <a:off x="2057400" y="915266"/>
            <a:ext cx="4038600" cy="4649788"/>
          </a:xfrm>
        </p:spPr>
        <p:txBody>
          <a:bodyPr/>
          <a:lstStyle/>
          <a:p>
            <a:pPr>
              <a:defRPr/>
            </a:pPr>
            <a:r>
              <a:rPr lang="en-US" sz="2400" dirty="0">
                <a:latin typeface="Times New Roman" panose="02020603050405020304" pitchFamily="18" charset="0"/>
                <a:cs typeface="Times New Roman" panose="02020603050405020304" pitchFamily="18" charset="0"/>
              </a:rPr>
              <a:t>Asian carp is a catchall name for species of silver, bighead, grass, and black carp from Southeast Asia; </a:t>
            </a:r>
          </a:p>
          <a:p>
            <a:pPr>
              <a:defRPr/>
            </a:pPr>
            <a:r>
              <a:rPr lang="en-US" sz="2400" dirty="0">
                <a:latin typeface="Times New Roman" panose="02020603050405020304" pitchFamily="18" charset="0"/>
                <a:cs typeface="Times New Roman" panose="02020603050405020304" pitchFamily="18" charset="0"/>
              </a:rPr>
              <a:t>Asian carp were imported into the U.S. in the 1970s to filter pond water in fish farms in Arkansas.</a:t>
            </a:r>
          </a:p>
          <a:p>
            <a:pPr>
              <a:defRPr/>
            </a:pPr>
            <a:r>
              <a:rPr lang="en-US" sz="2400" dirty="0">
                <a:latin typeface="Times New Roman" panose="02020603050405020304" pitchFamily="18" charset="0"/>
                <a:cs typeface="Times New Roman" panose="02020603050405020304" pitchFamily="18" charset="0"/>
              </a:rPr>
              <a:t>Flooding allowed them to escape and establish reproducing populations in the wild by the early 1980s.</a:t>
            </a:r>
            <a:endParaRPr lang="en-US" altLang="en-US" sz="2400" b="1" dirty="0">
              <a:latin typeface="Times New Roman" panose="02020603050405020304" pitchFamily="18" charset="0"/>
              <a:cs typeface="Times New Roman" panose="02020603050405020304" pitchFamily="18" charset="0"/>
            </a:endParaRPr>
          </a:p>
        </p:txBody>
      </p:sp>
      <p:sp>
        <p:nvSpPr>
          <p:cNvPr id="112646" name="Rectangle 6"/>
          <p:cNvSpPr>
            <a:spLocks noGrp="1" noChangeArrowheads="1"/>
          </p:cNvSpPr>
          <p:nvPr>
            <p:ph type="title"/>
          </p:nvPr>
        </p:nvSpPr>
        <p:spPr>
          <a:xfrm>
            <a:off x="4682907" y="-137644"/>
            <a:ext cx="3003898" cy="1588576"/>
          </a:xfrm>
        </p:spPr>
        <p:txBody>
          <a:bodyPr/>
          <a:lstStyle/>
          <a:p>
            <a:pPr eaLnBrk="1" hangingPunct="1">
              <a:defRPr/>
            </a:pPr>
            <a:r>
              <a:rPr lang="en-US" b="1" dirty="0" smtClean="0">
                <a:ea typeface="+mj-ea"/>
              </a:rPr>
              <a:t>Introduction</a:t>
            </a:r>
          </a:p>
        </p:txBody>
      </p:sp>
      <p:pic>
        <p:nvPicPr>
          <p:cNvPr id="614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3430" y="994138"/>
            <a:ext cx="3096206" cy="4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8772499"/>
      </p:ext>
    </p:extLst>
  </p:cSld>
  <p:clrMapOvr>
    <a:masterClrMapping/>
  </p:clrMapOvr>
  <mc:AlternateContent xmlns:mc="http://schemas.openxmlformats.org/markup-compatibility/2006">
    <mc:Choice xmlns:p14="http://schemas.microsoft.com/office/powerpoint/2010/main" Requires="p14">
      <p:transition spd="slow" p14:dur="2000" advTm="35907"/>
    </mc:Choice>
    <mc:Fallback>
      <p:transition spd="slow" advTm="3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a:xfrm>
            <a:off x="1524000" y="895612"/>
            <a:ext cx="9144000" cy="2855295"/>
          </a:xfrm>
        </p:spPr>
        <p:txBody>
          <a:bodyPr>
            <a:noAutofit/>
          </a:bodyPr>
          <a:lstStyle/>
          <a:p>
            <a:pPr>
              <a:defRPr/>
            </a:pPr>
            <a:r>
              <a:rPr lang="en-US" sz="3200" dirty="0">
                <a:latin typeface="Calibri" panose="020F0502020204030204" pitchFamily="34" charset="0"/>
                <a:cs typeface="Times New Roman" panose="02020603050405020304" pitchFamily="18" charset="0"/>
              </a:rPr>
              <a:t>Asian carp competes for food with native species;</a:t>
            </a:r>
          </a:p>
          <a:p>
            <a:pPr>
              <a:defRPr/>
            </a:pPr>
            <a:r>
              <a:rPr lang="en-US" sz="3200" dirty="0">
                <a:latin typeface="Calibri" panose="020F0502020204030204" pitchFamily="34" charset="0"/>
                <a:cs typeface="Times New Roman" panose="02020603050405020304" pitchFamily="18" charset="0"/>
              </a:rPr>
              <a:t>Asian carp poses a threat to boaters. The fish can leap out of the water when disturbed, often colliding with people and causing injuries.</a:t>
            </a:r>
          </a:p>
          <a:p>
            <a:pPr>
              <a:defRPr/>
            </a:pPr>
            <a:r>
              <a:rPr lang="en-US" altLang="en-US" sz="3200" dirty="0">
                <a:latin typeface="Calibri" panose="020F0502020204030204" pitchFamily="34" charset="0"/>
                <a:cs typeface="Times New Roman" panose="02020603050405020304" pitchFamily="18" charset="0"/>
              </a:rPr>
              <a:t>There is an urgent need to reduce or eliminate this invasive species.</a:t>
            </a:r>
          </a:p>
        </p:txBody>
      </p:sp>
      <p:sp>
        <p:nvSpPr>
          <p:cNvPr id="112646" name="Rectangle 6"/>
          <p:cNvSpPr>
            <a:spLocks noGrp="1" noChangeArrowheads="1"/>
          </p:cNvSpPr>
          <p:nvPr>
            <p:ph type="title"/>
          </p:nvPr>
        </p:nvSpPr>
        <p:spPr>
          <a:xfrm>
            <a:off x="4693817" y="-216976"/>
            <a:ext cx="2956767" cy="1588576"/>
          </a:xfrm>
        </p:spPr>
        <p:txBody>
          <a:bodyPr/>
          <a:lstStyle/>
          <a:p>
            <a:pPr eaLnBrk="1" hangingPunct="1">
              <a:defRPr/>
            </a:pPr>
            <a:r>
              <a:rPr lang="en-US" b="1" dirty="0" smtClean="0">
                <a:ea typeface="+mj-ea"/>
              </a:rPr>
              <a:t>Introduction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3817" y="3326034"/>
            <a:ext cx="4360721" cy="245290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6796275"/>
      </p:ext>
    </p:extLst>
  </p:cSld>
  <p:clrMapOvr>
    <a:masterClrMapping/>
  </p:clrMapOvr>
  <mc:AlternateContent xmlns:mc="http://schemas.openxmlformats.org/markup-compatibility/2006">
    <mc:Choice xmlns:p14="http://schemas.microsoft.com/office/powerpoint/2010/main" Requires="p14">
      <p:transition spd="slow" p14:dur="2000" advTm="26618"/>
    </mc:Choice>
    <mc:Fallback>
      <p:transition spd="slow" advTm="2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a:xfrm>
            <a:off x="2528430" y="1417921"/>
            <a:ext cx="3567570" cy="4386182"/>
          </a:xfrm>
        </p:spPr>
        <p:txBody>
          <a:bodyPr>
            <a:normAutofit/>
          </a:bodyPr>
          <a:lstStyle/>
          <a:p>
            <a:pPr>
              <a:defRPr/>
            </a:pPr>
            <a:endParaRPr lang="en-US" sz="2000" dirty="0"/>
          </a:p>
          <a:p>
            <a:pPr>
              <a:defRPr/>
            </a:pPr>
            <a:r>
              <a:rPr lang="en-US" sz="3200" dirty="0"/>
              <a:t>Harvesting Asian carp for human consumption</a:t>
            </a:r>
          </a:p>
          <a:p>
            <a:pPr>
              <a:defRPr/>
            </a:pPr>
            <a:endParaRPr lang="en-US" sz="3200" dirty="0"/>
          </a:p>
          <a:p>
            <a:pPr>
              <a:defRPr/>
            </a:pPr>
            <a:r>
              <a:rPr lang="en-US" sz="3200" dirty="0"/>
              <a:t>“</a:t>
            </a:r>
            <a:r>
              <a:rPr lang="en-US" sz="3200" b="1" dirty="0"/>
              <a:t>If you can’t beat them, eat them”</a:t>
            </a:r>
          </a:p>
        </p:txBody>
      </p:sp>
      <p:sp>
        <p:nvSpPr>
          <p:cNvPr id="112646" name="Rectangle 6"/>
          <p:cNvSpPr>
            <a:spLocks noGrp="1" noChangeArrowheads="1"/>
          </p:cNvSpPr>
          <p:nvPr>
            <p:ph type="title"/>
          </p:nvPr>
        </p:nvSpPr>
        <p:spPr>
          <a:xfrm>
            <a:off x="4573776" y="99784"/>
            <a:ext cx="3044448" cy="1588576"/>
          </a:xfrm>
        </p:spPr>
        <p:txBody>
          <a:bodyPr/>
          <a:lstStyle/>
          <a:p>
            <a:pPr eaLnBrk="1" hangingPunct="1">
              <a:defRPr/>
            </a:pPr>
            <a:r>
              <a:rPr lang="en-US" b="1" dirty="0" smtClean="0">
                <a:ea typeface="+mj-ea"/>
              </a:rPr>
              <a:t>Introduction</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5568" y="1230072"/>
            <a:ext cx="2271556" cy="403832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4999327"/>
      </p:ext>
    </p:extLst>
  </p:cSld>
  <p:clrMapOvr>
    <a:masterClrMapping/>
  </p:clrMapOvr>
  <mc:AlternateContent xmlns:mc="http://schemas.openxmlformats.org/markup-compatibility/2006">
    <mc:Choice xmlns:p14="http://schemas.microsoft.com/office/powerpoint/2010/main" Requires="p14">
      <p:transition spd="slow" p14:dur="2000" advTm="15992"/>
    </mc:Choice>
    <mc:Fallback>
      <p:transition spd="slow" advTm="1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8808" y="-100374"/>
            <a:ext cx="2968248" cy="1588576"/>
          </a:xfrm>
        </p:spPr>
        <p:txBody>
          <a:bodyPr/>
          <a:lstStyle/>
          <a:p>
            <a:pPr>
              <a:defRPr/>
            </a:pPr>
            <a:r>
              <a:rPr lang="en-US" b="1" dirty="0" smtClean="0"/>
              <a:t>Introduction</a:t>
            </a:r>
            <a:endParaRPr lang="en-US" b="1" dirty="0"/>
          </a:p>
        </p:txBody>
      </p:sp>
      <p:sp>
        <p:nvSpPr>
          <p:cNvPr id="3" name="Content Placeholder 2"/>
          <p:cNvSpPr>
            <a:spLocks noGrp="1"/>
          </p:cNvSpPr>
          <p:nvPr>
            <p:ph idx="1"/>
          </p:nvPr>
        </p:nvSpPr>
        <p:spPr>
          <a:xfrm>
            <a:off x="1766597" y="1052187"/>
            <a:ext cx="8658807" cy="5124777"/>
          </a:xfrm>
        </p:spPr>
        <p:txBody>
          <a:bodyPr>
            <a:normAutofit/>
          </a:bodyPr>
          <a:lstStyle/>
          <a:p>
            <a:pPr>
              <a:defRPr/>
            </a:pPr>
            <a:r>
              <a:rPr lang="en-US" sz="3200" dirty="0"/>
              <a:t>Asian carp is widely consumed in Asia and Europe</a:t>
            </a:r>
          </a:p>
          <a:p>
            <a:pPr>
              <a:defRPr/>
            </a:pPr>
            <a:r>
              <a:rPr lang="en-US" sz="3200" dirty="0"/>
              <a:t>Asian carp contains intramuscular bones</a:t>
            </a:r>
          </a:p>
          <a:p>
            <a:pPr>
              <a:defRPr/>
            </a:pPr>
            <a:endParaRPr lang="en-US" sz="3200" dirty="0"/>
          </a:p>
          <a:p>
            <a:pPr>
              <a:defRPr/>
            </a:pPr>
            <a:endParaRPr lang="en-US" sz="3200" dirty="0"/>
          </a:p>
          <a:p>
            <a:pPr>
              <a:defRPr/>
            </a:pPr>
            <a:r>
              <a:rPr lang="en-US" sz="3200" dirty="0"/>
              <a:t>Mechanic deboning damage the tissue structure, making it hard to serve it in the familiar fillet form</a:t>
            </a:r>
          </a:p>
        </p:txBody>
      </p:sp>
      <p:pic>
        <p:nvPicPr>
          <p:cNvPr id="15364" name="Picture 19" descr="Image result for asian carp b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656" y="2270951"/>
            <a:ext cx="9144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1" descr="Image result for asian carp b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746" y="2369825"/>
            <a:ext cx="17526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74201" y="4308198"/>
            <a:ext cx="22034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3297652"/>
      </p:ext>
    </p:extLst>
  </p:cSld>
  <p:clrMapOvr>
    <a:masterClrMapping/>
  </p:clrMapOvr>
  <mc:AlternateContent xmlns:mc="http://schemas.openxmlformats.org/markup-compatibility/2006">
    <mc:Choice xmlns:p14="http://schemas.microsoft.com/office/powerpoint/2010/main" Requires="p14">
      <p:transition spd="slow" p14:dur="2000" advTm="38076"/>
    </mc:Choice>
    <mc:Fallback>
      <p:transition spd="slow" advTm="3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8808" y="-100374"/>
            <a:ext cx="2968248" cy="1588576"/>
          </a:xfrm>
        </p:spPr>
        <p:txBody>
          <a:bodyPr/>
          <a:lstStyle/>
          <a:p>
            <a:pPr>
              <a:defRPr/>
            </a:pPr>
            <a:r>
              <a:rPr lang="en-US" b="1" dirty="0" smtClean="0"/>
              <a:t>Introduction</a:t>
            </a:r>
            <a:endParaRPr lang="en-US" b="1" dirty="0"/>
          </a:p>
        </p:txBody>
      </p:sp>
      <p:sp>
        <p:nvSpPr>
          <p:cNvPr id="3" name="Content Placeholder 2"/>
          <p:cNvSpPr>
            <a:spLocks noGrp="1"/>
          </p:cNvSpPr>
          <p:nvPr>
            <p:ph idx="1"/>
          </p:nvPr>
        </p:nvSpPr>
        <p:spPr>
          <a:xfrm>
            <a:off x="2152650" y="1177447"/>
            <a:ext cx="8314935" cy="4999516"/>
          </a:xfrm>
        </p:spPr>
        <p:txBody>
          <a:bodyPr>
            <a:normAutofit/>
          </a:bodyPr>
          <a:lstStyle/>
          <a:p>
            <a:pPr>
              <a:defRPr/>
            </a:pPr>
            <a:r>
              <a:rPr lang="en-US" sz="3200" dirty="0"/>
              <a:t>Deboned Asian carp meat can be used to make sausages, but the sausages may have a texture harder than desired;</a:t>
            </a:r>
          </a:p>
          <a:p>
            <a:pPr>
              <a:defRPr/>
            </a:pPr>
            <a:r>
              <a:rPr lang="en-US" sz="3200" dirty="0"/>
              <a:t>Preliminary studies showed that the texture of the sausages might be improved with the addition 10% corn starch;</a:t>
            </a:r>
          </a:p>
          <a:p>
            <a:pPr>
              <a:defRPr/>
            </a:pPr>
            <a:r>
              <a:rPr lang="en-US" sz="3200" dirty="0"/>
              <a:t>Addition of water may also help to modify the textural properties of sausages made from Asian carp meat.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67593983"/>
      </p:ext>
    </p:extLst>
  </p:cSld>
  <p:clrMapOvr>
    <a:masterClrMapping/>
  </p:clrMapOvr>
  <mc:AlternateContent xmlns:mc="http://schemas.openxmlformats.org/markup-compatibility/2006">
    <mc:Choice xmlns:p14="http://schemas.microsoft.com/office/powerpoint/2010/main" Requires="p14">
      <p:transition spd="slow" p14:dur="2000" advTm="34405"/>
    </mc:Choice>
    <mc:Fallback>
      <p:transition spd="slow" advTm="34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8808" y="-100374"/>
            <a:ext cx="2968248" cy="1588576"/>
          </a:xfrm>
        </p:spPr>
        <p:txBody>
          <a:bodyPr/>
          <a:lstStyle/>
          <a:p>
            <a:pPr>
              <a:defRPr/>
            </a:pPr>
            <a:r>
              <a:rPr lang="en-US" b="1" dirty="0" smtClean="0"/>
              <a:t>Objective</a:t>
            </a:r>
            <a:endParaRPr lang="en-US" b="1" dirty="0"/>
          </a:p>
        </p:txBody>
      </p:sp>
      <p:sp>
        <p:nvSpPr>
          <p:cNvPr id="3" name="Content Placeholder 2"/>
          <p:cNvSpPr>
            <a:spLocks noGrp="1"/>
          </p:cNvSpPr>
          <p:nvPr>
            <p:ph idx="1"/>
          </p:nvPr>
        </p:nvSpPr>
        <p:spPr>
          <a:xfrm>
            <a:off x="2208068" y="1502884"/>
            <a:ext cx="8314935" cy="4999516"/>
          </a:xfrm>
        </p:spPr>
        <p:txBody>
          <a:bodyPr>
            <a:normAutofit/>
          </a:bodyPr>
          <a:lstStyle/>
          <a:p>
            <a:pPr marL="0" indent="0">
              <a:buNone/>
              <a:defRPr/>
            </a:pPr>
            <a:r>
              <a:rPr lang="en-US" sz="3200" dirty="0" smtClean="0"/>
              <a:t>To determine the effects of water content on the textural characteristics of sausages made from de</a:t>
            </a:r>
            <a:r>
              <a:rPr lang="en-US" sz="3200" dirty="0" smtClean="0"/>
              <a:t>boned silver carp meat.</a:t>
            </a:r>
            <a:endParaRPr lang="en-US" sz="3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7944149"/>
      </p:ext>
    </p:extLst>
  </p:cSld>
  <p:clrMapOvr>
    <a:masterClrMapping/>
  </p:clrMapOvr>
  <mc:AlternateContent xmlns:mc="http://schemas.openxmlformats.org/markup-compatibility/2006">
    <mc:Choice xmlns:p14="http://schemas.microsoft.com/office/powerpoint/2010/main" Requires="p14">
      <p:transition spd="slow" p14:dur="2000" advTm="15281"/>
    </mc:Choice>
    <mc:Fallback>
      <p:transition spd="slow" advTm="1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350" y="7937"/>
            <a:ext cx="5321300" cy="1588576"/>
          </a:xfrm>
        </p:spPr>
        <p:txBody>
          <a:bodyPr/>
          <a:lstStyle/>
          <a:p>
            <a:pPr>
              <a:defRPr/>
            </a:pPr>
            <a:r>
              <a:rPr lang="en-US" b="1" dirty="0" smtClean="0"/>
              <a:t>Materials and Methods</a:t>
            </a:r>
            <a:endParaRPr lang="en-US" b="1" dirty="0"/>
          </a:p>
        </p:txBody>
      </p:sp>
      <p:sp>
        <p:nvSpPr>
          <p:cNvPr id="3" name="Content Placeholder 2"/>
          <p:cNvSpPr>
            <a:spLocks noGrp="1"/>
          </p:cNvSpPr>
          <p:nvPr>
            <p:ph idx="1"/>
          </p:nvPr>
        </p:nvSpPr>
        <p:spPr>
          <a:xfrm>
            <a:off x="2152650" y="1409700"/>
            <a:ext cx="8007350" cy="4654886"/>
          </a:xfrm>
        </p:spPr>
        <p:txBody>
          <a:bodyPr>
            <a:noAutofit/>
          </a:bodyPr>
          <a:lstStyle/>
          <a:p>
            <a:r>
              <a:rPr lang="en-US" sz="3200" dirty="0"/>
              <a:t>Silver carp captured from </a:t>
            </a:r>
            <a:r>
              <a:rPr lang="en-US" sz="3200" dirty="0" smtClean="0"/>
              <a:t>Lake Barkley </a:t>
            </a:r>
            <a:r>
              <a:rPr lang="en-US" sz="3200" dirty="0"/>
              <a:t>were deboned and ground through a 3-mm screen by a commercial fish processor;</a:t>
            </a:r>
          </a:p>
          <a:p>
            <a:r>
              <a:rPr lang="en-US" sz="3200" dirty="0"/>
              <a:t>Samples of deboned </a:t>
            </a:r>
            <a:r>
              <a:rPr lang="en-US" sz="3200" dirty="0" smtClean="0"/>
              <a:t>silver </a:t>
            </a:r>
            <a:r>
              <a:rPr lang="en-US" sz="3200" dirty="0" smtClean="0"/>
              <a:t>carp meat </a:t>
            </a:r>
            <a:r>
              <a:rPr lang="en-US" sz="3200" dirty="0"/>
              <a:t>were mixed with 0, 5, 10, </a:t>
            </a:r>
            <a:r>
              <a:rPr lang="en-US" sz="3200" dirty="0" smtClean="0"/>
              <a:t>15, 20 or 30</a:t>
            </a:r>
            <a:r>
              <a:rPr lang="en-US" sz="3200" dirty="0"/>
              <a:t>% water with spices for 30 minutes in a blender (KSM75WH; KitchenAid, Benton Harbor, MI) at the speed setting of 4.</a:t>
            </a:r>
          </a:p>
        </p:txBody>
      </p:sp>
      <p:sp>
        <p:nvSpPr>
          <p:cNvPr id="22532" name="AutoShape 2" descr="Image result for lotus roots rotte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3282011"/>
      </p:ext>
    </p:extLst>
  </p:cSld>
  <p:clrMapOvr>
    <a:masterClrMapping/>
  </p:clrMapOvr>
  <mc:AlternateContent xmlns:mc="http://schemas.openxmlformats.org/markup-compatibility/2006">
    <mc:Choice xmlns:p14="http://schemas.microsoft.com/office/powerpoint/2010/main" Requires="p14">
      <p:transition spd="slow" p14:dur="2000" advTm="26793"/>
    </mc:Choice>
    <mc:Fallback>
      <p:transition spd="slow" advTm="2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350" y="7937"/>
            <a:ext cx="5321300" cy="1588576"/>
          </a:xfrm>
        </p:spPr>
        <p:txBody>
          <a:bodyPr/>
          <a:lstStyle/>
          <a:p>
            <a:pPr>
              <a:defRPr/>
            </a:pPr>
            <a:r>
              <a:rPr lang="en-US" b="1" dirty="0" smtClean="0"/>
              <a:t>Materials and Methods</a:t>
            </a:r>
            <a:endParaRPr lang="en-US" b="1" dirty="0"/>
          </a:p>
        </p:txBody>
      </p:sp>
      <p:sp>
        <p:nvSpPr>
          <p:cNvPr id="3" name="Content Placeholder 2"/>
          <p:cNvSpPr>
            <a:spLocks noGrp="1"/>
          </p:cNvSpPr>
          <p:nvPr>
            <p:ph idx="1"/>
          </p:nvPr>
        </p:nvSpPr>
        <p:spPr>
          <a:xfrm>
            <a:off x="1831976" y="1139657"/>
            <a:ext cx="8480425" cy="4654886"/>
          </a:xfrm>
        </p:spPr>
        <p:txBody>
          <a:bodyPr>
            <a:noAutofit/>
          </a:bodyPr>
          <a:lstStyle/>
          <a:p>
            <a:r>
              <a:rPr lang="en-US" sz="3200" dirty="0"/>
              <a:t>Mixed meat paste was stuffed into synthetic casing with a manual sausage stuffer, and heated for 30 minutes in a water bath at 90</a:t>
            </a:r>
            <a:r>
              <a:rPr lang="en-US" sz="3200" baseline="30000" dirty="0"/>
              <a:t>o</a:t>
            </a:r>
            <a:r>
              <a:rPr lang="en-US" sz="3200" dirty="0"/>
              <a:t>C.</a:t>
            </a:r>
          </a:p>
          <a:p>
            <a:r>
              <a:rPr lang="en-US" sz="3200" dirty="0"/>
              <a:t>Sausages were cooled in ice and allowed to reach room temperature before 2.5 cm sections were cut out and used for analysis of texture profiles with a texture analyzer (TA.XT Plus, Texture Technologies Corp., Hamilton, MA) in triplicates. </a:t>
            </a:r>
          </a:p>
        </p:txBody>
      </p:sp>
      <p:sp>
        <p:nvSpPr>
          <p:cNvPr id="22532" name="AutoShape 2" descr="Image result for lotus roots rotte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2"/>
              </a:buClr>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hlink"/>
              </a:buClr>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SimSun" panose="02010600030101010101" pitchFamily="2" charset="-122"/>
              </a:defRPr>
            </a:lvl9pPr>
          </a:lstStyle>
          <a:p>
            <a:pPr>
              <a:spcBef>
                <a:spcPct val="0"/>
              </a:spcBef>
              <a:buClrTx/>
              <a:buSzTx/>
              <a:buFontTx/>
              <a:buNone/>
            </a:pPr>
            <a:endParaRPr lang="en-US" altLang="en-US" sz="180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4209216"/>
      </p:ext>
    </p:extLst>
  </p:cSld>
  <p:clrMapOvr>
    <a:masterClrMapping/>
  </p:clrMapOvr>
  <mc:AlternateContent xmlns:mc="http://schemas.openxmlformats.org/markup-compatibility/2006">
    <mc:Choice xmlns:p14="http://schemas.microsoft.com/office/powerpoint/2010/main" Requires="p14">
      <p:transition spd="slow" p14:dur="2000" advTm="34287"/>
    </mc:Choice>
    <mc:Fallback>
      <p:transition spd="slow" advTm="3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4728</TotalTime>
  <Words>799</Words>
  <Application>Microsoft Office PowerPoint</Application>
  <PresentationFormat>Widescreen</PresentationFormat>
  <Paragraphs>91</Paragraphs>
  <Slides>17</Slides>
  <Notes>7</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SimSun</vt:lpstr>
      <vt:lpstr>Arial</vt:lpstr>
      <vt:lpstr>Calibri</vt:lpstr>
      <vt:lpstr>Calibri Light</vt:lpstr>
      <vt:lpstr>Minion Pro</vt:lpstr>
      <vt:lpstr>Times New Roman</vt:lpstr>
      <vt:lpstr>Office Theme</vt:lpstr>
      <vt:lpstr>Effects of Water Content on Textural Characteristics of Fish Sausages Prepared from Deboned Silver Carp Meat</vt:lpstr>
      <vt:lpstr>Introduction</vt:lpstr>
      <vt:lpstr>Introduction</vt:lpstr>
      <vt:lpstr>Introduction</vt:lpstr>
      <vt:lpstr>Introduction</vt:lpstr>
      <vt:lpstr>Introduction</vt:lpstr>
      <vt:lpstr>Objective</vt:lpstr>
      <vt:lpstr>Materials and Methods</vt:lpstr>
      <vt:lpstr>Materials and Methods</vt:lpstr>
      <vt:lpstr>Materials and Methods</vt:lpstr>
      <vt:lpstr>Results</vt:lpstr>
      <vt:lpstr>Hardness of the Sausages</vt:lpstr>
      <vt:lpstr>Adhesiveness of Sausages</vt:lpstr>
      <vt:lpstr>The springiness of sausages</vt:lpstr>
      <vt:lpstr>Chewiness of the sausages</vt:lpstr>
      <vt:lpstr>PowerPoint Presentation</vt:lpstr>
      <vt:lpstr>PowerPoint Presentation</vt:lpstr>
    </vt:vector>
  </TitlesOfParts>
  <Company>Kentucky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Wyvette</dc:creator>
  <cp:lastModifiedBy>Wang, Changzheng</cp:lastModifiedBy>
  <cp:revision>23</cp:revision>
  <dcterms:created xsi:type="dcterms:W3CDTF">2017-05-24T17:58:24Z</dcterms:created>
  <dcterms:modified xsi:type="dcterms:W3CDTF">2020-11-01T01:50:57Z</dcterms:modified>
</cp:coreProperties>
</file>